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2" r:id="rId7"/>
    <p:sldId id="266" r:id="rId8"/>
    <p:sldId id="267" r:id="rId9"/>
    <p:sldId id="263" r:id="rId10"/>
    <p:sldId id="264" r:id="rId11"/>
    <p:sldId id="261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97A6"/>
    <a:srgbClr val="1697C2"/>
    <a:srgbClr val="16CFA5"/>
    <a:srgbClr val="16A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9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ED8A8-FFE7-084C-A578-E9C83FC30E4F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14218E-7AE2-4140-B92E-6A634C4F05A8}">
      <dgm:prSet phldrT="[Testo]"/>
      <dgm:spPr>
        <a:solidFill>
          <a:srgbClr val="3D4664"/>
        </a:solidFill>
      </dgm:spPr>
      <dgm:t>
        <a:bodyPr/>
        <a:lstStyle/>
        <a:p>
          <a:r>
            <a:rPr lang="en-US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Obesity</a:t>
          </a:r>
        </a:p>
      </dgm:t>
    </dgm:pt>
    <dgm:pt modelId="{97555BCE-0D97-AE46-A208-27966A1F6A9D}" type="parTrans" cxnId="{BA56670B-C7AB-564E-BB7E-8A10B3A04EC8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F811D3-BF90-384A-9EBE-D2A0B2063D3E}" type="sibTrans" cxnId="{BA56670B-C7AB-564E-BB7E-8A10B3A04EC8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F8D234-967A-AE43-AABB-1C9C5FF4D722}">
      <dgm:prSet phldrT="[Testo]"/>
      <dgm:spPr>
        <a:solidFill>
          <a:srgbClr val="3D4664"/>
        </a:solidFill>
      </dgm:spPr>
      <dgm:t>
        <a:bodyPr/>
        <a:lstStyle/>
        <a:p>
          <a:r>
            <a:rPr lang="en-US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Adipokines</a:t>
          </a:r>
        </a:p>
      </dgm:t>
    </dgm:pt>
    <dgm:pt modelId="{1615642B-27E1-564F-9121-BAFF23C72DF6}" type="parTrans" cxnId="{56E3119E-D052-1640-9B58-52075D13A7AC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9DA186-CF07-1D42-894F-E0BECC72D3A0}" type="sibTrans" cxnId="{56E3119E-D052-1640-9B58-52075D13A7AC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C47277-60E1-2642-9711-E9F7CBD165F0}">
      <dgm:prSet phldrT="[Testo]"/>
      <dgm:spPr>
        <a:solidFill>
          <a:srgbClr val="3D4664"/>
        </a:solidFill>
      </dgm:spPr>
      <dgm:t>
        <a:bodyPr/>
        <a:lstStyle/>
        <a:p>
          <a:r>
            <a:rPr lang="en-US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Coronary Microvascular Dysfunction</a:t>
          </a:r>
        </a:p>
      </dgm:t>
    </dgm:pt>
    <dgm:pt modelId="{022889D0-92C1-7E46-A3EB-B5DE9C157966}" type="parTrans" cxnId="{FBAE8B53-3974-F14F-AB1A-9E05C12C75B2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F4C177-8FE3-8E4F-8698-DF26C51A56FE}" type="sibTrans" cxnId="{FBAE8B53-3974-F14F-AB1A-9E05C12C75B2}">
      <dgm:prSet/>
      <dgm:spPr/>
      <dgm:t>
        <a:bodyPr/>
        <a:lstStyle/>
        <a:p>
          <a:endParaRPr lang="it-I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D8111D-A374-BE49-9982-8CFC014E8B3A}" type="pres">
      <dgm:prSet presAssocID="{A2CED8A8-FFE7-084C-A578-E9C83FC30E4F}" presName="Name0" presStyleCnt="0">
        <dgm:presLayoutVars>
          <dgm:dir/>
          <dgm:resizeHandles val="exact"/>
        </dgm:presLayoutVars>
      </dgm:prSet>
      <dgm:spPr/>
    </dgm:pt>
    <dgm:pt modelId="{0B6FD45F-DE02-AB48-9E92-5E7EE01847C6}" type="pres">
      <dgm:prSet presAssocID="{A414218E-7AE2-4140-B92E-6A634C4F05A8}" presName="node" presStyleLbl="node1" presStyleIdx="0" presStyleCnt="3" custRadScaleRad="121261" custRadScaleInc="-81088">
        <dgm:presLayoutVars>
          <dgm:bulletEnabled val="1"/>
        </dgm:presLayoutVars>
      </dgm:prSet>
      <dgm:spPr/>
    </dgm:pt>
    <dgm:pt modelId="{73DB97AF-1A3C-094F-98DB-8AA28684C4B5}" type="pres">
      <dgm:prSet presAssocID="{CBF811D3-BF90-384A-9EBE-D2A0B2063D3E}" presName="sibTrans" presStyleLbl="sibTrans2D1" presStyleIdx="0" presStyleCnt="3"/>
      <dgm:spPr/>
    </dgm:pt>
    <dgm:pt modelId="{39CEC724-3543-D443-B641-CAB73407F65A}" type="pres">
      <dgm:prSet presAssocID="{CBF811D3-BF90-384A-9EBE-D2A0B2063D3E}" presName="connectorText" presStyleLbl="sibTrans2D1" presStyleIdx="0" presStyleCnt="3"/>
      <dgm:spPr/>
    </dgm:pt>
    <dgm:pt modelId="{CA3DEF48-D7BA-5F4F-8240-AB38FECBFF4D}" type="pres">
      <dgm:prSet presAssocID="{FFF8D234-967A-AE43-AABB-1C9C5FF4D722}" presName="node" presStyleLbl="node1" presStyleIdx="1" presStyleCnt="3" custRadScaleRad="118670" custRadScaleInc="-120763">
        <dgm:presLayoutVars>
          <dgm:bulletEnabled val="1"/>
        </dgm:presLayoutVars>
      </dgm:prSet>
      <dgm:spPr/>
    </dgm:pt>
    <dgm:pt modelId="{FEFC5DEB-D674-7245-8EA9-767039433F81}" type="pres">
      <dgm:prSet presAssocID="{609DA186-CF07-1D42-894F-E0BECC72D3A0}" presName="sibTrans" presStyleLbl="sibTrans2D1" presStyleIdx="1" presStyleCnt="3"/>
      <dgm:spPr/>
    </dgm:pt>
    <dgm:pt modelId="{38D5950D-2AD8-E849-A9F7-C5F6D47035CF}" type="pres">
      <dgm:prSet presAssocID="{609DA186-CF07-1D42-894F-E0BECC72D3A0}" presName="connectorText" presStyleLbl="sibTrans2D1" presStyleIdx="1" presStyleCnt="3"/>
      <dgm:spPr/>
    </dgm:pt>
    <dgm:pt modelId="{C90BE54C-0A6C-C849-88F1-98C1466C435C}" type="pres">
      <dgm:prSet presAssocID="{84C47277-60E1-2642-9711-E9F7CBD165F0}" presName="node" presStyleLbl="node1" presStyleIdx="2" presStyleCnt="3" custScaleX="142258" custScaleY="142258" custRadScaleRad="55362" custRadScaleInc="-99696">
        <dgm:presLayoutVars>
          <dgm:bulletEnabled val="1"/>
        </dgm:presLayoutVars>
      </dgm:prSet>
      <dgm:spPr/>
    </dgm:pt>
    <dgm:pt modelId="{5F69EB3F-1CB7-6E48-832D-035AC84D3ABB}" type="pres">
      <dgm:prSet presAssocID="{03F4C177-8FE3-8E4F-8698-DF26C51A56FE}" presName="sibTrans" presStyleLbl="sibTrans2D1" presStyleIdx="2" presStyleCnt="3"/>
      <dgm:spPr/>
    </dgm:pt>
    <dgm:pt modelId="{D597F4D5-F9AE-DC47-B159-A2E4CF48152B}" type="pres">
      <dgm:prSet presAssocID="{03F4C177-8FE3-8E4F-8698-DF26C51A56FE}" presName="connectorText" presStyleLbl="sibTrans2D1" presStyleIdx="2" presStyleCnt="3"/>
      <dgm:spPr/>
    </dgm:pt>
  </dgm:ptLst>
  <dgm:cxnLst>
    <dgm:cxn modelId="{BA56670B-C7AB-564E-BB7E-8A10B3A04EC8}" srcId="{A2CED8A8-FFE7-084C-A578-E9C83FC30E4F}" destId="{A414218E-7AE2-4140-B92E-6A634C4F05A8}" srcOrd="0" destOrd="0" parTransId="{97555BCE-0D97-AE46-A208-27966A1F6A9D}" sibTransId="{CBF811D3-BF90-384A-9EBE-D2A0B2063D3E}"/>
    <dgm:cxn modelId="{B1C4FC42-5204-0243-87D0-CF3DCA9B1A3E}" type="presOf" srcId="{FFF8D234-967A-AE43-AABB-1C9C5FF4D722}" destId="{CA3DEF48-D7BA-5F4F-8240-AB38FECBFF4D}" srcOrd="0" destOrd="0" presId="urn:microsoft.com/office/officeart/2005/8/layout/cycle7"/>
    <dgm:cxn modelId="{FBAE8B53-3974-F14F-AB1A-9E05C12C75B2}" srcId="{A2CED8A8-FFE7-084C-A578-E9C83FC30E4F}" destId="{84C47277-60E1-2642-9711-E9F7CBD165F0}" srcOrd="2" destOrd="0" parTransId="{022889D0-92C1-7E46-A3EB-B5DE9C157966}" sibTransId="{03F4C177-8FE3-8E4F-8698-DF26C51A56FE}"/>
    <dgm:cxn modelId="{46016F56-1811-B147-BEAD-874F32F94EDE}" type="presOf" srcId="{CBF811D3-BF90-384A-9EBE-D2A0B2063D3E}" destId="{73DB97AF-1A3C-094F-98DB-8AA28684C4B5}" srcOrd="0" destOrd="0" presId="urn:microsoft.com/office/officeart/2005/8/layout/cycle7"/>
    <dgm:cxn modelId="{56E3119E-D052-1640-9B58-52075D13A7AC}" srcId="{A2CED8A8-FFE7-084C-A578-E9C83FC30E4F}" destId="{FFF8D234-967A-AE43-AABB-1C9C5FF4D722}" srcOrd="1" destOrd="0" parTransId="{1615642B-27E1-564F-9121-BAFF23C72DF6}" sibTransId="{609DA186-CF07-1D42-894F-E0BECC72D3A0}"/>
    <dgm:cxn modelId="{77C849A6-242E-E447-895A-FBC4C0F9D8C0}" type="presOf" srcId="{03F4C177-8FE3-8E4F-8698-DF26C51A56FE}" destId="{5F69EB3F-1CB7-6E48-832D-035AC84D3ABB}" srcOrd="0" destOrd="0" presId="urn:microsoft.com/office/officeart/2005/8/layout/cycle7"/>
    <dgm:cxn modelId="{5915E8AA-CC7E-C74C-B8CA-6C8B8B8ABC0E}" type="presOf" srcId="{609DA186-CF07-1D42-894F-E0BECC72D3A0}" destId="{FEFC5DEB-D674-7245-8EA9-767039433F81}" srcOrd="0" destOrd="0" presId="urn:microsoft.com/office/officeart/2005/8/layout/cycle7"/>
    <dgm:cxn modelId="{98E4E2AF-0D9C-7F45-A9C9-23207D40F3F5}" type="presOf" srcId="{CBF811D3-BF90-384A-9EBE-D2A0B2063D3E}" destId="{39CEC724-3543-D443-B641-CAB73407F65A}" srcOrd="1" destOrd="0" presId="urn:microsoft.com/office/officeart/2005/8/layout/cycle7"/>
    <dgm:cxn modelId="{3960CCBD-341D-7E4E-98F4-AD02F08F64D2}" type="presOf" srcId="{03F4C177-8FE3-8E4F-8698-DF26C51A56FE}" destId="{D597F4D5-F9AE-DC47-B159-A2E4CF48152B}" srcOrd="1" destOrd="0" presId="urn:microsoft.com/office/officeart/2005/8/layout/cycle7"/>
    <dgm:cxn modelId="{516143CE-C0D1-C540-948A-59AB3EBCCDF5}" type="presOf" srcId="{84C47277-60E1-2642-9711-E9F7CBD165F0}" destId="{C90BE54C-0A6C-C849-88F1-98C1466C435C}" srcOrd="0" destOrd="0" presId="urn:microsoft.com/office/officeart/2005/8/layout/cycle7"/>
    <dgm:cxn modelId="{2F1D2CD4-CF95-F04F-BE4B-E31F04EDBB37}" type="presOf" srcId="{A2CED8A8-FFE7-084C-A578-E9C83FC30E4F}" destId="{E3D8111D-A374-BE49-9982-8CFC014E8B3A}" srcOrd="0" destOrd="0" presId="urn:microsoft.com/office/officeart/2005/8/layout/cycle7"/>
    <dgm:cxn modelId="{CBEC3AE2-E047-4A41-96CF-F3F2683CD848}" type="presOf" srcId="{609DA186-CF07-1D42-894F-E0BECC72D3A0}" destId="{38D5950D-2AD8-E849-A9F7-C5F6D47035CF}" srcOrd="1" destOrd="0" presId="urn:microsoft.com/office/officeart/2005/8/layout/cycle7"/>
    <dgm:cxn modelId="{AE1CF3F1-35F8-AB4E-AE6D-6F93353421E2}" type="presOf" srcId="{A414218E-7AE2-4140-B92E-6A634C4F05A8}" destId="{0B6FD45F-DE02-AB48-9E92-5E7EE01847C6}" srcOrd="0" destOrd="0" presId="urn:microsoft.com/office/officeart/2005/8/layout/cycle7"/>
    <dgm:cxn modelId="{C8E7EFEF-6832-024D-BF0A-ABD5C7E7FF0E}" type="presParOf" srcId="{E3D8111D-A374-BE49-9982-8CFC014E8B3A}" destId="{0B6FD45F-DE02-AB48-9E92-5E7EE01847C6}" srcOrd="0" destOrd="0" presId="urn:microsoft.com/office/officeart/2005/8/layout/cycle7"/>
    <dgm:cxn modelId="{9B695BD0-C43B-C744-9753-A3F5471960AC}" type="presParOf" srcId="{E3D8111D-A374-BE49-9982-8CFC014E8B3A}" destId="{73DB97AF-1A3C-094F-98DB-8AA28684C4B5}" srcOrd="1" destOrd="0" presId="urn:microsoft.com/office/officeart/2005/8/layout/cycle7"/>
    <dgm:cxn modelId="{F1E8865D-CCE0-B942-BFE0-A3E618EB6B3C}" type="presParOf" srcId="{73DB97AF-1A3C-094F-98DB-8AA28684C4B5}" destId="{39CEC724-3543-D443-B641-CAB73407F65A}" srcOrd="0" destOrd="0" presId="urn:microsoft.com/office/officeart/2005/8/layout/cycle7"/>
    <dgm:cxn modelId="{DCE9493A-96E2-2C43-B718-9E7337FA8DC4}" type="presParOf" srcId="{E3D8111D-A374-BE49-9982-8CFC014E8B3A}" destId="{CA3DEF48-D7BA-5F4F-8240-AB38FECBFF4D}" srcOrd="2" destOrd="0" presId="urn:microsoft.com/office/officeart/2005/8/layout/cycle7"/>
    <dgm:cxn modelId="{E93371D5-ECCC-144E-ABB0-C4E66175D839}" type="presParOf" srcId="{E3D8111D-A374-BE49-9982-8CFC014E8B3A}" destId="{FEFC5DEB-D674-7245-8EA9-767039433F81}" srcOrd="3" destOrd="0" presId="urn:microsoft.com/office/officeart/2005/8/layout/cycle7"/>
    <dgm:cxn modelId="{29C4980A-B930-BC4C-AA61-DEFAED9185CA}" type="presParOf" srcId="{FEFC5DEB-D674-7245-8EA9-767039433F81}" destId="{38D5950D-2AD8-E849-A9F7-C5F6D47035CF}" srcOrd="0" destOrd="0" presId="urn:microsoft.com/office/officeart/2005/8/layout/cycle7"/>
    <dgm:cxn modelId="{147C02AA-1097-0E49-99C4-3BCC15DB6B5E}" type="presParOf" srcId="{E3D8111D-A374-BE49-9982-8CFC014E8B3A}" destId="{C90BE54C-0A6C-C849-88F1-98C1466C435C}" srcOrd="4" destOrd="0" presId="urn:microsoft.com/office/officeart/2005/8/layout/cycle7"/>
    <dgm:cxn modelId="{AB81D4FB-C28C-1341-8AB7-4B4EA19F0F1E}" type="presParOf" srcId="{E3D8111D-A374-BE49-9982-8CFC014E8B3A}" destId="{5F69EB3F-1CB7-6E48-832D-035AC84D3ABB}" srcOrd="5" destOrd="0" presId="urn:microsoft.com/office/officeart/2005/8/layout/cycle7"/>
    <dgm:cxn modelId="{6C8F7760-402A-924E-9E93-84A9491F2B2F}" type="presParOf" srcId="{5F69EB3F-1CB7-6E48-832D-035AC84D3ABB}" destId="{D597F4D5-F9AE-DC47-B159-A2E4CF48152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FD45F-DE02-AB48-9E92-5E7EE01847C6}">
      <dsp:nvSpPr>
        <dsp:cNvPr id="0" name=""/>
        <dsp:cNvSpPr/>
      </dsp:nvSpPr>
      <dsp:spPr>
        <a:xfrm>
          <a:off x="336315" y="248223"/>
          <a:ext cx="1806760" cy="903380"/>
        </a:xfrm>
        <a:prstGeom prst="roundRect">
          <a:avLst>
            <a:gd name="adj" fmla="val 10000"/>
          </a:avLst>
        </a:prstGeom>
        <a:solidFill>
          <a:srgbClr val="3D46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Obesity</a:t>
          </a:r>
        </a:p>
      </dsp:txBody>
      <dsp:txXfrm>
        <a:off x="362774" y="274682"/>
        <a:ext cx="1753842" cy="850462"/>
      </dsp:txXfrm>
    </dsp:sp>
    <dsp:sp modelId="{73DB97AF-1A3C-094F-98DB-8AA28684C4B5}">
      <dsp:nvSpPr>
        <dsp:cNvPr id="0" name=""/>
        <dsp:cNvSpPr/>
      </dsp:nvSpPr>
      <dsp:spPr>
        <a:xfrm rot="21599993">
          <a:off x="2270012" y="541818"/>
          <a:ext cx="1015487" cy="31618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64867" y="605055"/>
        <a:ext cx="825777" cy="189709"/>
      </dsp:txXfrm>
    </dsp:sp>
    <dsp:sp modelId="{CA3DEF48-D7BA-5F4F-8240-AB38FECBFF4D}">
      <dsp:nvSpPr>
        <dsp:cNvPr id="0" name=""/>
        <dsp:cNvSpPr/>
      </dsp:nvSpPr>
      <dsp:spPr>
        <a:xfrm>
          <a:off x="3412435" y="248217"/>
          <a:ext cx="1806760" cy="903380"/>
        </a:xfrm>
        <a:prstGeom prst="roundRect">
          <a:avLst>
            <a:gd name="adj" fmla="val 10000"/>
          </a:avLst>
        </a:prstGeom>
        <a:solidFill>
          <a:srgbClr val="3D46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Adipokines</a:t>
          </a:r>
        </a:p>
      </dsp:txBody>
      <dsp:txXfrm>
        <a:off x="3438894" y="274676"/>
        <a:ext cx="1753842" cy="850462"/>
      </dsp:txXfrm>
    </dsp:sp>
    <dsp:sp modelId="{FEFC5DEB-D674-7245-8EA9-767039433F81}">
      <dsp:nvSpPr>
        <dsp:cNvPr id="0" name=""/>
        <dsp:cNvSpPr/>
      </dsp:nvSpPr>
      <dsp:spPr>
        <a:xfrm rot="7439439">
          <a:off x="3116866" y="1566930"/>
          <a:ext cx="1015487" cy="31618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211721" y="1630167"/>
        <a:ext cx="825777" cy="189709"/>
      </dsp:txXfrm>
    </dsp:sp>
    <dsp:sp modelId="{C90BE54C-0A6C-C849-88F1-98C1466C435C}">
      <dsp:nvSpPr>
        <dsp:cNvPr id="0" name=""/>
        <dsp:cNvSpPr/>
      </dsp:nvSpPr>
      <dsp:spPr>
        <a:xfrm>
          <a:off x="1519572" y="2298447"/>
          <a:ext cx="2570261" cy="1285130"/>
        </a:xfrm>
        <a:prstGeom prst="roundRect">
          <a:avLst>
            <a:gd name="adj" fmla="val 10000"/>
          </a:avLst>
        </a:prstGeom>
        <a:solidFill>
          <a:srgbClr val="3D46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Coronary Microvascular Dysfunction</a:t>
          </a:r>
        </a:p>
      </dsp:txBody>
      <dsp:txXfrm>
        <a:off x="1557212" y="2336087"/>
        <a:ext cx="2494981" cy="1209850"/>
      </dsp:txXfrm>
    </dsp:sp>
    <dsp:sp modelId="{5F69EB3F-1CB7-6E48-832D-035AC84D3ABB}">
      <dsp:nvSpPr>
        <dsp:cNvPr id="0" name=""/>
        <dsp:cNvSpPr/>
      </dsp:nvSpPr>
      <dsp:spPr>
        <a:xfrm rot="14104355">
          <a:off x="1447809" y="1566933"/>
          <a:ext cx="1015487" cy="31618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542664" y="1630170"/>
        <a:ext cx="825777" cy="189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C5DAC-71B6-7140-859B-740524993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68DAC58-C115-3C46-96A5-D95384942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C466F5-7FE3-1F4D-BD2B-C5E89CC1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8C3DB4-9A00-D84A-B885-A0DDE08E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6449F3-3553-C34A-97F2-8B50167E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3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E035B0-7266-B246-AD5B-7C657F04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F83C9F-22EF-914F-A9EB-F56A0CACA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20A2FD-0613-AA44-91B6-0B2060D93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DAE4B1-3D24-1B49-8D3A-439E668F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E92015-B664-E94E-BB10-3B1F61DD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7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CEFC5F5-5663-4D4B-9CC2-F9A55BCF1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4CC9882-4A58-3840-9893-8E856E5F3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E0CC7B-839A-EB4C-BA43-E392C8B7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FB4F5B-C0E5-0240-B579-7D2CD3FA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DC972D-8C41-D644-88CC-8F99655E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8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1135F-6F04-B241-ABDE-C3051DD5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9FE8AD-EED9-514A-877B-D5FFDC2A9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1C365E-38E8-AC45-8572-C9A3D575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4192FD-F912-0342-8291-7C67D55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1DA78D-17D1-7043-856C-929E1B39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7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611038-636E-7D4A-8D20-52B108184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AFE9DF-C9E2-D44D-A5D7-504A5321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8C61F6-03EB-A74C-9080-04F4A74F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03BA7C-5EC5-3248-AA99-9A729B271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739743-A0E5-644B-8D57-DF074BBD8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5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38A64-146E-334B-87A8-78233380D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460787-2754-9341-9D5A-99B1891B7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8FF2FB-F70D-8A4E-98A8-2F7A1CACA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40B58F-4745-C544-8FE8-CF7A434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42EF78-8817-BB41-B506-77611D59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246E77-915F-0E4C-96F3-CFDE49DE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234B6-58DD-274C-A34E-5A89A757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8E52C4-0378-844E-9A01-B4C69F09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164647-CAB7-7947-8299-D03317753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D96415-F240-114B-A46B-079D27760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8F6CF6-4968-5341-988B-EF81992EF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CF9E67D-EACB-8B4F-802E-1E8D130C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5F56DB9-D5D5-A145-A4A5-B3BD1413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C0C236E-91B7-BE40-8794-01C39195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702E3B-5308-7A4A-B850-D917D333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84F0EE-368E-F943-B40B-44ACF6A7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55261EC-8560-5C48-A9FE-5C7C8BEF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743837-2DD3-C14B-8F9D-E932772C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4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3B168CF-8286-184E-86C2-AB0A27F2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2B614E1-0FA2-894D-A9D9-8D59B2170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C045DE-2DF9-0E40-91B1-5EE19ECC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6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91A87-AB31-0D4B-A5F9-F0A5BE824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69C7E-9C85-4240-A5B7-3F4C083FF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9287D0-5E5E-2C41-8A89-F54503DC4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152A9D3-49D4-2C40-88D4-450A8948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3E231E-9BD9-EF40-B573-43D97E13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367299-7630-E24B-8A2B-169F8F70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0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A928B-AB97-B84A-9823-EDDDFAA7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E3CC94D-1305-BF42-989C-1AF5C9824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E5CC0A-80AA-A94B-BEC3-6E4745CBA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602232-AFE3-2C42-BC46-73358C68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50D2DF-DA88-834A-A886-0FC9D886D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0CDAD4-C684-E947-88C4-AAAEB963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7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D466C4-8007-274B-BE6E-E4C3604B4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3C1DAD-CA52-7F4E-A268-D4608B850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59A698-DB91-CD46-8AA4-9E7811093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29665-97ED-8B40-A13B-ECCE11C667A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AE9983-6CD7-FE43-988D-AE26A2FDB9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5488F8-61DB-C24C-88D9-96E984096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6D74A-5189-3740-8110-119EBE7B5F7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9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sv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D64F136-10CE-6F42-8999-38BBCB2A08FA}"/>
              </a:ext>
            </a:extLst>
          </p:cNvPr>
          <p:cNvSpPr/>
          <p:nvPr/>
        </p:nvSpPr>
        <p:spPr>
          <a:xfrm>
            <a:off x="0" y="1220372"/>
            <a:ext cx="12192000" cy="441725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25C80F9-E1CA-4E41-ABC2-BA33FC77A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30" y="5822400"/>
            <a:ext cx="1929434" cy="87244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6154C61-4C7B-F143-9889-DB22979CB824}"/>
              </a:ext>
            </a:extLst>
          </p:cNvPr>
          <p:cNvSpPr txBox="1"/>
          <p:nvPr/>
        </p:nvSpPr>
        <p:spPr>
          <a:xfrm>
            <a:off x="1003307" y="2036479"/>
            <a:ext cx="10185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Adipokines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Coronary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Microvascular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it-IT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DAF83AF-5555-0A4A-84EC-D42DFC9ACD0D}"/>
              </a:ext>
            </a:extLst>
          </p:cNvPr>
          <p:cNvSpPr txBox="1"/>
          <p:nvPr/>
        </p:nvSpPr>
        <p:spPr>
          <a:xfrm>
            <a:off x="299985" y="4337426"/>
            <a:ext cx="1159202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5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Matteo Spezia</a:t>
            </a:r>
            <a:r>
              <a:rPr lang="it-IT" sz="225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Alberto Bonato, Giulia De Fortunato and Arianna Bossi</a:t>
            </a:r>
          </a:p>
        </p:txBody>
      </p:sp>
      <p:pic>
        <p:nvPicPr>
          <p:cNvPr id="11" name="Immagine 10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EC5CB4C0-6163-FB43-8DE5-190D23D2B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B75767A8-E792-D34B-A6A1-BE01F019CAF9}"/>
              </a:ext>
            </a:extLst>
          </p:cNvPr>
          <p:cNvSpPr/>
          <p:nvPr/>
        </p:nvSpPr>
        <p:spPr>
          <a:xfrm>
            <a:off x="-1" y="5137963"/>
            <a:ext cx="12192000" cy="300537"/>
          </a:xfrm>
          <a:prstGeom prst="rect">
            <a:avLst/>
          </a:prstGeom>
          <a:solidFill>
            <a:srgbClr val="16CFA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799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 </a:t>
            </a:r>
          </a:p>
        </p:txBody>
      </p:sp>
      <p:pic>
        <p:nvPicPr>
          <p:cNvPr id="8" name="Elemento grafico 7" descr="Ricerca">
            <a:extLst>
              <a:ext uri="{FF2B5EF4-FFF2-40B4-BE49-F238E27FC236}">
                <a16:creationId xmlns:a16="http://schemas.microsoft.com/office/drawing/2014/main" id="{80F62963-92CE-5840-9F04-8D7197B2E7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29069" y="116002"/>
            <a:ext cx="766800" cy="766800"/>
          </a:xfrm>
          <a:prstGeom prst="rect">
            <a:avLst/>
          </a:prstGeom>
        </p:spPr>
      </p:pic>
      <p:sp>
        <p:nvSpPr>
          <p:cNvPr id="7" name="CustomShape 6">
            <a:extLst>
              <a:ext uri="{FF2B5EF4-FFF2-40B4-BE49-F238E27FC236}">
                <a16:creationId xmlns:a16="http://schemas.microsoft.com/office/drawing/2014/main" id="{07ACE832-66BF-2848-B431-666556B0F6D3}"/>
              </a:ext>
            </a:extLst>
          </p:cNvPr>
          <p:cNvSpPr/>
          <p:nvPr/>
        </p:nvSpPr>
        <p:spPr>
          <a:xfrm>
            <a:off x="1332032" y="1724928"/>
            <a:ext cx="9775783" cy="479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Obesity is associated with a significant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risk of developing coronary microvascular disfunction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is reflected by diminished CFR and stress MBF. </a:t>
            </a:r>
          </a:p>
          <a:p>
            <a:pPr marL="285750" indent="-28575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Systemic inflammation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adipokines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imbalance related to obesity has been closely linked to a blunt coronary flow.</a:t>
            </a:r>
          </a:p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 evidence is required to clear out the role of Obesity from a molecular point of view on the coronary endothelium</a:t>
            </a:r>
            <a:endParaRPr lang="en-US" sz="2200" b="0" strike="noStrike" spc="-1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Elemento grafico 15" descr="Brainstorming contorno">
            <a:extLst>
              <a:ext uri="{FF2B5EF4-FFF2-40B4-BE49-F238E27FC236}">
                <a16:creationId xmlns:a16="http://schemas.microsoft.com/office/drawing/2014/main" id="{E12D05C7-F2B6-CF47-BD22-59DFD9059C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0477" y="4591747"/>
            <a:ext cx="648000" cy="648000"/>
          </a:xfrm>
          <a:prstGeom prst="rect">
            <a:avLst/>
          </a:prstGeom>
        </p:spPr>
      </p:pic>
      <p:pic>
        <p:nvPicPr>
          <p:cNvPr id="19" name="Elemento grafico 18" descr="Grafico esponenziale contorno">
            <a:extLst>
              <a:ext uri="{FF2B5EF4-FFF2-40B4-BE49-F238E27FC236}">
                <a16:creationId xmlns:a16="http://schemas.microsoft.com/office/drawing/2014/main" id="{2BF40BE2-B786-3F43-8AED-FCBDED6C63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6185" y="1764453"/>
            <a:ext cx="648000" cy="648000"/>
          </a:xfrm>
          <a:prstGeom prst="rect">
            <a:avLst/>
          </a:prstGeom>
        </p:spPr>
      </p:pic>
      <p:pic>
        <p:nvPicPr>
          <p:cNvPr id="21" name="Elemento grafico 20" descr="Nodo corda contorno">
            <a:extLst>
              <a:ext uri="{FF2B5EF4-FFF2-40B4-BE49-F238E27FC236}">
                <a16:creationId xmlns:a16="http://schemas.microsoft.com/office/drawing/2014/main" id="{662481EB-D01A-E540-9504-2C7B73FBA4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6185" y="3178100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6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560" y="5218229"/>
            <a:ext cx="3710868" cy="163800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EDA3BB91-A8C5-8A41-B851-8064E530B3DB}"/>
              </a:ext>
            </a:extLst>
          </p:cNvPr>
          <p:cNvSpPr/>
          <p:nvPr/>
        </p:nvSpPr>
        <p:spPr>
          <a:xfrm>
            <a:off x="0" y="1408527"/>
            <a:ext cx="12192000" cy="3225019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6327962-4C30-EB49-9E26-2B57C24B4E99}"/>
              </a:ext>
            </a:extLst>
          </p:cNvPr>
          <p:cNvSpPr txBox="1"/>
          <p:nvPr/>
        </p:nvSpPr>
        <p:spPr>
          <a:xfrm>
            <a:off x="1003308" y="2106817"/>
            <a:ext cx="1018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Grazie!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C4FB61E-3196-6742-AD2C-BC1620ACF057}"/>
              </a:ext>
            </a:extLst>
          </p:cNvPr>
          <p:cNvSpPr txBox="1"/>
          <p:nvPr/>
        </p:nvSpPr>
        <p:spPr>
          <a:xfrm>
            <a:off x="1003308" y="3227372"/>
            <a:ext cx="10185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email me </a:t>
            </a:r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it-IT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matteo.spezia@studenti.unipd.it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6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pic>
        <p:nvPicPr>
          <p:cNvPr id="7" name="Elemento grafico 6" descr="Cuore con pulsazioni">
            <a:extLst>
              <a:ext uri="{FF2B5EF4-FFF2-40B4-BE49-F238E27FC236}">
                <a16:creationId xmlns:a16="http://schemas.microsoft.com/office/drawing/2014/main" id="{0CE4AB86-7F84-E54C-B982-A81D4BD02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41363" y="114760"/>
            <a:ext cx="769284" cy="769284"/>
          </a:xfrm>
          <a:prstGeom prst="rect">
            <a:avLst/>
          </a:prstGeom>
        </p:spPr>
      </p:pic>
      <p:sp>
        <p:nvSpPr>
          <p:cNvPr id="8" name="CustomShape 6">
            <a:extLst>
              <a:ext uri="{FF2B5EF4-FFF2-40B4-BE49-F238E27FC236}">
                <a16:creationId xmlns:a16="http://schemas.microsoft.com/office/drawing/2014/main" id="{9041A404-2ACF-3041-BE4B-304175AF71CF}"/>
              </a:ext>
            </a:extLst>
          </p:cNvPr>
          <p:cNvSpPr/>
          <p:nvPr/>
        </p:nvSpPr>
        <p:spPr>
          <a:xfrm>
            <a:off x="426194" y="1843139"/>
            <a:ext cx="11339612" cy="4196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one of the most diffuse and increasing conditions of our age,  it is also a well-known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factor for cardiovascular diseases </a:t>
            </a:r>
          </a:p>
          <a:p>
            <a:pPr marL="342900" indent="-342900">
              <a:buFontTx/>
              <a:buChar char="-"/>
            </a:pPr>
            <a:endParaRPr lang="en-US" sz="2200" b="1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Obesity is associated with a low chronic state of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dysregulation of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adipokines secretion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could be linked to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coronary microvascular dysfunction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(CMD)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CMD is defined as a reduced coronary reserve flow in absence of obstructive coronary artery disease (CAD) 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51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pic>
        <p:nvPicPr>
          <p:cNvPr id="7" name="Elemento grafico 6" descr="Cuore con pulsazioni">
            <a:extLst>
              <a:ext uri="{FF2B5EF4-FFF2-40B4-BE49-F238E27FC236}">
                <a16:creationId xmlns:a16="http://schemas.microsoft.com/office/drawing/2014/main" id="{0CE4AB86-7F84-E54C-B982-A81D4BD02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41363" y="114760"/>
            <a:ext cx="769284" cy="769284"/>
          </a:xfrm>
          <a:prstGeom prst="rect">
            <a:avLst/>
          </a:prstGeom>
        </p:spPr>
      </p:pic>
      <p:sp>
        <p:nvSpPr>
          <p:cNvPr id="8" name="CustomShape 6">
            <a:extLst>
              <a:ext uri="{FF2B5EF4-FFF2-40B4-BE49-F238E27FC236}">
                <a16:creationId xmlns:a16="http://schemas.microsoft.com/office/drawing/2014/main" id="{9041A404-2ACF-3041-BE4B-304175AF71CF}"/>
              </a:ext>
            </a:extLst>
          </p:cNvPr>
          <p:cNvSpPr/>
          <p:nvPr/>
        </p:nvSpPr>
        <p:spPr>
          <a:xfrm>
            <a:off x="426194" y="1903211"/>
            <a:ext cx="11339612" cy="4196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substantial proportion of patients with angina symptoms undergoing invasive diagnostic coronary angiography does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present obstructive coronary artery disease </a:t>
            </a:r>
          </a:p>
          <a:p>
            <a:endParaRPr lang="en-US" sz="2200" b="1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patients might have an underlying, and often undetectable, microvascular dysfunction 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role of obesity in the development of CMD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 remains poorly understood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3D4664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87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</a:p>
        </p:txBody>
      </p:sp>
      <p:pic>
        <p:nvPicPr>
          <p:cNvPr id="7" name="Elemento grafico 6" descr="Cervello in testa">
            <a:extLst>
              <a:ext uri="{FF2B5EF4-FFF2-40B4-BE49-F238E27FC236}">
                <a16:creationId xmlns:a16="http://schemas.microsoft.com/office/drawing/2014/main" id="{7E00AFF5-DD7B-4E41-89F2-B1E019197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43847" y="116002"/>
            <a:ext cx="766800" cy="766800"/>
          </a:xfrm>
          <a:prstGeom prst="rect">
            <a:avLst/>
          </a:prstGeom>
        </p:spPr>
      </p:pic>
      <p:sp>
        <p:nvSpPr>
          <p:cNvPr id="8" name="CustomShape 6">
            <a:extLst>
              <a:ext uri="{FF2B5EF4-FFF2-40B4-BE49-F238E27FC236}">
                <a16:creationId xmlns:a16="http://schemas.microsoft.com/office/drawing/2014/main" id="{1B9C97FE-FB05-3743-A492-6BB210BE988B}"/>
              </a:ext>
            </a:extLst>
          </p:cNvPr>
          <p:cNvSpPr/>
          <p:nvPr/>
        </p:nvSpPr>
        <p:spPr>
          <a:xfrm>
            <a:off x="426194" y="1646191"/>
            <a:ext cx="11339612" cy="4196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aim of the present study is to investigate the crucial role of obesity and its molecular alterations in the pathogenesis, progression and severity of CMD development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9" name="Diagramma 8">
            <a:extLst>
              <a:ext uri="{FF2B5EF4-FFF2-40B4-BE49-F238E27FC236}">
                <a16:creationId xmlns:a16="http://schemas.microsoft.com/office/drawing/2014/main" id="{9504C98D-64AE-AA42-878D-EFDCB05395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712263"/>
              </p:ext>
            </p:extLst>
          </p:nvPr>
        </p:nvGraphicFramePr>
        <p:xfrm>
          <a:off x="3178753" y="2593076"/>
          <a:ext cx="5233728" cy="3489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4657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</a:p>
        </p:txBody>
      </p:sp>
      <p:pic>
        <p:nvPicPr>
          <p:cNvPr id="7" name="Elemento grafico 6" descr="Elenco di controllo">
            <a:extLst>
              <a:ext uri="{FF2B5EF4-FFF2-40B4-BE49-F238E27FC236}">
                <a16:creationId xmlns:a16="http://schemas.microsoft.com/office/drawing/2014/main" id="{92D5AC4F-2348-FB40-97A0-AB71D136C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29069" y="113922"/>
            <a:ext cx="766800" cy="766800"/>
          </a:xfrm>
          <a:prstGeom prst="rect">
            <a:avLst/>
          </a:prstGeom>
        </p:spPr>
      </p:pic>
      <p:sp>
        <p:nvSpPr>
          <p:cNvPr id="8" name="CustomShape 6">
            <a:extLst>
              <a:ext uri="{FF2B5EF4-FFF2-40B4-BE49-F238E27FC236}">
                <a16:creationId xmlns:a16="http://schemas.microsoft.com/office/drawing/2014/main" id="{3D198195-647A-2245-AC48-830D0F272436}"/>
              </a:ext>
            </a:extLst>
          </p:cNvPr>
          <p:cNvSpPr/>
          <p:nvPr/>
        </p:nvSpPr>
        <p:spPr>
          <a:xfrm>
            <a:off x="426194" y="1646191"/>
            <a:ext cx="11339612" cy="4196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systematic review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performed by searching  PubMed, Embase and Cochrane Library database  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of any level of evidence published in peer reviewed journals were included</a:t>
            </a:r>
            <a:b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PRISMA guidelines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applied and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of bias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was assessed, as well as the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 quality 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this assessment, we excluded all the articles with serious risk of bias and/or low quality</a:t>
            </a:r>
          </a:p>
          <a:p>
            <a:pPr marL="342900" indent="-342900">
              <a:buFontTx/>
              <a:buChar char="-"/>
            </a:pPr>
            <a:endParaRPr lang="en-US" sz="2200" dirty="0">
              <a:solidFill>
                <a:srgbClr val="3D4664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97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</a:p>
        </p:txBody>
      </p:sp>
      <p:pic>
        <p:nvPicPr>
          <p:cNvPr id="7" name="Elemento grafico 6" descr="Elenco di controllo">
            <a:extLst>
              <a:ext uri="{FF2B5EF4-FFF2-40B4-BE49-F238E27FC236}">
                <a16:creationId xmlns:a16="http://schemas.microsoft.com/office/drawing/2014/main" id="{92D5AC4F-2348-FB40-97A0-AB71D136C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29069" y="113922"/>
            <a:ext cx="766800" cy="766800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7E958C5-7EF2-0F4B-97AB-40D3ED4C5956}"/>
              </a:ext>
            </a:extLst>
          </p:cNvPr>
          <p:cNvSpPr/>
          <p:nvPr/>
        </p:nvSpPr>
        <p:spPr>
          <a:xfrm>
            <a:off x="8310914" y="2283141"/>
            <a:ext cx="329962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articles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human and animal literature, assessed as medium or high quality, were included</a:t>
            </a:r>
          </a:p>
          <a:p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examined the data of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593 patients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059AC35-EB90-9244-A7E8-0E990A49D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630" y="-1030434"/>
            <a:ext cx="7546819" cy="976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9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</a:p>
        </p:txBody>
      </p:sp>
      <p:pic>
        <p:nvPicPr>
          <p:cNvPr id="7" name="Elemento grafico 6" descr="Grafico a barre da destra a sinistra">
            <a:extLst>
              <a:ext uri="{FF2B5EF4-FFF2-40B4-BE49-F238E27FC236}">
                <a16:creationId xmlns:a16="http://schemas.microsoft.com/office/drawing/2014/main" id="{9FE45366-191C-4F45-998E-B9CE3E41D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29069" y="116002"/>
            <a:ext cx="766800" cy="766800"/>
          </a:xfrm>
          <a:prstGeom prst="rect">
            <a:avLst/>
          </a:prstGeom>
        </p:spPr>
      </p:pic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364BAAA5-F9AF-554A-8002-FBCE702843BA}"/>
              </a:ext>
            </a:extLst>
          </p:cNvPr>
          <p:cNvSpPr/>
          <p:nvPr/>
        </p:nvSpPr>
        <p:spPr>
          <a:xfrm>
            <a:off x="477075" y="1423524"/>
            <a:ext cx="11190958" cy="1083212"/>
          </a:xfrm>
          <a:prstGeom prst="roundRect">
            <a:avLst/>
          </a:prstGeom>
          <a:solidFill>
            <a:srgbClr val="1697A6">
              <a:alpha val="34902"/>
            </a:srgbClr>
          </a:solidFill>
          <a:ln w="38100">
            <a:solidFill>
              <a:srgbClr val="169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5F77AC6-AF4F-A04F-8D12-91F634CA076D}"/>
              </a:ext>
            </a:extLst>
          </p:cNvPr>
          <p:cNvSpPr/>
          <p:nvPr/>
        </p:nvSpPr>
        <p:spPr>
          <a:xfrm>
            <a:off x="500521" y="2931454"/>
            <a:ext cx="11190958" cy="1083212"/>
          </a:xfrm>
          <a:prstGeom prst="roundRect">
            <a:avLst/>
          </a:prstGeom>
          <a:solidFill>
            <a:srgbClr val="1697A6">
              <a:alpha val="34902"/>
            </a:srgbClr>
          </a:solidFill>
          <a:ln w="38100">
            <a:solidFill>
              <a:srgbClr val="169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69E51B1-1BE6-CE4B-A591-506F5092F4DC}"/>
              </a:ext>
            </a:extLst>
          </p:cNvPr>
          <p:cNvSpPr/>
          <p:nvPr/>
        </p:nvSpPr>
        <p:spPr>
          <a:xfrm>
            <a:off x="477075" y="4439384"/>
            <a:ext cx="11190958" cy="1083212"/>
          </a:xfrm>
          <a:prstGeom prst="roundRect">
            <a:avLst/>
          </a:prstGeom>
          <a:solidFill>
            <a:srgbClr val="1697A6">
              <a:alpha val="34902"/>
            </a:srgbClr>
          </a:solidFill>
          <a:ln w="38100">
            <a:solidFill>
              <a:srgbClr val="169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18391-1B4D-6D4F-8222-D2A58DE00DB7}"/>
              </a:ext>
            </a:extLst>
          </p:cNvPr>
          <p:cNvSpPr txBox="1"/>
          <p:nvPr/>
        </p:nvSpPr>
        <p:spPr>
          <a:xfrm>
            <a:off x="1547447" y="1749686"/>
            <a:ext cx="9200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Overall,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CFR was shown to be significantly reduced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patients with obesity</a:t>
            </a:r>
            <a:endParaRPr lang="en-US" sz="22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2110098-E3DB-F649-8A5F-7CA9B890DD65}"/>
              </a:ext>
            </a:extLst>
          </p:cNvPr>
          <p:cNvSpPr txBox="1"/>
          <p:nvPr/>
        </p:nvSpPr>
        <p:spPr>
          <a:xfrm>
            <a:off x="1547447" y="3088339"/>
            <a:ext cx="9747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trend was found evaluating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pharmacological induced stress MBF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was reduced in patients with obesity, without obstructive coronary artery disease.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21FD5C-F447-874F-8FAD-7FB14ADD5074}"/>
              </a:ext>
            </a:extLst>
          </p:cNvPr>
          <p:cNvSpPr txBox="1"/>
          <p:nvPr/>
        </p:nvSpPr>
        <p:spPr>
          <a:xfrm>
            <a:off x="1547447" y="4596269"/>
            <a:ext cx="9200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Nevertheless,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MBF at rest did not show a significant difference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 obesity from our analysis. </a:t>
            </a:r>
          </a:p>
        </p:txBody>
      </p:sp>
      <p:pic>
        <p:nvPicPr>
          <p:cNvPr id="22" name="Elemento grafico 21" descr="Organo cuore contorno">
            <a:extLst>
              <a:ext uri="{FF2B5EF4-FFF2-40B4-BE49-F238E27FC236}">
                <a16:creationId xmlns:a16="http://schemas.microsoft.com/office/drawing/2014/main" id="{8AEAB2BB-8CA3-D345-808E-B4705296CB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0061" y="1642930"/>
            <a:ext cx="644400" cy="644400"/>
          </a:xfrm>
          <a:prstGeom prst="rect">
            <a:avLst/>
          </a:prstGeom>
        </p:spPr>
      </p:pic>
      <p:pic>
        <p:nvPicPr>
          <p:cNvPr id="24" name="Elemento grafico 23" descr="Medicina contorno">
            <a:extLst>
              <a:ext uri="{FF2B5EF4-FFF2-40B4-BE49-F238E27FC236}">
                <a16:creationId xmlns:a16="http://schemas.microsoft.com/office/drawing/2014/main" id="{8B0A84B5-3B57-6A48-86F1-BF50E5AD7B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1784" y="3150860"/>
            <a:ext cx="644400" cy="644400"/>
          </a:xfrm>
          <a:prstGeom prst="rect">
            <a:avLst/>
          </a:prstGeom>
        </p:spPr>
      </p:pic>
      <p:pic>
        <p:nvPicPr>
          <p:cNvPr id="26" name="Elemento grafico 25" descr="Diagramma di dispersione contorno">
            <a:extLst>
              <a:ext uri="{FF2B5EF4-FFF2-40B4-BE49-F238E27FC236}">
                <a16:creationId xmlns:a16="http://schemas.microsoft.com/office/drawing/2014/main" id="{29FFC841-F7CA-B944-BA3F-C4CDBFB13CD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0061" y="4658790"/>
            <a:ext cx="644400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</a:p>
        </p:txBody>
      </p:sp>
      <p:pic>
        <p:nvPicPr>
          <p:cNvPr id="7" name="Elemento grafico 6" descr="Grafico a barre da destra a sinistra">
            <a:extLst>
              <a:ext uri="{FF2B5EF4-FFF2-40B4-BE49-F238E27FC236}">
                <a16:creationId xmlns:a16="http://schemas.microsoft.com/office/drawing/2014/main" id="{9FE45366-191C-4F45-998E-B9CE3E41D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29069" y="116002"/>
            <a:ext cx="766800" cy="766800"/>
          </a:xfrm>
          <a:prstGeom prst="rect">
            <a:avLst/>
          </a:prstGeom>
        </p:spPr>
      </p:pic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A30B855B-1F11-B04B-AFFB-F4464980C2C8}"/>
              </a:ext>
            </a:extLst>
          </p:cNvPr>
          <p:cNvSpPr/>
          <p:nvPr/>
        </p:nvSpPr>
        <p:spPr>
          <a:xfrm>
            <a:off x="500521" y="2125420"/>
            <a:ext cx="11190958" cy="1083212"/>
          </a:xfrm>
          <a:prstGeom prst="roundRect">
            <a:avLst/>
          </a:prstGeom>
          <a:solidFill>
            <a:srgbClr val="1697A6">
              <a:alpha val="34902"/>
            </a:srgbClr>
          </a:solidFill>
          <a:ln w="38100">
            <a:solidFill>
              <a:srgbClr val="169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D725DEAE-15E2-F34A-BF4C-D89DB7267A49}"/>
              </a:ext>
            </a:extLst>
          </p:cNvPr>
          <p:cNvSpPr/>
          <p:nvPr/>
        </p:nvSpPr>
        <p:spPr>
          <a:xfrm>
            <a:off x="477075" y="3633350"/>
            <a:ext cx="11190958" cy="1083212"/>
          </a:xfrm>
          <a:prstGeom prst="roundRect">
            <a:avLst/>
          </a:prstGeom>
          <a:solidFill>
            <a:srgbClr val="1697A6">
              <a:alpha val="34902"/>
            </a:srgbClr>
          </a:solidFill>
          <a:ln w="38100">
            <a:solidFill>
              <a:srgbClr val="169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A0A53FC-9911-4144-82EC-22C17F23FD68}"/>
              </a:ext>
            </a:extLst>
          </p:cNvPr>
          <p:cNvSpPr txBox="1"/>
          <p:nvPr/>
        </p:nvSpPr>
        <p:spPr>
          <a:xfrm>
            <a:off x="1563030" y="2310150"/>
            <a:ext cx="94816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adipokines, in particular of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IL-6, TNF-alpha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adiponectin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leptin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resulted increased in patients with abnormal CFR. 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C2F6F1B-0E55-1E4B-99CC-6429AEA5F1C0}"/>
              </a:ext>
            </a:extLst>
          </p:cNvPr>
          <p:cNvSpPr txBox="1"/>
          <p:nvPr/>
        </p:nvSpPr>
        <p:spPr>
          <a:xfrm>
            <a:off x="1547446" y="3756462"/>
            <a:ext cx="94816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leptin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CRP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along with reduction in adiponectin plasma levels in obese individuals, correlated with a significant decrease of stress-induced MBF.</a:t>
            </a:r>
          </a:p>
        </p:txBody>
      </p:sp>
      <p:pic>
        <p:nvPicPr>
          <p:cNvPr id="9" name="Elemento grafico 8" descr="Microscopio contorno">
            <a:extLst>
              <a:ext uri="{FF2B5EF4-FFF2-40B4-BE49-F238E27FC236}">
                <a16:creationId xmlns:a16="http://schemas.microsoft.com/office/drawing/2014/main" id="{AEA28E33-A6B4-C44B-B640-3CA54D7893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7776" y="2370870"/>
            <a:ext cx="648000" cy="648000"/>
          </a:xfrm>
          <a:prstGeom prst="rect">
            <a:avLst/>
          </a:prstGeom>
        </p:spPr>
      </p:pic>
      <p:pic>
        <p:nvPicPr>
          <p:cNvPr id="27" name="Elemento grafico 26" descr="Lente di ingrandimento contorno">
            <a:extLst>
              <a:ext uri="{FF2B5EF4-FFF2-40B4-BE49-F238E27FC236}">
                <a16:creationId xmlns:a16="http://schemas.microsoft.com/office/drawing/2014/main" id="{91743D71-AA7B-F04F-8304-822E898E54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7776" y="3850956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00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FABB7EC-0AA3-044F-ABA8-882F059F1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9936" y="5843176"/>
            <a:ext cx="1929434" cy="851664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9EAF213-3EE3-BD42-BA53-57EE912E1262}"/>
              </a:ext>
            </a:extLst>
          </p:cNvPr>
          <p:cNvSpPr/>
          <p:nvPr/>
        </p:nvSpPr>
        <p:spPr>
          <a:xfrm>
            <a:off x="0" y="0"/>
            <a:ext cx="12192000" cy="998806"/>
          </a:xfrm>
          <a:prstGeom prst="rect">
            <a:avLst/>
          </a:prstGeom>
          <a:solidFill>
            <a:srgbClr val="1697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BE4E1-8ACF-D444-8986-D961F31121C3}"/>
              </a:ext>
            </a:extLst>
          </p:cNvPr>
          <p:cNvSpPr txBox="1"/>
          <p:nvPr/>
        </p:nvSpPr>
        <p:spPr>
          <a:xfrm>
            <a:off x="281353" y="207015"/>
            <a:ext cx="1046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</a:t>
            </a:r>
          </a:p>
        </p:txBody>
      </p:sp>
      <p:pic>
        <p:nvPicPr>
          <p:cNvPr id="8" name="Elemento grafico 7" descr="Calibro">
            <a:extLst>
              <a:ext uri="{FF2B5EF4-FFF2-40B4-BE49-F238E27FC236}">
                <a16:creationId xmlns:a16="http://schemas.microsoft.com/office/drawing/2014/main" id="{E8EC94C7-FE16-0C4D-B8B8-631944638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31702" y="116002"/>
            <a:ext cx="766800" cy="766800"/>
          </a:xfrm>
          <a:prstGeom prst="rect">
            <a:avLst/>
          </a:prstGeom>
        </p:spPr>
      </p:pic>
      <p:sp>
        <p:nvSpPr>
          <p:cNvPr id="7" name="CustomShape 6">
            <a:extLst>
              <a:ext uri="{FF2B5EF4-FFF2-40B4-BE49-F238E27FC236}">
                <a16:creationId xmlns:a16="http://schemas.microsoft.com/office/drawing/2014/main" id="{8011541C-109E-A747-9729-30F129765500}"/>
              </a:ext>
            </a:extLst>
          </p:cNvPr>
          <p:cNvSpPr/>
          <p:nvPr/>
        </p:nvSpPr>
        <p:spPr>
          <a:xfrm>
            <a:off x="702387" y="1501756"/>
            <a:ext cx="10787226" cy="47672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studies and of the reported data</a:t>
            </a:r>
            <a:b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methods were used to assess the cardiac function</a:t>
            </a:r>
            <a:b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 included studies were retrospective and cross-sectional but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randomized controlled clinical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trial was found</a:t>
            </a:r>
            <a:b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solidFill>
                <a:srgbClr val="3D46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study is based only on </a:t>
            </a:r>
            <a:r>
              <a:rPr lang="en-US" sz="2200" b="1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evidence </a:t>
            </a:r>
            <a:r>
              <a:rPr lang="en-US" sz="2200" dirty="0">
                <a:solidFill>
                  <a:srgbClr val="3D4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did not show causation but only association</a:t>
            </a:r>
          </a:p>
        </p:txBody>
      </p:sp>
    </p:spTree>
    <p:extLst>
      <p:ext uri="{BB962C8B-B14F-4D97-AF65-F5344CB8AC3E}">
        <p14:creationId xmlns:p14="http://schemas.microsoft.com/office/powerpoint/2010/main" val="3525695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520</Words>
  <Application>Microsoft Macintosh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Spezia</dc:creator>
  <cp:lastModifiedBy>Matteo Spezia</cp:lastModifiedBy>
  <cp:revision>15</cp:revision>
  <dcterms:created xsi:type="dcterms:W3CDTF">2021-03-29T20:13:23Z</dcterms:created>
  <dcterms:modified xsi:type="dcterms:W3CDTF">2021-04-08T20:54:32Z</dcterms:modified>
</cp:coreProperties>
</file>