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1" r:id="rId3"/>
    <p:sldId id="257" r:id="rId4"/>
    <p:sldId id="259" r:id="rId5"/>
    <p:sldId id="295" r:id="rId6"/>
    <p:sldId id="262" r:id="rId7"/>
    <p:sldId id="263" r:id="rId8"/>
    <p:sldId id="265" r:id="rId9"/>
    <p:sldId id="291" r:id="rId10"/>
    <p:sldId id="292" r:id="rId11"/>
    <p:sldId id="268" r:id="rId12"/>
    <p:sldId id="269" r:id="rId13"/>
    <p:sldId id="272" r:id="rId14"/>
    <p:sldId id="293" r:id="rId15"/>
    <p:sldId id="274" r:id="rId16"/>
    <p:sldId id="275" r:id="rId17"/>
    <p:sldId id="297" r:id="rId18"/>
    <p:sldId id="296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8" r:id="rId27"/>
    <p:sldId id="290" r:id="rId28"/>
    <p:sldId id="294" r:id="rId29"/>
  </p:sldIdLst>
  <p:sldSz cx="9144000" cy="6858000" type="screen4x3"/>
  <p:notesSz cx="9925050" cy="6797675"/>
  <p:defaultTextStyle>
    <a:defPPr>
      <a:defRPr lang="en-US"/>
    </a:defPPr>
    <a:lvl1pPr marL="0" algn="l" defTabSz="102404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2025" algn="l" defTabSz="102404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4048" algn="l" defTabSz="102404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6073" algn="l" defTabSz="102404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8098" algn="l" defTabSz="102404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60123" algn="l" defTabSz="102404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72146" algn="l" defTabSz="102404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84171" algn="l" defTabSz="102404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96195" algn="l" defTabSz="102404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>
        <p:scale>
          <a:sx n="80" d="100"/>
          <a:sy n="80" d="100"/>
        </p:scale>
        <p:origin x="-1080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855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21898" y="0"/>
            <a:ext cx="4300855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C4C6E-0A28-4930-BEA8-8E197494DC9E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0855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21898" y="6456612"/>
            <a:ext cx="4300855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2CFA3-6FF8-4CE3-96C7-FAED72CC79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8113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855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898" y="0"/>
            <a:ext cx="4300855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598B3-8B91-4329-9AE1-6C85AB645A0D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0855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898" y="6456612"/>
            <a:ext cx="4300855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AEE16-F01E-4709-B8C0-881A6A444F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2201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12025" algn="l" defTabSz="102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24048" algn="l" defTabSz="102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36073" algn="l" defTabSz="102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48098" algn="l" defTabSz="102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60123" algn="l" defTabSz="102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72146" algn="l" defTabSz="102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84171" algn="l" defTabSz="102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96195" algn="l" defTabSz="102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AEE16-F01E-4709-B8C0-881A6A444FB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698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AEE16-F01E-4709-B8C0-881A6A444FB9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6987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2130429"/>
            <a:ext cx="77724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3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2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4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6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8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2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6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1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3"/>
            <a:ext cx="7772401" cy="1362076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5"/>
            <a:ext cx="7772401" cy="150018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202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40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60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480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601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721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841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961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4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4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2025" indent="0">
              <a:buNone/>
              <a:defRPr sz="2200" b="1"/>
            </a:lvl2pPr>
            <a:lvl3pPr marL="1024048" indent="0">
              <a:buNone/>
              <a:defRPr sz="2000" b="1"/>
            </a:lvl3pPr>
            <a:lvl4pPr marL="1536073" indent="0">
              <a:buNone/>
              <a:defRPr sz="1800" b="1"/>
            </a:lvl4pPr>
            <a:lvl5pPr marL="2048098" indent="0">
              <a:buNone/>
              <a:defRPr sz="1800" b="1"/>
            </a:lvl5pPr>
            <a:lvl6pPr marL="2560123" indent="0">
              <a:buNone/>
              <a:defRPr sz="1800" b="1"/>
            </a:lvl6pPr>
            <a:lvl7pPr marL="3072146" indent="0">
              <a:buNone/>
              <a:defRPr sz="1800" b="1"/>
            </a:lvl7pPr>
            <a:lvl8pPr marL="3584171" indent="0">
              <a:buNone/>
              <a:defRPr sz="1800" b="1"/>
            </a:lvl8pPr>
            <a:lvl9pPr marL="409619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2025" indent="0">
              <a:buNone/>
              <a:defRPr sz="2200" b="1"/>
            </a:lvl2pPr>
            <a:lvl3pPr marL="1024048" indent="0">
              <a:buNone/>
              <a:defRPr sz="2000" b="1"/>
            </a:lvl3pPr>
            <a:lvl4pPr marL="1536073" indent="0">
              <a:buNone/>
              <a:defRPr sz="1800" b="1"/>
            </a:lvl4pPr>
            <a:lvl5pPr marL="2048098" indent="0">
              <a:buNone/>
              <a:defRPr sz="1800" b="1"/>
            </a:lvl5pPr>
            <a:lvl6pPr marL="2560123" indent="0">
              <a:buNone/>
              <a:defRPr sz="1800" b="1"/>
            </a:lvl6pPr>
            <a:lvl7pPr marL="3072146" indent="0">
              <a:buNone/>
              <a:defRPr sz="1800" b="1"/>
            </a:lvl7pPr>
            <a:lvl8pPr marL="3584171" indent="0">
              <a:buNone/>
              <a:defRPr sz="1800" b="1"/>
            </a:lvl8pPr>
            <a:lvl9pPr marL="409619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6"/>
            <a:ext cx="4041775" cy="395128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512025" indent="0">
              <a:buNone/>
              <a:defRPr sz="1300"/>
            </a:lvl2pPr>
            <a:lvl3pPr marL="1024048" indent="0">
              <a:buNone/>
              <a:defRPr sz="1100"/>
            </a:lvl3pPr>
            <a:lvl4pPr marL="1536073" indent="0">
              <a:buNone/>
              <a:defRPr sz="1000"/>
            </a:lvl4pPr>
            <a:lvl5pPr marL="2048098" indent="0">
              <a:buNone/>
              <a:defRPr sz="1000"/>
            </a:lvl5pPr>
            <a:lvl6pPr marL="2560123" indent="0">
              <a:buNone/>
              <a:defRPr sz="1000"/>
            </a:lvl6pPr>
            <a:lvl7pPr marL="3072146" indent="0">
              <a:buNone/>
              <a:defRPr sz="1000"/>
            </a:lvl7pPr>
            <a:lvl8pPr marL="3584171" indent="0">
              <a:buNone/>
              <a:defRPr sz="1000"/>
            </a:lvl8pPr>
            <a:lvl9pPr marL="409619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12025" indent="0">
              <a:buNone/>
              <a:defRPr sz="3200"/>
            </a:lvl2pPr>
            <a:lvl3pPr marL="1024048" indent="0">
              <a:buNone/>
              <a:defRPr sz="2700"/>
            </a:lvl3pPr>
            <a:lvl4pPr marL="1536073" indent="0">
              <a:buNone/>
              <a:defRPr sz="2200"/>
            </a:lvl4pPr>
            <a:lvl5pPr marL="2048098" indent="0">
              <a:buNone/>
              <a:defRPr sz="2200"/>
            </a:lvl5pPr>
            <a:lvl6pPr marL="2560123" indent="0">
              <a:buNone/>
              <a:defRPr sz="2200"/>
            </a:lvl6pPr>
            <a:lvl7pPr marL="3072146" indent="0">
              <a:buNone/>
              <a:defRPr sz="2200"/>
            </a:lvl7pPr>
            <a:lvl8pPr marL="3584171" indent="0">
              <a:buNone/>
              <a:defRPr sz="2200"/>
            </a:lvl8pPr>
            <a:lvl9pPr marL="4096195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512025" indent="0">
              <a:buNone/>
              <a:defRPr sz="1300"/>
            </a:lvl2pPr>
            <a:lvl3pPr marL="1024048" indent="0">
              <a:buNone/>
              <a:defRPr sz="1100"/>
            </a:lvl3pPr>
            <a:lvl4pPr marL="1536073" indent="0">
              <a:buNone/>
              <a:defRPr sz="1000"/>
            </a:lvl4pPr>
            <a:lvl5pPr marL="2048098" indent="0">
              <a:buNone/>
              <a:defRPr sz="1000"/>
            </a:lvl5pPr>
            <a:lvl6pPr marL="2560123" indent="0">
              <a:buNone/>
              <a:defRPr sz="1000"/>
            </a:lvl6pPr>
            <a:lvl7pPr marL="3072146" indent="0">
              <a:buNone/>
              <a:defRPr sz="1000"/>
            </a:lvl7pPr>
            <a:lvl8pPr marL="3584171" indent="0">
              <a:buNone/>
              <a:defRPr sz="1000"/>
            </a:lvl8pPr>
            <a:lvl9pPr marL="409619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102393" tIns="51196" rIns="102393" bIns="511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4"/>
            <a:ext cx="8229600" cy="4525963"/>
          </a:xfrm>
          <a:prstGeom prst="rect">
            <a:avLst/>
          </a:prstGeom>
        </p:spPr>
        <p:txBody>
          <a:bodyPr vert="horz" lIns="102393" tIns="51196" rIns="102393" bIns="511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3" y="6356352"/>
            <a:ext cx="2133599" cy="365125"/>
          </a:xfrm>
          <a:prstGeom prst="rect">
            <a:avLst/>
          </a:prstGeom>
        </p:spPr>
        <p:txBody>
          <a:bodyPr vert="horz" lIns="102393" tIns="51196" rIns="102393" bIns="5119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102393" tIns="51196" rIns="102393" bIns="5119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3" y="6356352"/>
            <a:ext cx="2133599" cy="365125"/>
          </a:xfrm>
          <a:prstGeom prst="rect">
            <a:avLst/>
          </a:prstGeom>
        </p:spPr>
        <p:txBody>
          <a:bodyPr vert="horz" lIns="102393" tIns="51196" rIns="102393" bIns="5119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4048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4019" indent="-384019" algn="l" defTabSz="102404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2039" indent="-320015" algn="l" defTabSz="1024048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61" indent="-256013" algn="l" defTabSz="10240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2085" indent="-256013" algn="l" defTabSz="1024048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110" indent="-256013" algn="l" defTabSz="1024048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6134" indent="-256013" algn="l" defTabSz="102404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8159" indent="-256013" algn="l" defTabSz="102404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183" indent="-256013" algn="l" defTabSz="102404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208" indent="-256013" algn="l" defTabSz="102404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40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2025" algn="l" defTabSz="10240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4048" algn="l" defTabSz="10240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6073" algn="l" defTabSz="10240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8098" algn="l" defTabSz="10240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123" algn="l" defTabSz="10240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2146" algn="l" defTabSz="10240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4171" algn="l" defTabSz="10240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6195" algn="l" defTabSz="10240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82000" cy="2590800"/>
          </a:xfrm>
        </p:spPr>
        <p:txBody>
          <a:bodyPr>
            <a:noAutofit/>
          </a:bodyPr>
          <a:lstStyle/>
          <a:p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UNA NUOVA OPPORTUNITÀ NEL TRATTAMENTO DELLA FIBROMIALGIA: L’OSSIGENOTERAPIA IPERBARICA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8229600" cy="1752599"/>
          </a:xfrm>
        </p:spPr>
        <p:txBody>
          <a:bodyPr>
            <a:normAutofit/>
          </a:bodyPr>
          <a:lstStyle/>
          <a:p>
            <a:r>
              <a:rPr lang="it-IT" sz="3000" dirty="0">
                <a:solidFill>
                  <a:schemeClr val="tx1"/>
                </a:solidFill>
              </a:rPr>
              <a:t>Revisione della letteratura e </a:t>
            </a:r>
            <a:r>
              <a:rPr lang="it-IT" sz="3000" dirty="0" smtClean="0">
                <a:solidFill>
                  <a:schemeClr val="tx1"/>
                </a:solidFill>
              </a:rPr>
              <a:t>presentazione </a:t>
            </a:r>
            <a:r>
              <a:rPr lang="it-IT" sz="3000" dirty="0">
                <a:solidFill>
                  <a:schemeClr val="tx1"/>
                </a:solidFill>
              </a:rPr>
              <a:t>della casistica del Centro Iperbarico di Bologna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10452" y="4697104"/>
            <a:ext cx="4446896" cy="1088277"/>
          </a:xfrm>
          <a:prstGeom prst="rect">
            <a:avLst/>
          </a:prstGeom>
          <a:noFill/>
        </p:spPr>
        <p:txBody>
          <a:bodyPr wrap="square" lIns="102393" tIns="51196" rIns="102393" bIns="51196" rtlCol="0" anchor="ctr">
            <a:spAutoFit/>
          </a:bodyPr>
          <a:lstStyle/>
          <a:p>
            <a:pPr algn="ctr"/>
            <a:endParaRPr lang="it-IT" sz="3200" dirty="0"/>
          </a:p>
          <a:p>
            <a:pPr algn="ctr"/>
            <a:r>
              <a:rPr lang="it-IT" sz="3000" dirty="0">
                <a:latin typeface="Arial" panose="020B0604020202020204" pitchFamily="34" charset="0"/>
                <a:cs typeface="Arial" panose="020B0604020202020204" pitchFamily="34" charset="0"/>
              </a:rPr>
              <a:t>Matteo Gibertini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09600" y="5727247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VI Congresso </a:t>
            </a:r>
            <a:r>
              <a:rPr lang="it-IT" dirty="0" err="1"/>
              <a:t>MoReMed</a:t>
            </a:r>
            <a:r>
              <a:rPr lang="it-IT" dirty="0"/>
              <a:t> 15/04/2021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23254" y="5840193"/>
            <a:ext cx="1295400" cy="57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5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/>
              <a:t>ANALISI</a:t>
            </a:r>
            <a:endParaRPr lang="it-IT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5"/>
            <a:ext cx="8229600" cy="1752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Apre la via al trattamento della fibromilagia mediante OTI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762003" y="3581400"/>
            <a:ext cx="2133599" cy="1026722"/>
          </a:xfrm>
          <a:prstGeom prst="rect">
            <a:avLst/>
          </a:prstGeom>
          <a:noFill/>
        </p:spPr>
        <p:txBody>
          <a:bodyPr wrap="square" lIns="102393" tIns="51196" rIns="102393" bIns="51196" rtlCol="0">
            <a:spAutoFit/>
          </a:bodyPr>
          <a:lstStyle/>
          <a:p>
            <a:pPr algn="ctr"/>
            <a:r>
              <a:rPr lang="it-IT" dirty="0" smtClean="0"/>
              <a:t>IPOTESI FM</a:t>
            </a:r>
          </a:p>
          <a:p>
            <a:r>
              <a:rPr lang="it-IT" dirty="0" smtClean="0"/>
              <a:t>ipossia periferica muscolare</a:t>
            </a: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3657601" y="3581402"/>
            <a:ext cx="1752600" cy="718945"/>
          </a:xfrm>
          <a:prstGeom prst="rect">
            <a:avLst/>
          </a:prstGeom>
          <a:noFill/>
        </p:spPr>
        <p:txBody>
          <a:bodyPr wrap="square" lIns="102393" tIns="51196" rIns="102393" bIns="51196" rtlCol="0">
            <a:spAutoFit/>
          </a:bodyPr>
          <a:lstStyle/>
          <a:p>
            <a:pPr algn="ctr"/>
            <a:r>
              <a:rPr lang="it-IT" dirty="0" smtClean="0"/>
              <a:t>OTI</a:t>
            </a:r>
          </a:p>
          <a:p>
            <a:pPr algn="ctr"/>
            <a:r>
              <a:rPr lang="it-IT" dirty="0" smtClean="0"/>
              <a:t>iperossia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6493699" y="3837483"/>
            <a:ext cx="1905000" cy="411168"/>
          </a:xfrm>
          <a:prstGeom prst="rect">
            <a:avLst/>
          </a:prstGeom>
          <a:noFill/>
        </p:spPr>
        <p:txBody>
          <a:bodyPr wrap="square" lIns="102393" tIns="51196" rIns="102393" bIns="51196" rtlCol="0">
            <a:spAutoFit/>
          </a:bodyPr>
          <a:lstStyle/>
          <a:p>
            <a:r>
              <a:rPr lang="it-IT" dirty="0" smtClean="0"/>
              <a:t>EFFICACE</a:t>
            </a:r>
            <a:endParaRPr lang="it-IT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667000" y="4043067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257801" y="4043067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5801" y="4710642"/>
            <a:ext cx="2209800" cy="1950051"/>
          </a:xfrm>
          <a:prstGeom prst="rect">
            <a:avLst/>
          </a:prstGeom>
          <a:noFill/>
        </p:spPr>
        <p:txBody>
          <a:bodyPr wrap="square" lIns="102393" tIns="51196" rIns="102393" bIns="51196" rtlCol="0">
            <a:spAutoFit/>
          </a:bodyPr>
          <a:lstStyle/>
          <a:p>
            <a:pPr algn="ctr"/>
            <a:r>
              <a:rPr lang="it-IT" dirty="0" smtClean="0"/>
              <a:t>EZIOLOGIA PERIFERICA VIENE SUPERATA NEGLI ANNI SUCCESSIVI</a:t>
            </a:r>
          </a:p>
          <a:p>
            <a:pPr algn="ctr"/>
            <a:r>
              <a:rPr lang="it-IT" dirty="0" smtClean="0"/>
              <a:t>DALLA TEORIA CENTRALE</a:t>
            </a:r>
            <a:endParaRPr lang="it-IT" dirty="0"/>
          </a:p>
        </p:txBody>
      </p:sp>
      <p:sp>
        <p:nvSpPr>
          <p:cNvPr id="16" name="TextBox 15"/>
          <p:cNvSpPr txBox="1"/>
          <p:nvPr/>
        </p:nvSpPr>
        <p:spPr>
          <a:xfrm>
            <a:off x="6643256" y="3982439"/>
            <a:ext cx="914400" cy="1026722"/>
          </a:xfrm>
          <a:prstGeom prst="rect">
            <a:avLst/>
          </a:prstGeom>
          <a:noFill/>
          <a:ln w="57150">
            <a:noFill/>
          </a:ln>
        </p:spPr>
        <p:txBody>
          <a:bodyPr wrap="square" lIns="102393" tIns="51196" rIns="102393" bIns="51196" rtlCol="0">
            <a:spAutoFit/>
          </a:bodyPr>
          <a:lstStyle/>
          <a:p>
            <a:r>
              <a:rPr lang="it-IT" sz="6000" b="1" dirty="0">
                <a:solidFill>
                  <a:srgbClr val="00B050"/>
                </a:solidFill>
                <a:sym typeface="Wingdings"/>
              </a:rPr>
              <a:t></a:t>
            </a:r>
            <a:endParaRPr lang="it-IT" sz="60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52111" y="5264637"/>
            <a:ext cx="3401291" cy="1026722"/>
          </a:xfrm>
          <a:prstGeom prst="rect">
            <a:avLst/>
          </a:prstGeom>
          <a:noFill/>
        </p:spPr>
        <p:txBody>
          <a:bodyPr wrap="square" lIns="102393" tIns="51196" rIns="102393" bIns="51196" rtlCol="0">
            <a:spAutoFit/>
          </a:bodyPr>
          <a:lstStyle/>
          <a:p>
            <a:r>
              <a:rPr lang="it-IT" dirty="0" smtClean="0"/>
              <a:t>Verranno indagate altre modalità con cui l’OTI ha effetto</a:t>
            </a:r>
            <a:endParaRPr lang="it-IT" dirty="0"/>
          </a:p>
        </p:txBody>
      </p:sp>
      <p:cxnSp>
        <p:nvCxnSpPr>
          <p:cNvPr id="20" name="Straight Arrow Connector 19"/>
          <p:cNvCxnSpPr>
            <a:stCxn id="7" idx="3"/>
          </p:cNvCxnSpPr>
          <p:nvPr/>
        </p:nvCxnSpPr>
        <p:spPr>
          <a:xfrm>
            <a:off x="2895601" y="5685668"/>
            <a:ext cx="16383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990600" y="3673735"/>
            <a:ext cx="1295400" cy="8220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V="1">
            <a:off x="990600" y="3675661"/>
            <a:ext cx="129540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23254" y="5840193"/>
            <a:ext cx="1295400" cy="574328"/>
          </a:xfrm>
          <a:prstGeom prst="rect">
            <a:avLst/>
          </a:prstGeom>
        </p:spPr>
      </p:pic>
      <p:pic>
        <p:nvPicPr>
          <p:cNvPr id="2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88" y="233282"/>
            <a:ext cx="2089276" cy="8335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1801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62000"/>
            <a:ext cx="6492663" cy="3733800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CasellaDiTesto 1"/>
          <p:cNvSpPr txBox="1"/>
          <p:nvPr/>
        </p:nvSpPr>
        <p:spPr>
          <a:xfrm>
            <a:off x="1219200" y="50292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Shai</a:t>
            </a:r>
            <a:r>
              <a:rPr lang="it-IT" dirty="0"/>
              <a:t> </a:t>
            </a:r>
            <a:r>
              <a:rPr lang="it-IT" dirty="0" err="1"/>
              <a:t>Efrati</a:t>
            </a:r>
            <a:r>
              <a:rPr lang="it-IT" dirty="0"/>
              <a:t> </a:t>
            </a:r>
            <a:r>
              <a:rPr lang="it-IT" dirty="0" smtClean="0"/>
              <a:t>2015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23254" y="5840193"/>
            <a:ext cx="1295400" cy="57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381000"/>
            <a:ext cx="8229600" cy="6172200"/>
          </a:xfrm>
        </p:spPr>
        <p:txBody>
          <a:bodyPr/>
          <a:lstStyle/>
          <a:p>
            <a:pPr marL="0" indent="0" algn="ctr">
              <a:buNone/>
            </a:pPr>
            <a:r>
              <a:rPr lang="it-IT" sz="4000" dirty="0" smtClean="0"/>
              <a:t>   PRESUPPOSTI:</a:t>
            </a:r>
            <a:r>
              <a:rPr lang="it-IT" dirty="0" smtClean="0"/>
              <a:t>  </a:t>
            </a:r>
            <a:endParaRPr lang="it-IT" dirty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/>
              <a:t>Attività cerebrale di un paziente fibromialgico è differente da quella di un soggetto sano alla SPECT</a:t>
            </a:r>
          </a:p>
          <a:p>
            <a:pPr marL="0" indent="0">
              <a:buNone/>
            </a:pPr>
            <a:endParaRPr lang="it-IT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55127" y="4375249"/>
            <a:ext cx="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084375"/>
              </p:ext>
            </p:extLst>
          </p:nvPr>
        </p:nvGraphicFramePr>
        <p:xfrm>
          <a:off x="1607127" y="2830945"/>
          <a:ext cx="6096000" cy="1341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1740">
                <a:tc>
                  <a:txBody>
                    <a:bodyPr/>
                    <a:lstStyle/>
                    <a:p>
                      <a:pPr algn="ctr"/>
                      <a:r>
                        <a:rPr lang="it-IT" sz="1900" dirty="0"/>
                        <a:t>AUMENTATA ATTIVITÀ</a:t>
                      </a: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/>
                        <a:t>RIDOTTA ATTIVITÀ</a:t>
                      </a: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ctr"/>
                      <a:r>
                        <a:rPr lang="it-IT" sz="1900" dirty="0"/>
                        <a:t>Corteccia somatosensoriale</a:t>
                      </a: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/>
                        <a:t>Corteccia frontale,</a:t>
                      </a:r>
                      <a:r>
                        <a:rPr lang="it-IT" sz="1900" baseline="0" dirty="0"/>
                        <a:t> </a:t>
                      </a:r>
                      <a:r>
                        <a:rPr lang="it-IT" sz="1900" baseline="0" dirty="0" smtClean="0"/>
                        <a:t>cingolo, </a:t>
                      </a:r>
                      <a:r>
                        <a:rPr lang="it-IT" sz="1900" baseline="0" dirty="0"/>
                        <a:t>temporale mediale e cerebellare</a:t>
                      </a:r>
                      <a:endParaRPr lang="it-IT" sz="1900" dirty="0"/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6027" y="5105400"/>
            <a:ext cx="8458200" cy="934389"/>
          </a:xfrm>
          <a:prstGeom prst="rect">
            <a:avLst/>
          </a:prstGeom>
          <a:noFill/>
        </p:spPr>
        <p:txBody>
          <a:bodyPr wrap="square" lIns="102393" tIns="51196" rIns="102393" bIns="51196" rtlCol="0">
            <a:spAutoFit/>
          </a:bodyPr>
          <a:lstStyle/>
          <a:p>
            <a:r>
              <a:rPr lang="it-IT" sz="2700" dirty="0" smtClean="0"/>
              <a:t>Esperienza </a:t>
            </a:r>
            <a:r>
              <a:rPr lang="it-IT" sz="2700" dirty="0"/>
              <a:t>dolorifica è associata ad una sensibilizzazione centrale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23254" y="5840193"/>
            <a:ext cx="1295400" cy="574328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7" y="195426"/>
            <a:ext cx="988164" cy="568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3137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                          </a:t>
            </a:r>
            <a:r>
              <a:rPr lang="it-IT" sz="4000" dirty="0" smtClean="0">
                <a:latin typeface="+mj-lt"/>
              </a:rPr>
              <a:t>OBIETTIVO</a:t>
            </a:r>
            <a:r>
              <a:rPr lang="it-IT" dirty="0"/>
              <a:t>: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Studiare l’efficacia dell’OTI sull’attività </a:t>
            </a:r>
            <a:r>
              <a:rPr lang="it-IT" dirty="0" smtClean="0"/>
              <a:t>cerebrale </a:t>
            </a:r>
            <a:r>
              <a:rPr lang="it-IT" dirty="0"/>
              <a:t>e sulla fibromialgia</a:t>
            </a:r>
          </a:p>
          <a:p>
            <a:r>
              <a:rPr lang="it-IT" dirty="0"/>
              <a:t>Valutare corrispondenza tra </a:t>
            </a:r>
            <a:r>
              <a:rPr lang="it-IT" dirty="0" smtClean="0"/>
              <a:t>cambiamento </a:t>
            </a:r>
            <a:r>
              <a:rPr lang="it-IT" dirty="0"/>
              <a:t>dell’attività cerebrale e della sintomatologia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28800" y="5224764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24200" y="4895002"/>
            <a:ext cx="2514600" cy="595834"/>
          </a:xfrm>
          <a:prstGeom prst="rect">
            <a:avLst/>
          </a:prstGeom>
          <a:noFill/>
        </p:spPr>
        <p:txBody>
          <a:bodyPr wrap="square" lIns="102393" tIns="51196" rIns="102393" bIns="51196" rtlCol="0">
            <a:spAutoFit/>
          </a:bodyPr>
          <a:lstStyle/>
          <a:p>
            <a:r>
              <a:rPr lang="it-IT" sz="3200" dirty="0"/>
              <a:t>SPECT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23254" y="5840193"/>
            <a:ext cx="1295400" cy="574328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7" y="195426"/>
            <a:ext cx="988164" cy="568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8894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102" y="728442"/>
            <a:ext cx="8229600" cy="2438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4300" dirty="0" smtClean="0"/>
              <a:t>METODI:</a:t>
            </a:r>
          </a:p>
          <a:p>
            <a:pPr marL="0" indent="0">
              <a:buNone/>
            </a:pPr>
            <a:r>
              <a:rPr lang="it-IT" dirty="0" smtClean="0"/>
              <a:t>Crossover </a:t>
            </a:r>
          </a:p>
          <a:p>
            <a:pPr marL="0" indent="0">
              <a:buNone/>
            </a:pPr>
            <a:r>
              <a:rPr lang="it-IT" dirty="0" smtClean="0"/>
              <a:t>60 </a:t>
            </a:r>
            <a:r>
              <a:rPr lang="it-IT" dirty="0" smtClean="0"/>
              <a:t>pazienti </a:t>
            </a:r>
            <a:r>
              <a:rPr lang="it-IT" dirty="0" smtClean="0"/>
              <a:t>reclutati e randomizzati</a:t>
            </a:r>
          </a:p>
          <a:p>
            <a:pPr marL="0" indent="0">
              <a:buNone/>
            </a:pPr>
            <a:r>
              <a:rPr lang="it-IT" dirty="0" smtClean="0"/>
              <a:t>40 sessioni di 90 min a 2 </a:t>
            </a:r>
            <a:r>
              <a:rPr lang="it-IT" dirty="0"/>
              <a:t>ATA, </a:t>
            </a:r>
            <a:r>
              <a:rPr lang="it-IT" dirty="0" smtClean="0"/>
              <a:t>100% O</a:t>
            </a:r>
            <a:r>
              <a:rPr lang="it-IT" sz="2000" dirty="0" smtClean="0"/>
              <a:t>2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448102" y="3505200"/>
            <a:ext cx="8229600" cy="2734882"/>
          </a:xfrm>
          <a:prstGeom prst="rect">
            <a:avLst/>
          </a:prstGeom>
          <a:noFill/>
        </p:spPr>
        <p:txBody>
          <a:bodyPr wrap="square" lIns="102393" tIns="51196" rIns="102393" bIns="51196" rtlCol="0">
            <a:spAutoFit/>
          </a:bodyPr>
          <a:lstStyle/>
          <a:p>
            <a:r>
              <a:rPr lang="it-IT" sz="2700" dirty="0"/>
              <a:t>VALUTAZIONE:</a:t>
            </a:r>
          </a:p>
          <a:p>
            <a:r>
              <a:rPr lang="it-IT" sz="2400" dirty="0"/>
              <a:t>Tender points</a:t>
            </a:r>
          </a:p>
          <a:p>
            <a:r>
              <a:rPr lang="it-IT" sz="2400" dirty="0"/>
              <a:t>Soglia del dolore</a:t>
            </a:r>
          </a:p>
          <a:p>
            <a:r>
              <a:rPr lang="it-IT" sz="2400" dirty="0"/>
              <a:t>Impatto funzionale (FIQ)</a:t>
            </a:r>
          </a:p>
          <a:p>
            <a:r>
              <a:rPr lang="it-IT" sz="2400" dirty="0"/>
              <a:t>Severità dei sintomi – impatto psicologico (SCL-90)</a:t>
            </a:r>
          </a:p>
          <a:p>
            <a:r>
              <a:rPr lang="it-IT" sz="2400" dirty="0"/>
              <a:t>Qualità di vita (SF-36)</a:t>
            </a:r>
          </a:p>
          <a:p>
            <a:r>
              <a:rPr lang="it-IT" sz="2400" dirty="0"/>
              <a:t>Attività cerebrale (SPECT)</a:t>
            </a: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23254" y="5840193"/>
            <a:ext cx="1295400" cy="574328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7" y="195426"/>
            <a:ext cx="988164" cy="568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021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711"/>
            <a:ext cx="8229600" cy="962891"/>
          </a:xfrm>
        </p:spPr>
        <p:txBody>
          <a:bodyPr>
            <a:normAutofit/>
          </a:bodyPr>
          <a:lstStyle/>
          <a:p>
            <a:r>
              <a:rPr lang="it-IT" sz="4000" dirty="0"/>
              <a:t>RISULTATI: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1" y="762000"/>
            <a:ext cx="7239000" cy="29666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22" y="3886203"/>
            <a:ext cx="8370277" cy="27432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03080" y="6120019"/>
            <a:ext cx="907657" cy="402418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7" y="195426"/>
            <a:ext cx="988164" cy="568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7124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3351"/>
            <a:ext cx="6010275" cy="32956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09322"/>
            <a:ext cx="4114800" cy="3140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220" y="4419600"/>
            <a:ext cx="5835362" cy="60229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93096" y="6010035"/>
            <a:ext cx="1060057" cy="469986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36" y="228600"/>
            <a:ext cx="1369164" cy="787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asellaDiTesto 8"/>
          <p:cNvSpPr txBox="1"/>
          <p:nvPr/>
        </p:nvSpPr>
        <p:spPr>
          <a:xfrm>
            <a:off x="5981120" y="4343397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,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02641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3351"/>
            <a:ext cx="6010275" cy="32956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09322"/>
            <a:ext cx="4114800" cy="3140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220" y="4419600"/>
            <a:ext cx="5835362" cy="60229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93096" y="6010035"/>
            <a:ext cx="1060057" cy="469986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36" y="228600"/>
            <a:ext cx="1369164" cy="787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sellaDiTesto 1"/>
          <p:cNvSpPr txBox="1"/>
          <p:nvPr/>
        </p:nvSpPr>
        <p:spPr>
          <a:xfrm>
            <a:off x="4495800" y="5334000"/>
            <a:ext cx="3276600" cy="10772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      SIMULTANEITÀ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Normalizzazione attività cerebrale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Miglioramento della sintomatologia</a:t>
            </a:r>
            <a:endParaRPr lang="it-IT" sz="1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981120" y="4343397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,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47957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954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dirty="0"/>
              <a:t>IN QUALE MODO AGISCE L’OTI?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it-IT" sz="2800" dirty="0">
                <a:solidFill>
                  <a:schemeClr val="bg1">
                    <a:lumMod val="75000"/>
                  </a:schemeClr>
                </a:solidFill>
              </a:rPr>
              <a:t>Effetto </a:t>
            </a:r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</a:rPr>
              <a:t>antinfiammatorio</a:t>
            </a:r>
          </a:p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</a:rPr>
              <a:t>Effetto battericida</a:t>
            </a:r>
            <a:endParaRPr lang="it-IT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</a:rPr>
              <a:t>Mobilizzazione staminali dal midollo osseo</a:t>
            </a:r>
            <a:endParaRPr lang="it-IT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sz="2800" dirty="0">
                <a:solidFill>
                  <a:schemeClr val="bg1">
                    <a:lumMod val="75000"/>
                  </a:schemeClr>
                </a:solidFill>
              </a:rPr>
              <a:t>Effetto analgesico</a:t>
            </a:r>
          </a:p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</a:rPr>
              <a:t>Attivazione osteosintesi</a:t>
            </a:r>
            <a:endParaRPr lang="it-IT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sz="2800" dirty="0" err="1" smtClean="0"/>
              <a:t>Neuroplasticità</a:t>
            </a:r>
            <a:r>
              <a:rPr lang="it-IT" sz="2800" dirty="0" smtClean="0"/>
              <a:t>? </a:t>
            </a:r>
            <a:endParaRPr lang="it-IT" sz="2800" dirty="0"/>
          </a:p>
          <a:p>
            <a:r>
              <a:rPr lang="it-IT" sz="2800" dirty="0"/>
              <a:t>Neoangiogenesi</a:t>
            </a:r>
          </a:p>
          <a:p>
            <a:pPr marL="0" indent="0">
              <a:buNone/>
            </a:pPr>
            <a:r>
              <a:rPr lang="it-IT" sz="2200" dirty="0"/>
              <a:t>   -miglioramento della perfusione</a:t>
            </a:r>
          </a:p>
          <a:p>
            <a:pPr marL="0" indent="0">
              <a:buNone/>
            </a:pPr>
            <a:r>
              <a:rPr lang="it-IT" sz="2200" dirty="0"/>
              <a:t>   -rigenerazione assonale</a:t>
            </a:r>
          </a:p>
          <a:p>
            <a:pPr marL="0" indent="0">
              <a:buNone/>
            </a:pPr>
            <a:r>
              <a:rPr lang="it-IT" sz="2200" dirty="0"/>
              <a:t>   -promozione della crescita di cellule staminali</a:t>
            </a:r>
          </a:p>
          <a:p>
            <a:pPr marL="0" indent="0">
              <a:buNone/>
            </a:pPr>
            <a:r>
              <a:rPr lang="it-IT" sz="2200" dirty="0"/>
              <a:t>   -preservazione barriera emato-encefalica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07325" y="1344164"/>
            <a:ext cx="16002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OSSIDAZIONE TISSUTALE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581400" y="1364776"/>
            <a:ext cx="1600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MODIFICHE METABOLICHE</a:t>
            </a:r>
            <a:endParaRPr lang="it-IT" sz="1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571397" y="1487886"/>
            <a:ext cx="1600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EFFETTI:</a:t>
            </a:r>
            <a:endParaRPr lang="it-IT" dirty="0"/>
          </a:p>
        </p:txBody>
      </p:sp>
      <p:cxnSp>
        <p:nvCxnSpPr>
          <p:cNvPr id="9" name="Connettore 2 8"/>
          <p:cNvCxnSpPr/>
          <p:nvPr/>
        </p:nvCxnSpPr>
        <p:spPr>
          <a:xfrm>
            <a:off x="2362200" y="1687941"/>
            <a:ext cx="1066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5486400" y="1687941"/>
            <a:ext cx="1066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23254" y="5840193"/>
            <a:ext cx="1295400" cy="57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8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4635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it-IT" sz="3600" b="1" dirty="0"/>
              <a:t>CENTRO IPERBARICO DI BOLOGNA  E FIBROMIALGIA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3"/>
            <a:ext cx="8229600" cy="4525963"/>
          </a:xfrm>
        </p:spPr>
        <p:txBody>
          <a:bodyPr>
            <a:normAutofit/>
          </a:bodyPr>
          <a:lstStyle/>
          <a:p>
            <a:r>
              <a:rPr lang="it-IT" sz="2500" dirty="0"/>
              <a:t>Diagnosi </a:t>
            </a:r>
            <a:r>
              <a:rPr lang="it-IT" sz="2500" dirty="0" smtClean="0"/>
              <a:t>specialistica </a:t>
            </a:r>
            <a:r>
              <a:rPr lang="it-IT" sz="2500" dirty="0"/>
              <a:t>di fibromialgia</a:t>
            </a:r>
          </a:p>
          <a:p>
            <a:r>
              <a:rPr lang="it-IT" sz="2500" dirty="0"/>
              <a:t>Visita iperbarica</a:t>
            </a:r>
          </a:p>
          <a:p>
            <a:r>
              <a:rPr lang="it-IT" sz="2500" dirty="0"/>
              <a:t>Protocollo Efrati: 40 sessioni, 88% O2  a 2,5 ATA</a:t>
            </a:r>
          </a:p>
          <a:p>
            <a:r>
              <a:rPr lang="it-IT" sz="2500" dirty="0"/>
              <a:t>Valutazione a tempo 0, 20, 40:</a:t>
            </a:r>
            <a:r>
              <a:rPr lang="it-IT" sz="2700" dirty="0"/>
              <a:t> </a:t>
            </a:r>
          </a:p>
          <a:p>
            <a:pPr marL="0" indent="0">
              <a:buNone/>
            </a:pPr>
            <a:r>
              <a:rPr lang="it-IT" sz="2200" dirty="0"/>
              <a:t>   -</a:t>
            </a:r>
            <a:r>
              <a:rPr lang="it-IT" sz="2100" dirty="0"/>
              <a:t>anamnesi</a:t>
            </a:r>
          </a:p>
          <a:p>
            <a:pPr marL="0" indent="0">
              <a:buNone/>
            </a:pPr>
            <a:r>
              <a:rPr lang="it-IT" sz="2100" dirty="0"/>
              <a:t>   -eo</a:t>
            </a:r>
          </a:p>
          <a:p>
            <a:pPr marL="0" indent="0">
              <a:buNone/>
            </a:pPr>
            <a:r>
              <a:rPr lang="it-IT" sz="2100" dirty="0"/>
              <a:t>   -tender points</a:t>
            </a:r>
          </a:p>
          <a:p>
            <a:pPr marL="0" indent="0">
              <a:buNone/>
            </a:pPr>
            <a:r>
              <a:rPr lang="it-IT" sz="2100" dirty="0"/>
              <a:t>   -questionario NRS</a:t>
            </a:r>
          </a:p>
        </p:txBody>
      </p:sp>
      <p:graphicFrame>
        <p:nvGraphicFramePr>
          <p:cNvPr id="4" name="Segnaposto contenuto 5">
            <a:extLst>
              <a:ext uri="{FF2B5EF4-FFF2-40B4-BE49-F238E27FC236}">
                <a16:creationId xmlns="" xmlns:a16="http://schemas.microsoft.com/office/drawing/2014/main" id="{15C28509-83B2-40FF-B2F8-3D09316639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405097"/>
              </p:ext>
            </p:extLst>
          </p:nvPr>
        </p:nvGraphicFramePr>
        <p:xfrm>
          <a:off x="2514600" y="2824283"/>
          <a:ext cx="5943600" cy="3977562"/>
        </p:xfrm>
        <a:graphic>
          <a:graphicData uri="http://schemas.openxmlformats.org/drawingml/2006/table">
            <a:tbl>
              <a:tblPr firstRow="1" firstCol="1" lastRow="1" bandRow="1">
                <a:tableStyleId>{9D7B26C5-4107-4FEC-AEDC-1716B250A1EF}</a:tableStyleId>
              </a:tblPr>
              <a:tblGrid>
                <a:gridCol w="2177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84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54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35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44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17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105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4354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4354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4354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43543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43543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43543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301641"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i="1" dirty="0"/>
                        <a:t>Grado</a:t>
                      </a:r>
                      <a:r>
                        <a:rPr lang="it-IT" sz="1500" dirty="0"/>
                        <a:t> NRS  </a:t>
                      </a:r>
                      <a:r>
                        <a:rPr lang="it-IT" sz="1500" dirty="0">
                          <a:sym typeface="Wingdings"/>
                        </a:rPr>
                        <a:t></a:t>
                      </a:r>
                      <a:endParaRPr lang="it-IT" sz="1500" dirty="0"/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</a:t>
                      </a:r>
                    </a:p>
                  </a:txBody>
                  <a:tcPr marL="91443" marR="91443" marT="45717" marB="4571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2</a:t>
                      </a:r>
                    </a:p>
                  </a:txBody>
                  <a:tcPr marL="91443" marR="91443" marT="45717" marB="4571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</a:t>
                      </a:r>
                    </a:p>
                  </a:txBody>
                  <a:tcPr marL="91443" marR="91443" marT="45717" marB="4571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4</a:t>
                      </a:r>
                    </a:p>
                  </a:txBody>
                  <a:tcPr marL="91443" marR="91443" marT="45717" marB="4571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5</a:t>
                      </a:r>
                    </a:p>
                  </a:txBody>
                  <a:tcPr marL="91443" marR="91443" marT="45717" marB="4571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6</a:t>
                      </a:r>
                    </a:p>
                  </a:txBody>
                  <a:tcPr marL="91443" marR="91443" marT="45717" marB="4571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7</a:t>
                      </a:r>
                    </a:p>
                  </a:txBody>
                  <a:tcPr marL="91443" marR="91443" marT="45717" marB="4571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8</a:t>
                      </a:r>
                    </a:p>
                  </a:txBody>
                  <a:tcPr marL="91443" marR="91443" marT="45717" marB="4571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9</a:t>
                      </a:r>
                    </a:p>
                  </a:txBody>
                  <a:tcPr marL="91443" marR="91443" marT="45717" marB="45717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10</a:t>
                      </a:r>
                    </a:p>
                  </a:txBody>
                  <a:tcPr marL="91443" marR="91443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0918"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Sintomi </a:t>
                      </a:r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No </a:t>
                      </a:r>
                      <a:r>
                        <a:rPr lang="it-IT" sz="1200" baseline="0" dirty="0"/>
                        <a:t> </a:t>
                      </a:r>
                      <a:endParaRPr lang="it-IT" sz="1200" dirty="0"/>
                    </a:p>
                  </a:txBody>
                  <a:tcPr marL="91443" marR="91443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Lieve </a:t>
                      </a:r>
                    </a:p>
                  </a:txBody>
                  <a:tcPr marL="91443" marR="91443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Moderato </a:t>
                      </a:r>
                    </a:p>
                  </a:txBody>
                  <a:tcPr marL="91443" marR="91443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Grave </a:t>
                      </a:r>
                    </a:p>
                  </a:txBody>
                  <a:tcPr marL="91443" marR="91443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Molto grave </a:t>
                      </a:r>
                    </a:p>
                  </a:txBody>
                  <a:tcPr marL="91443" marR="91443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Top </a:t>
                      </a:r>
                    </a:p>
                  </a:txBody>
                  <a:tcPr marL="91443" marR="91443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r>
                        <a:rPr lang="it-IT" sz="120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dirty="0"/>
                        <a:t>Dolore</a:t>
                      </a:r>
                      <a:r>
                        <a:rPr lang="it-IT" sz="1200" b="1" baseline="0" dirty="0"/>
                        <a:t> diffuso</a:t>
                      </a:r>
                      <a:endParaRPr lang="it-IT" sz="1200" b="1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r>
                        <a:rPr lang="it-IT" sz="120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dirty="0"/>
                        <a:t>Astenia/fatica</a:t>
                      </a:r>
                      <a:r>
                        <a:rPr lang="it-IT" sz="1200" dirty="0"/>
                        <a:t> </a:t>
                      </a:r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r>
                        <a:rPr lang="it-IT" sz="120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dirty="0"/>
                        <a:t>Disturbi</a:t>
                      </a:r>
                      <a:r>
                        <a:rPr lang="it-IT" sz="1200" b="1" baseline="0" dirty="0"/>
                        <a:t> del sonno</a:t>
                      </a:r>
                      <a:endParaRPr lang="it-IT" sz="1200" b="1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r>
                        <a:rPr lang="it-IT" sz="120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dirty="0"/>
                        <a:t>Cefalea </a:t>
                      </a:r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0918">
                <a:tc>
                  <a:txBody>
                    <a:bodyPr/>
                    <a:lstStyle/>
                    <a:p>
                      <a:r>
                        <a:rPr lang="it-IT" sz="120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dirty="0"/>
                        <a:t>Concentrazione -memoria</a:t>
                      </a:r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r>
                        <a:rPr lang="it-IT" sz="120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dirty="0"/>
                        <a:t>Dispepsia </a:t>
                      </a:r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it-IT" sz="120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r>
                        <a:rPr lang="it-IT" sz="120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dirty="0"/>
                        <a:t>Alterazioni </a:t>
                      </a:r>
                      <a:r>
                        <a:rPr lang="it-IT" sz="1200" b="1" dirty="0" err="1"/>
                        <a:t>alvo</a:t>
                      </a:r>
                      <a:r>
                        <a:rPr lang="it-IT" sz="1200" b="1" dirty="0"/>
                        <a:t> </a:t>
                      </a:r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r>
                        <a:rPr lang="it-IT" sz="120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dirty="0"/>
                        <a:t>Disuria</a:t>
                      </a:r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err="1"/>
                        <a:t>Infl.Qualità</a:t>
                      </a:r>
                      <a:r>
                        <a:rPr lang="it-IT" sz="1200" b="1" baseline="0" dirty="0"/>
                        <a:t> di vita</a:t>
                      </a:r>
                      <a:endParaRPr lang="it-IT" sz="1200" b="1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/>
                        <a:t>Punteggio</a:t>
                      </a:r>
                      <a:r>
                        <a:rPr lang="it-IT" sz="1100" b="1" baseline="0" dirty="0"/>
                        <a:t> Totale:</a:t>
                      </a:r>
                      <a:endParaRPr lang="it-IT" sz="1100" b="1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/>
                        <a:t>NOTE:</a:t>
                      </a:r>
                      <a:endParaRPr lang="it-IT" sz="11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/>
                        <a:t>DATA:</a:t>
                      </a:r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8549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/>
                        <a:t>Nome:</a:t>
                      </a:r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/>
                        <a:t>Cognome:</a:t>
                      </a:r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5" name="Picture 3" descr="C:\Users\didonatof\Pictures\clip demo\logo_ci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1" y="5943600"/>
            <a:ext cx="911549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93096" y="6010035"/>
            <a:ext cx="1060057" cy="46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/>
              <a:t>OBIETTIVO E METODI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/>
              <a:t>Valutare l’impiego dell’ossigenoterapia iperbarica per il trattamento della fibromialgia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514600" y="3009900"/>
            <a:ext cx="914400" cy="7239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92625" y="3864675"/>
            <a:ext cx="2590800" cy="1026722"/>
          </a:xfrm>
          <a:prstGeom prst="rect">
            <a:avLst/>
          </a:prstGeom>
          <a:noFill/>
        </p:spPr>
        <p:txBody>
          <a:bodyPr wrap="square" lIns="102393" tIns="51196" rIns="102393" bIns="51196" rtlCol="0">
            <a:spAutoFit/>
          </a:bodyPr>
          <a:lstStyle/>
          <a:p>
            <a:pPr algn="ctr"/>
            <a:r>
              <a:rPr lang="it-IT" dirty="0"/>
              <a:t>Analisi della casistica del Centro Iperbarico di Bologna</a:t>
            </a:r>
          </a:p>
        </p:txBody>
      </p:sp>
      <p:cxnSp>
        <p:nvCxnSpPr>
          <p:cNvPr id="8" name="Straight Arrow Connector 7"/>
          <p:cNvCxnSpPr>
            <a:endCxn id="9" idx="0"/>
          </p:cNvCxnSpPr>
          <p:nvPr/>
        </p:nvCxnSpPr>
        <p:spPr>
          <a:xfrm>
            <a:off x="5791201" y="3009900"/>
            <a:ext cx="762000" cy="6491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1" y="3659091"/>
            <a:ext cx="2438400" cy="718945"/>
          </a:xfrm>
          <a:prstGeom prst="rect">
            <a:avLst/>
          </a:prstGeom>
          <a:noFill/>
        </p:spPr>
        <p:txBody>
          <a:bodyPr wrap="square" lIns="102393" tIns="51196" rIns="102393" bIns="51196" rtlCol="0">
            <a:spAutoFit/>
          </a:bodyPr>
          <a:lstStyle/>
          <a:p>
            <a:pPr algn="ctr"/>
            <a:r>
              <a:rPr lang="it-IT" dirty="0"/>
              <a:t>Revisione della letteratura esistente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06293" y="4891397"/>
            <a:ext cx="2971800" cy="1211388"/>
          </a:xfrm>
          <a:prstGeom prst="rect">
            <a:avLst/>
          </a:prstGeom>
          <a:noFill/>
        </p:spPr>
        <p:txBody>
          <a:bodyPr wrap="square" lIns="102393" tIns="51196" rIns="102393" bIns="51196" rtlCol="0">
            <a:spAutoFit/>
          </a:bodyPr>
          <a:lstStyle/>
          <a:p>
            <a:r>
              <a:rPr lang="it-IT" sz="1800" dirty="0"/>
              <a:t>Selezione tramite PubMed e MedLine ricercando «fibromyalgia» and «hyperbaric oxygen therapy»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553201" y="4531922"/>
            <a:ext cx="0" cy="3077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23254" y="5840193"/>
            <a:ext cx="1295400" cy="57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9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2"/>
            <a:ext cx="8229600" cy="7620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2200" dirty="0">
                <a:latin typeface="+mj-lt"/>
              </a:rPr>
              <a:t>Da luglio 2015 a dicembre 2018, 69 pazienti hanno effettuato la prima visita per accedere al trattamento. Di questi 32 (26</a:t>
            </a:r>
            <a:r>
              <a:rPr lang="it-IT" altLang="it-IT" sz="2200" dirty="0">
                <a:latin typeface="+mj-lt"/>
              </a:rPr>
              <a:t>♀ </a:t>
            </a:r>
            <a:r>
              <a:rPr lang="it-IT" sz="2200" dirty="0">
                <a:latin typeface="+mj-lt"/>
              </a:rPr>
              <a:t>- 6</a:t>
            </a:r>
            <a:r>
              <a:rPr lang="it-IT" altLang="it-IT" sz="2200" dirty="0">
                <a:latin typeface="+mj-lt"/>
              </a:rPr>
              <a:t>♂</a:t>
            </a:r>
            <a:r>
              <a:rPr lang="it-IT" sz="2200" dirty="0">
                <a:latin typeface="+mj-lt"/>
              </a:rPr>
              <a:t>) sono stati trattati.</a:t>
            </a:r>
            <a:r>
              <a:rPr lang="it-IT" altLang="it-IT" sz="2200" dirty="0">
                <a:latin typeface="+mj-lt"/>
              </a:rPr>
              <a:t> </a:t>
            </a:r>
            <a:endParaRPr lang="it-IT" sz="22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01991"/>
            <a:ext cx="8714960" cy="284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8480" y="1219200"/>
            <a:ext cx="7315200" cy="595834"/>
          </a:xfrm>
          <a:prstGeom prst="rect">
            <a:avLst/>
          </a:prstGeom>
          <a:noFill/>
        </p:spPr>
        <p:txBody>
          <a:bodyPr wrap="square" lIns="102393" tIns="51196" rIns="102393" bIns="51196" rtlCol="0">
            <a:spAutoFit/>
          </a:bodyPr>
          <a:lstStyle/>
          <a:p>
            <a:pPr algn="ctr"/>
            <a:r>
              <a:rPr lang="it-IT" sz="3200" dirty="0"/>
              <a:t>RISULTATI: dolore diffuso e tender points</a:t>
            </a:r>
          </a:p>
        </p:txBody>
      </p:sp>
      <p:pic>
        <p:nvPicPr>
          <p:cNvPr id="9" name="Picture 3" descr="C:\Users\didonatof\Pictures\clip demo\logo_ci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1" y="5943600"/>
            <a:ext cx="911549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93096" y="6010035"/>
            <a:ext cx="1060057" cy="46998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7438969" y="4599880"/>
            <a:ext cx="1170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Rounded MT Bold" panose="020F0704030504030204" pitchFamily="34" charset="0"/>
                <a:cs typeface="Arial" panose="020B0604020202020204" pitchFamily="34" charset="0"/>
              </a:rPr>
              <a:t>s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08855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2" y="2057400"/>
            <a:ext cx="8894335" cy="2895600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8229600" cy="65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RISULTATI: sintomi cognitivi e astenia</a:t>
            </a:r>
          </a:p>
        </p:txBody>
      </p:sp>
      <p:pic>
        <p:nvPicPr>
          <p:cNvPr id="8" name="Picture 3" descr="C:\Users\didonatof\Pictures\clip demo\logo_ci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1" y="5943600"/>
            <a:ext cx="911549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93096" y="6010035"/>
            <a:ext cx="1060057" cy="46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209802"/>
            <a:ext cx="8229600" cy="2786255"/>
          </a:xfrm>
        </p:spPr>
      </p:pic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581799"/>
            <a:ext cx="8229600" cy="65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RISULTATI: </a:t>
            </a:r>
            <a:r>
              <a:rPr lang="it-IT" sz="3400" dirty="0"/>
              <a:t>impatto sulla QoL e valore somma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0766" y="4658602"/>
            <a:ext cx="1857233" cy="303447"/>
          </a:xfrm>
          <a:prstGeom prst="rect">
            <a:avLst/>
          </a:prstGeom>
          <a:noFill/>
        </p:spPr>
        <p:txBody>
          <a:bodyPr wrap="square" lIns="102393" tIns="51196" rIns="102393" bIns="51196" rtlCol="0">
            <a:spAutoFit/>
          </a:bodyPr>
          <a:lstStyle/>
          <a:p>
            <a:r>
              <a:rPr lang="it-IT" sz="1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Impatto</a:t>
            </a:r>
            <a:r>
              <a:rPr lang="it-IT" sz="1300" dirty="0">
                <a:latin typeface="Arial Rounded MT Bold" panose="020F0704030504030204" pitchFamily="34" charset="0"/>
                <a:cs typeface="Arial" panose="020B0604020202020204" pitchFamily="34" charset="0"/>
              </a:rPr>
              <a:t> sulla</a:t>
            </a:r>
          </a:p>
        </p:txBody>
      </p:sp>
      <p:pic>
        <p:nvPicPr>
          <p:cNvPr id="9" name="Picture 3" descr="C:\Users\didonatof\Pictures\clip demo\logo_ci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1" y="5943600"/>
            <a:ext cx="911549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93096" y="6010035"/>
            <a:ext cx="1060057" cy="46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sellaDiTesto 11"/>
          <p:cNvSpPr txBox="1">
            <a:spLocks noChangeArrowheads="1"/>
          </p:cNvSpPr>
          <p:nvPr/>
        </p:nvSpPr>
        <p:spPr bwMode="auto">
          <a:xfrm>
            <a:off x="2113556" y="188913"/>
            <a:ext cx="3262313" cy="14157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600" b="1" dirty="0">
                <a:latin typeface="Calibri" pitchFamily="34" charset="0"/>
              </a:rPr>
              <a:t>Inizio Terapia (17-03-17):</a:t>
            </a:r>
          </a:p>
          <a:p>
            <a:r>
              <a:rPr lang="it-IT" altLang="it-IT" sz="1400" dirty="0" smtClean="0"/>
              <a:t>Severa </a:t>
            </a:r>
            <a:r>
              <a:rPr lang="it-IT" altLang="it-IT" sz="1400" dirty="0"/>
              <a:t>riduzione della </a:t>
            </a:r>
            <a:r>
              <a:rPr lang="it-IT" altLang="it-IT" sz="1400" dirty="0" smtClean="0"/>
              <a:t>perfusione </a:t>
            </a:r>
            <a:r>
              <a:rPr lang="it-IT" altLang="it-IT" sz="1400" dirty="0"/>
              <a:t>in sede </a:t>
            </a:r>
            <a:r>
              <a:rPr lang="it-IT" altLang="it-IT" sz="1400" dirty="0" err="1"/>
              <a:t>fronto</a:t>
            </a:r>
            <a:r>
              <a:rPr lang="it-IT" altLang="it-IT" sz="1400" dirty="0"/>
              <a:t>-parietale destra ed in minor misura a sinistra. Analogo reperto è evidente in sede temporale </a:t>
            </a:r>
            <a:r>
              <a:rPr lang="it-IT" altLang="it-IT" sz="1400" dirty="0" smtClean="0"/>
              <a:t>bilaterale e </a:t>
            </a:r>
            <a:r>
              <a:rPr lang="it-IT" altLang="it-IT" sz="1400" dirty="0"/>
              <a:t>occipitale sinistra</a:t>
            </a:r>
            <a:r>
              <a:rPr lang="it-IT" altLang="it-IT" sz="1200" dirty="0" smtClean="0"/>
              <a:t>.</a:t>
            </a:r>
            <a:endParaRPr lang="it-IT" altLang="it-IT" sz="1200" dirty="0"/>
          </a:p>
        </p:txBody>
      </p:sp>
      <p:sp>
        <p:nvSpPr>
          <p:cNvPr id="31747" name="CasellaDiTesto 13"/>
          <p:cNvSpPr txBox="1">
            <a:spLocks noChangeArrowheads="1"/>
          </p:cNvSpPr>
          <p:nvPr/>
        </p:nvSpPr>
        <p:spPr bwMode="auto">
          <a:xfrm>
            <a:off x="5424488" y="212725"/>
            <a:ext cx="3581400" cy="12003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600" b="1" dirty="0">
                <a:latin typeface="Calibri" pitchFamily="34" charset="0"/>
              </a:rPr>
              <a:t>Post-Terapia (19-05-17):</a:t>
            </a:r>
          </a:p>
          <a:p>
            <a:r>
              <a:rPr lang="it-IT" altLang="it-IT" sz="1400" dirty="0" smtClean="0"/>
              <a:t>Il </a:t>
            </a:r>
            <a:r>
              <a:rPr lang="it-IT" altLang="it-IT" sz="1400" dirty="0"/>
              <a:t>quadro </a:t>
            </a:r>
            <a:r>
              <a:rPr lang="it-IT" altLang="it-IT" sz="1400" dirty="0" smtClean="0"/>
              <a:t>attuale </a:t>
            </a:r>
            <a:r>
              <a:rPr lang="it-IT" altLang="it-IT" sz="1400" dirty="0"/>
              <a:t>mostra globale miglioramento della perfusione </a:t>
            </a:r>
            <a:r>
              <a:rPr lang="it-IT" altLang="it-IT" sz="1400" dirty="0" smtClean="0"/>
              <a:t>cerebrale. </a:t>
            </a:r>
            <a:r>
              <a:rPr lang="it-IT" altLang="it-IT" sz="1400" dirty="0"/>
              <a:t>Permane solo lieve deficit di perfusione corticale nelle sedi sopra menzionate.</a:t>
            </a:r>
            <a:endParaRPr lang="it-IT" altLang="it-IT" sz="1400" dirty="0">
              <a:latin typeface="Calibri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2DD6936A-2397-4912-9583-662A860E09B1}"/>
              </a:ext>
            </a:extLst>
          </p:cNvPr>
          <p:cNvSpPr txBox="1"/>
          <p:nvPr/>
        </p:nvSpPr>
        <p:spPr>
          <a:xfrm>
            <a:off x="6282217" y="2378868"/>
            <a:ext cx="95904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chemeClr val="tx1"/>
                </a:solidFill>
              </a:rPr>
              <a:t>SAGITTALE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4C84B3D0-6417-415D-B511-B54EEEB97E62}"/>
              </a:ext>
            </a:extLst>
          </p:cNvPr>
          <p:cNvSpPr txBox="1"/>
          <p:nvPr/>
        </p:nvSpPr>
        <p:spPr>
          <a:xfrm>
            <a:off x="6309402" y="4227427"/>
            <a:ext cx="104445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 smtClean="0">
                <a:solidFill>
                  <a:schemeClr val="tx1"/>
                </a:solidFill>
              </a:rPr>
              <a:t>TRASVERSALE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="" xmlns:a16="http://schemas.microsoft.com/office/drawing/2014/main" id="{9322C0F8-A083-4F24-91FC-3BE2EC45227E}"/>
              </a:ext>
            </a:extLst>
          </p:cNvPr>
          <p:cNvSpPr txBox="1"/>
          <p:nvPr/>
        </p:nvSpPr>
        <p:spPr>
          <a:xfrm>
            <a:off x="6282217" y="5657632"/>
            <a:ext cx="99565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chemeClr val="tx1"/>
                </a:solidFill>
              </a:rPr>
              <a:t>CORONALE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CE8EFCDD-3C43-4290-A912-9B76064FAB6B}"/>
              </a:ext>
            </a:extLst>
          </p:cNvPr>
          <p:cNvSpPr txBox="1"/>
          <p:nvPr/>
        </p:nvSpPr>
        <p:spPr>
          <a:xfrm>
            <a:off x="57405" y="327412"/>
            <a:ext cx="190892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/>
              <a:t>M. T. </a:t>
            </a:r>
            <a:r>
              <a:rPr lang="it-IT" sz="2400" b="1" dirty="0">
                <a:latin typeface="Bookman Old Style"/>
              </a:rPr>
              <a:t>♀</a:t>
            </a:r>
            <a:r>
              <a:rPr lang="it-IT" b="1" dirty="0"/>
              <a:t>    3/8/51</a:t>
            </a:r>
          </a:p>
        </p:txBody>
      </p:sp>
      <p:graphicFrame>
        <p:nvGraphicFramePr>
          <p:cNvPr id="22" name="Segnaposto contenuto 30">
            <a:extLst>
              <a:ext uri="{FF2B5EF4-FFF2-40B4-BE49-F238E27FC236}">
                <a16:creationId xmlns="" xmlns:a16="http://schemas.microsoft.com/office/drawing/2014/main" id="{BA88C89E-812E-45ED-A806-EE233AF4D0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163662"/>
              </p:ext>
            </p:extLst>
          </p:nvPr>
        </p:nvGraphicFramePr>
        <p:xfrm>
          <a:off x="203605" y="1795735"/>
          <a:ext cx="3525441" cy="402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820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11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1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11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27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latin typeface="Calibri" pitchFamily="34" charset="0"/>
                        </a:rPr>
                        <a:t>Sintomo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200" b="1" dirty="0" err="1"/>
                        <a:t>Pre</a:t>
                      </a:r>
                      <a:r>
                        <a:rPr lang="it-IT" sz="1200" b="1" dirty="0"/>
                        <a:t> OTI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200" b="1" dirty="0"/>
                        <a:t>Post OTI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Calibri" pitchFamily="34" charset="0"/>
                        </a:rPr>
                        <a:t>Dolore diffuso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8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10*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Calibri" pitchFamily="34" charset="0"/>
                        </a:rPr>
                        <a:t>Astenia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6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4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Calibri" pitchFamily="34" charset="0"/>
                        </a:rPr>
                        <a:t>Insonnia 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7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6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Calibri" pitchFamily="34" charset="0"/>
                        </a:rPr>
                        <a:t>Cefalea 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8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>
                          <a:latin typeface="Calibri" pitchFamily="34" charset="0"/>
                        </a:rPr>
                        <a:t>Diff</a:t>
                      </a:r>
                      <a:r>
                        <a:rPr lang="it-IT" sz="1400" dirty="0">
                          <a:latin typeface="Calibri" pitchFamily="34" charset="0"/>
                        </a:rPr>
                        <a:t> di </a:t>
                      </a:r>
                      <a:r>
                        <a:rPr lang="it-IT" sz="1400" dirty="0" err="1">
                          <a:latin typeface="Calibri" pitchFamily="34" charset="0"/>
                        </a:rPr>
                        <a:t>concentazione</a:t>
                      </a:r>
                      <a:endParaRPr lang="it-IT" sz="1400" dirty="0">
                        <a:latin typeface="Calibri" pitchFamily="34" charset="0"/>
                      </a:endParaRP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9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3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Calibri" pitchFamily="34" charset="0"/>
                        </a:rPr>
                        <a:t>Dispepsia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4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Calibri" pitchFamily="34" charset="0"/>
                        </a:rPr>
                        <a:t>Alterazioni </a:t>
                      </a:r>
                      <a:r>
                        <a:rPr lang="it-IT" sz="1400" dirty="0" err="1">
                          <a:latin typeface="Calibri" pitchFamily="34" charset="0"/>
                        </a:rPr>
                        <a:t>alvo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5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4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Calibri" pitchFamily="34" charset="0"/>
                        </a:rPr>
                        <a:t>Disuria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2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Calibri" pitchFamily="34" charset="0"/>
                        </a:rPr>
                        <a:t>Influenza sulla qualità di vita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10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5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latin typeface="Calibri" pitchFamily="34" charset="0"/>
                        </a:rPr>
                        <a:t>Punteggio totale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b="1" dirty="0"/>
                        <a:t>56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b="1" dirty="0"/>
                        <a:t>38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latin typeface="Calibri" pitchFamily="34" charset="0"/>
                        </a:rPr>
                        <a:t>Tender points positivi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15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7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1820" name="CasellaDiTesto 17"/>
          <p:cNvSpPr txBox="1">
            <a:spLocks noChangeArrowheads="1"/>
          </p:cNvSpPr>
          <p:nvPr/>
        </p:nvSpPr>
        <p:spPr bwMode="auto">
          <a:xfrm>
            <a:off x="3744712" y="2238629"/>
            <a:ext cx="998350" cy="3077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altLang="it-IT" sz="1400">
                <a:latin typeface="Calibri" pitchFamily="34" charset="0"/>
                <a:cs typeface="Calibri" pitchFamily="34" charset="0"/>
              </a:rPr>
              <a:t>* Sciatalgia</a:t>
            </a:r>
          </a:p>
        </p:txBody>
      </p:sp>
      <p:pic>
        <p:nvPicPr>
          <p:cNvPr id="31821" name="Picture 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823" y="5246886"/>
            <a:ext cx="1211362" cy="13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22" name="Picture 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5184586"/>
            <a:ext cx="1358871" cy="145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23" name="Picture 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00" y="1709098"/>
            <a:ext cx="1304891" cy="165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24" name="Picture 8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817" y="3561064"/>
            <a:ext cx="1263374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25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969" y="3505763"/>
            <a:ext cx="1328164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26" name="Picture 8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964" y="1704209"/>
            <a:ext cx="1448436" cy="165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>
            <a:extLst>
              <a:ext uri="{FF2B5EF4-FFF2-40B4-BE49-F238E27FC236}">
                <a16:creationId xmlns="" xmlns:a16="http://schemas.microsoft.com/office/drawing/2014/main" id="{5F112606-EE32-4070-9162-93125CC7C8D3}"/>
              </a:ext>
            </a:extLst>
          </p:cNvPr>
          <p:cNvSpPr/>
          <p:nvPr/>
        </p:nvSpPr>
        <p:spPr>
          <a:xfrm>
            <a:off x="2260316" y="3207871"/>
            <a:ext cx="146447" cy="1809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Ovale 19">
            <a:extLst>
              <a:ext uri="{FF2B5EF4-FFF2-40B4-BE49-F238E27FC236}">
                <a16:creationId xmlns="" xmlns:a16="http://schemas.microsoft.com/office/drawing/2014/main" id="{F7F08EE4-B58A-489C-8672-4E60BBFB8A45}"/>
              </a:ext>
            </a:extLst>
          </p:cNvPr>
          <p:cNvSpPr/>
          <p:nvPr/>
        </p:nvSpPr>
        <p:spPr>
          <a:xfrm>
            <a:off x="2354125" y="5267326"/>
            <a:ext cx="146447" cy="1809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23" name="Picture 3" descr="C:\Users\didonatof\Pictures\clip demo\logo_ci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1" y="5943600"/>
            <a:ext cx="911549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93096" y="6010035"/>
            <a:ext cx="1060057" cy="469986"/>
          </a:xfrm>
          <a:prstGeom prst="rect">
            <a:avLst/>
          </a:prstGeom>
        </p:spPr>
      </p:pic>
      <p:sp>
        <p:nvSpPr>
          <p:cNvPr id="21" name="Ovale 20">
            <a:extLst>
              <a:ext uri="{FF2B5EF4-FFF2-40B4-BE49-F238E27FC236}">
                <a16:creationId xmlns="" xmlns:a16="http://schemas.microsoft.com/office/drawing/2014/main" id="{5F112606-EE32-4070-9162-93125CC7C8D3}"/>
              </a:ext>
            </a:extLst>
          </p:cNvPr>
          <p:cNvSpPr/>
          <p:nvPr/>
        </p:nvSpPr>
        <p:spPr>
          <a:xfrm>
            <a:off x="2280901" y="2302029"/>
            <a:ext cx="146447" cy="1809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832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A1F522C2-9840-4B3C-9EA3-413ADC609CB4}"/>
              </a:ext>
            </a:extLst>
          </p:cNvPr>
          <p:cNvSpPr txBox="1"/>
          <p:nvPr/>
        </p:nvSpPr>
        <p:spPr>
          <a:xfrm>
            <a:off x="445294" y="463551"/>
            <a:ext cx="214154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/>
              <a:t>G. V.  </a:t>
            </a:r>
            <a:r>
              <a:rPr lang="it-IT" sz="2400" b="1" dirty="0">
                <a:latin typeface="Bookman Old Style"/>
              </a:rPr>
              <a:t>♀</a:t>
            </a:r>
            <a:r>
              <a:rPr lang="it-IT" sz="2400" b="1" dirty="0"/>
              <a:t> </a:t>
            </a:r>
            <a:r>
              <a:rPr lang="it-IT" b="1" dirty="0"/>
              <a:t>  04/01/62</a:t>
            </a:r>
          </a:p>
        </p:txBody>
      </p:sp>
      <p:sp>
        <p:nvSpPr>
          <p:cNvPr id="32771" name="CasellaDiTesto 11"/>
          <p:cNvSpPr txBox="1">
            <a:spLocks noChangeArrowheads="1"/>
          </p:cNvSpPr>
          <p:nvPr/>
        </p:nvSpPr>
        <p:spPr bwMode="auto">
          <a:xfrm>
            <a:off x="3328988" y="261938"/>
            <a:ext cx="2670572" cy="98488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600" b="1" dirty="0" err="1">
                <a:latin typeface="Calibri" pitchFamily="34" charset="0"/>
              </a:rPr>
              <a:t>Pre</a:t>
            </a:r>
            <a:r>
              <a:rPr lang="it-IT" altLang="it-IT" sz="1600" b="1" dirty="0">
                <a:latin typeface="Calibri" pitchFamily="34" charset="0"/>
              </a:rPr>
              <a:t>-Terapia (12-02-16):</a:t>
            </a:r>
          </a:p>
          <a:p>
            <a:pPr eaLnBrk="1" hangingPunct="1"/>
            <a:r>
              <a:rPr lang="it-IT" altLang="it-IT" sz="1400" dirty="0">
                <a:latin typeface="Calibri" pitchFamily="34" charset="0"/>
              </a:rPr>
              <a:t>L</a:t>
            </a:r>
            <a:r>
              <a:rPr lang="it-IT" altLang="it-IT" sz="1400" dirty="0" smtClean="0">
                <a:latin typeface="Calibri" pitchFamily="34" charset="0"/>
              </a:rPr>
              <a:t>ieve </a:t>
            </a:r>
            <a:r>
              <a:rPr lang="it-IT" altLang="it-IT" sz="1400" dirty="0">
                <a:latin typeface="Calibri" pitchFamily="34" charset="0"/>
              </a:rPr>
              <a:t>riduzione della perfusione nella regione</a:t>
            </a:r>
          </a:p>
          <a:p>
            <a:pPr eaLnBrk="1" hangingPunct="1"/>
            <a:r>
              <a:rPr lang="it-IT" altLang="it-IT" sz="1400" dirty="0">
                <a:latin typeface="Calibri" pitchFamily="34" charset="0"/>
              </a:rPr>
              <a:t>parietale e temporale </a:t>
            </a:r>
            <a:r>
              <a:rPr lang="it-IT" altLang="it-IT" sz="1400" dirty="0" smtClean="0">
                <a:latin typeface="Calibri" pitchFamily="34" charset="0"/>
              </a:rPr>
              <a:t>sinistra.</a:t>
            </a:r>
            <a:endParaRPr lang="it-IT" altLang="it-IT" sz="1400" dirty="0">
              <a:latin typeface="Calibri" pitchFamily="34" charset="0"/>
            </a:endParaRPr>
          </a:p>
        </p:txBody>
      </p:sp>
      <p:sp>
        <p:nvSpPr>
          <p:cNvPr id="32772" name="CasellaDiTesto 13"/>
          <p:cNvSpPr txBox="1">
            <a:spLocks noChangeArrowheads="1"/>
          </p:cNvSpPr>
          <p:nvPr/>
        </p:nvSpPr>
        <p:spPr bwMode="auto">
          <a:xfrm>
            <a:off x="6344841" y="246064"/>
            <a:ext cx="2708672" cy="7694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600" b="1" dirty="0">
                <a:latin typeface="Calibri" pitchFamily="34" charset="0"/>
              </a:rPr>
              <a:t>Post-Terapia (06-05-16):</a:t>
            </a:r>
          </a:p>
          <a:p>
            <a:pPr eaLnBrk="1" hangingPunct="1"/>
            <a:r>
              <a:rPr lang="it-IT" altLang="it-IT" sz="1400" dirty="0" smtClean="0">
                <a:latin typeface="Calibri" pitchFamily="34" charset="0"/>
              </a:rPr>
              <a:t>Perfusione </a:t>
            </a:r>
            <a:r>
              <a:rPr lang="it-IT" altLang="it-IT" sz="1400" dirty="0">
                <a:latin typeface="Calibri" pitchFamily="34" charset="0"/>
              </a:rPr>
              <a:t>omogenea in tutto l’ambito </a:t>
            </a:r>
            <a:r>
              <a:rPr lang="it-IT" altLang="it-IT" sz="1400" dirty="0" smtClean="0">
                <a:latin typeface="Calibri" pitchFamily="34" charset="0"/>
              </a:rPr>
              <a:t>cerebrale.</a:t>
            </a:r>
            <a:endParaRPr lang="it-IT" altLang="it-IT" sz="1400" dirty="0">
              <a:latin typeface="Calibri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637F8A6C-AA7B-4AE8-A2F8-67C595AEFFFB}"/>
              </a:ext>
            </a:extLst>
          </p:cNvPr>
          <p:cNvSpPr txBox="1"/>
          <p:nvPr/>
        </p:nvSpPr>
        <p:spPr>
          <a:xfrm>
            <a:off x="5890023" y="2293939"/>
            <a:ext cx="95904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chemeClr val="tx1"/>
                </a:solidFill>
              </a:rPr>
              <a:t>SAGITTALE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="" xmlns:a16="http://schemas.microsoft.com/office/drawing/2014/main" id="{B0BA9BB4-2AFF-4367-BBA8-8E0BB1670B22}"/>
              </a:ext>
            </a:extLst>
          </p:cNvPr>
          <p:cNvSpPr txBox="1"/>
          <p:nvPr/>
        </p:nvSpPr>
        <p:spPr>
          <a:xfrm>
            <a:off x="5704667" y="3889472"/>
            <a:ext cx="118962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chemeClr val="tx1"/>
                </a:solidFill>
              </a:rPr>
              <a:t>TRASVERSALE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="" xmlns:a16="http://schemas.microsoft.com/office/drawing/2014/main" id="{4C3206EA-D35D-4D34-9054-5C1A0275C88B}"/>
              </a:ext>
            </a:extLst>
          </p:cNvPr>
          <p:cNvSpPr txBox="1"/>
          <p:nvPr/>
        </p:nvSpPr>
        <p:spPr>
          <a:xfrm>
            <a:off x="5747146" y="5700714"/>
            <a:ext cx="99565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chemeClr val="tx1"/>
                </a:solidFill>
              </a:rPr>
              <a:t>CORONALE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FD8C83D8-E4C0-464C-94D6-242D0C6F35AA}"/>
              </a:ext>
            </a:extLst>
          </p:cNvPr>
          <p:cNvSpPr/>
          <p:nvPr/>
        </p:nvSpPr>
        <p:spPr>
          <a:xfrm>
            <a:off x="4236244" y="1438276"/>
            <a:ext cx="1419225" cy="1673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C58C5A6D-4AAE-4DFD-B8BB-ABA2E937A6B9}"/>
              </a:ext>
            </a:extLst>
          </p:cNvPr>
          <p:cNvSpPr/>
          <p:nvPr/>
        </p:nvSpPr>
        <p:spPr>
          <a:xfrm>
            <a:off x="4238625" y="3244851"/>
            <a:ext cx="1419225" cy="1673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="" xmlns:a16="http://schemas.microsoft.com/office/drawing/2014/main" id="{7E7AFD78-4493-4B8B-A1F8-5D37BB625C24}"/>
              </a:ext>
            </a:extLst>
          </p:cNvPr>
          <p:cNvSpPr/>
          <p:nvPr/>
        </p:nvSpPr>
        <p:spPr>
          <a:xfrm>
            <a:off x="4270773" y="5054601"/>
            <a:ext cx="1420415" cy="1673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5" name="Rettangolo 24">
            <a:extLst>
              <a:ext uri="{FF2B5EF4-FFF2-40B4-BE49-F238E27FC236}">
                <a16:creationId xmlns="" xmlns:a16="http://schemas.microsoft.com/office/drawing/2014/main" id="{3C357F57-EE15-455C-B979-B7BD5FF7426B}"/>
              </a:ext>
            </a:extLst>
          </p:cNvPr>
          <p:cNvSpPr/>
          <p:nvPr/>
        </p:nvSpPr>
        <p:spPr>
          <a:xfrm>
            <a:off x="6921103" y="1377951"/>
            <a:ext cx="1419225" cy="1673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="" xmlns:a16="http://schemas.microsoft.com/office/drawing/2014/main" id="{0953C0F4-2AE3-423F-86C3-27F52E45A715}"/>
              </a:ext>
            </a:extLst>
          </p:cNvPr>
          <p:cNvSpPr/>
          <p:nvPr/>
        </p:nvSpPr>
        <p:spPr>
          <a:xfrm>
            <a:off x="6931819" y="3179764"/>
            <a:ext cx="1419225" cy="16732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7" name="Rettangolo 26">
            <a:extLst>
              <a:ext uri="{FF2B5EF4-FFF2-40B4-BE49-F238E27FC236}">
                <a16:creationId xmlns="" xmlns:a16="http://schemas.microsoft.com/office/drawing/2014/main" id="{931E63DA-6B2E-4FB2-A5FD-966B55F45B61}"/>
              </a:ext>
            </a:extLst>
          </p:cNvPr>
          <p:cNvSpPr/>
          <p:nvPr/>
        </p:nvSpPr>
        <p:spPr>
          <a:xfrm>
            <a:off x="6972300" y="4979989"/>
            <a:ext cx="1419225" cy="16732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graphicFrame>
        <p:nvGraphicFramePr>
          <p:cNvPr id="17" name="Segnaposto contenuto 30">
            <a:extLst>
              <a:ext uri="{FF2B5EF4-FFF2-40B4-BE49-F238E27FC236}">
                <a16:creationId xmlns="" xmlns:a16="http://schemas.microsoft.com/office/drawing/2014/main" id="{240D04F3-CA06-4861-9D6A-80BEA7892D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096137"/>
              </p:ext>
            </p:extLst>
          </p:nvPr>
        </p:nvGraphicFramePr>
        <p:xfrm>
          <a:off x="228600" y="1677354"/>
          <a:ext cx="3525441" cy="402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820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11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1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11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27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latin typeface="Calibri" pitchFamily="34" charset="0"/>
                        </a:rPr>
                        <a:t>Sintomo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200" b="1" dirty="0" err="1"/>
                        <a:t>Pre</a:t>
                      </a:r>
                      <a:r>
                        <a:rPr lang="it-IT" sz="1200" b="1" dirty="0"/>
                        <a:t> OTI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200" b="1" dirty="0"/>
                        <a:t>Post OTI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Calibri" pitchFamily="34" charset="0"/>
                        </a:rPr>
                        <a:t>Dolore diffuso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7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6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Calibri" pitchFamily="34" charset="0"/>
                        </a:rPr>
                        <a:t>Astenia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5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3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Calibri" pitchFamily="34" charset="0"/>
                        </a:rPr>
                        <a:t>Insonnia 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5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2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Calibri" pitchFamily="34" charset="0"/>
                        </a:rPr>
                        <a:t>Cefalea 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>
                          <a:latin typeface="Calibri" pitchFamily="34" charset="0"/>
                        </a:rPr>
                        <a:t>Diff</a:t>
                      </a:r>
                      <a:r>
                        <a:rPr lang="it-IT" sz="1400" dirty="0">
                          <a:latin typeface="Calibri" pitchFamily="34" charset="0"/>
                        </a:rPr>
                        <a:t> di </a:t>
                      </a:r>
                      <a:r>
                        <a:rPr lang="it-IT" sz="1400" dirty="0" err="1">
                          <a:latin typeface="Calibri" pitchFamily="34" charset="0"/>
                        </a:rPr>
                        <a:t>concentazione</a:t>
                      </a:r>
                      <a:endParaRPr lang="it-IT" sz="1400" dirty="0">
                        <a:latin typeface="Calibri" pitchFamily="34" charset="0"/>
                      </a:endParaRP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8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2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Calibri" pitchFamily="34" charset="0"/>
                        </a:rPr>
                        <a:t>Dispepsia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Calibri" pitchFamily="34" charset="0"/>
                        </a:rPr>
                        <a:t>Alterazioni </a:t>
                      </a:r>
                      <a:r>
                        <a:rPr lang="it-IT" sz="1400" dirty="0" err="1">
                          <a:latin typeface="Calibri" pitchFamily="34" charset="0"/>
                        </a:rPr>
                        <a:t>alvo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Calibri" pitchFamily="34" charset="0"/>
                        </a:rPr>
                        <a:t>Disuria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Calibri" pitchFamily="34" charset="0"/>
                        </a:rPr>
                        <a:t>Influenza sulla qualità di vita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7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2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latin typeface="Calibri" pitchFamily="34" charset="0"/>
                        </a:rPr>
                        <a:t>Punteggio totale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36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19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latin typeface="Calibri" pitchFamily="34" charset="0"/>
                        </a:rPr>
                        <a:t>Tender points positivi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14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10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Ovale 17">
            <a:extLst>
              <a:ext uri="{FF2B5EF4-FFF2-40B4-BE49-F238E27FC236}">
                <a16:creationId xmlns="" xmlns:a16="http://schemas.microsoft.com/office/drawing/2014/main" id="{3D772408-34EC-4403-95DC-94351F364213}"/>
              </a:ext>
            </a:extLst>
          </p:cNvPr>
          <p:cNvSpPr/>
          <p:nvPr/>
        </p:nvSpPr>
        <p:spPr>
          <a:xfrm>
            <a:off x="2316957" y="3429000"/>
            <a:ext cx="145256" cy="1809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="" xmlns:a16="http://schemas.microsoft.com/office/drawing/2014/main" id="{51A025AD-860B-4202-93E6-4DE73AAA9E7C}"/>
              </a:ext>
            </a:extLst>
          </p:cNvPr>
          <p:cNvSpPr/>
          <p:nvPr/>
        </p:nvSpPr>
        <p:spPr>
          <a:xfrm>
            <a:off x="2338291" y="5127626"/>
            <a:ext cx="146447" cy="1809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29" name="Picture 3" descr="C:\Users\didonatof\Pictures\clip demo\logo_ci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1" y="5943600"/>
            <a:ext cx="911549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93096" y="6010035"/>
            <a:ext cx="1060057" cy="46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3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D1DF763A-A820-46E2-AC65-CF43209B0EBA}"/>
              </a:ext>
            </a:extLst>
          </p:cNvPr>
          <p:cNvSpPr txBox="1"/>
          <p:nvPr/>
        </p:nvSpPr>
        <p:spPr>
          <a:xfrm>
            <a:off x="5675710" y="1831976"/>
            <a:ext cx="95904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chemeClr val="tx1"/>
                </a:solidFill>
              </a:rPr>
              <a:t>SAGITTALE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="" xmlns:a16="http://schemas.microsoft.com/office/drawing/2014/main" id="{782A5AD0-867F-4482-886F-7DF095881FE4}"/>
              </a:ext>
            </a:extLst>
          </p:cNvPr>
          <p:cNvSpPr txBox="1"/>
          <p:nvPr/>
        </p:nvSpPr>
        <p:spPr>
          <a:xfrm>
            <a:off x="5564982" y="3716339"/>
            <a:ext cx="118962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chemeClr val="tx1"/>
                </a:solidFill>
              </a:rPr>
              <a:t>TRASVERSALE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="" xmlns:a16="http://schemas.microsoft.com/office/drawing/2014/main" id="{972D4CD2-DE04-467F-B3DE-E42D405484DC}"/>
              </a:ext>
            </a:extLst>
          </p:cNvPr>
          <p:cNvSpPr txBox="1"/>
          <p:nvPr/>
        </p:nvSpPr>
        <p:spPr>
          <a:xfrm>
            <a:off x="5613797" y="5599114"/>
            <a:ext cx="99565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chemeClr val="tx1"/>
                </a:solidFill>
              </a:rPr>
              <a:t>CORONALE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9E1FA88-6FB7-4873-A589-D1CB1E7994DC}"/>
              </a:ext>
            </a:extLst>
          </p:cNvPr>
          <p:cNvSpPr/>
          <p:nvPr/>
        </p:nvSpPr>
        <p:spPr>
          <a:xfrm>
            <a:off x="3973116" y="1225550"/>
            <a:ext cx="1419225" cy="1673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1A4EC851-1C20-4B12-8049-8FA2640BA62E}"/>
              </a:ext>
            </a:extLst>
          </p:cNvPr>
          <p:cNvSpPr/>
          <p:nvPr/>
        </p:nvSpPr>
        <p:spPr>
          <a:xfrm>
            <a:off x="3981450" y="3041650"/>
            <a:ext cx="1419225" cy="1673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="" xmlns:a16="http://schemas.microsoft.com/office/drawing/2014/main" id="{22203934-32F9-4A06-81C3-79D55646E001}"/>
              </a:ext>
            </a:extLst>
          </p:cNvPr>
          <p:cNvSpPr/>
          <p:nvPr/>
        </p:nvSpPr>
        <p:spPr>
          <a:xfrm>
            <a:off x="3999310" y="4933951"/>
            <a:ext cx="1420415" cy="1673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5" name="Rettangolo 24">
            <a:extLst>
              <a:ext uri="{FF2B5EF4-FFF2-40B4-BE49-F238E27FC236}">
                <a16:creationId xmlns="" xmlns:a16="http://schemas.microsoft.com/office/drawing/2014/main" id="{FDE2CA08-AAFE-4092-A3B8-441774A9CB7A}"/>
              </a:ext>
            </a:extLst>
          </p:cNvPr>
          <p:cNvSpPr/>
          <p:nvPr/>
        </p:nvSpPr>
        <p:spPr>
          <a:xfrm>
            <a:off x="6768704" y="1192214"/>
            <a:ext cx="1419225" cy="1673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="" xmlns:a16="http://schemas.microsoft.com/office/drawing/2014/main" id="{F442AC4B-8EFD-43C3-A6F9-4A94C05B92F7}"/>
              </a:ext>
            </a:extLst>
          </p:cNvPr>
          <p:cNvSpPr/>
          <p:nvPr/>
        </p:nvSpPr>
        <p:spPr>
          <a:xfrm>
            <a:off x="6723460" y="3070226"/>
            <a:ext cx="1419225" cy="16732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7" name="Rettangolo 26">
            <a:extLst>
              <a:ext uri="{FF2B5EF4-FFF2-40B4-BE49-F238E27FC236}">
                <a16:creationId xmlns="" xmlns:a16="http://schemas.microsoft.com/office/drawing/2014/main" id="{78AD601E-A149-4C70-BD6F-304D4419316A}"/>
              </a:ext>
            </a:extLst>
          </p:cNvPr>
          <p:cNvSpPr/>
          <p:nvPr/>
        </p:nvSpPr>
        <p:spPr>
          <a:xfrm>
            <a:off x="6727031" y="4914901"/>
            <a:ext cx="1419225" cy="16732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430D5821-2ED4-4913-838C-DDF02CA41312}"/>
              </a:ext>
            </a:extLst>
          </p:cNvPr>
          <p:cNvSpPr txBox="1"/>
          <p:nvPr/>
        </p:nvSpPr>
        <p:spPr>
          <a:xfrm>
            <a:off x="445294" y="463551"/>
            <a:ext cx="203934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/>
              <a:t>S. C.  </a:t>
            </a:r>
            <a:r>
              <a:rPr lang="it-IT" sz="2400" dirty="0">
                <a:latin typeface="Bookman Old Style"/>
              </a:rPr>
              <a:t>♀</a:t>
            </a:r>
            <a:r>
              <a:rPr lang="it-IT" b="1" dirty="0"/>
              <a:t>  24/02/60</a:t>
            </a:r>
          </a:p>
        </p:txBody>
      </p:sp>
      <p:sp>
        <p:nvSpPr>
          <p:cNvPr id="33804" name="CasellaDiTesto 11"/>
          <p:cNvSpPr txBox="1">
            <a:spLocks noChangeArrowheads="1"/>
          </p:cNvSpPr>
          <p:nvPr/>
        </p:nvSpPr>
        <p:spPr bwMode="auto">
          <a:xfrm>
            <a:off x="2784873" y="111125"/>
            <a:ext cx="3207544" cy="10156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200" b="1" dirty="0" err="1">
                <a:latin typeface="Calibri" pitchFamily="34" charset="0"/>
              </a:rPr>
              <a:t>Pre</a:t>
            </a:r>
            <a:r>
              <a:rPr lang="it-IT" altLang="it-IT" sz="1200" b="1" dirty="0">
                <a:latin typeface="Calibri" pitchFamily="34" charset="0"/>
              </a:rPr>
              <a:t>-Terapia (01-07-16):</a:t>
            </a:r>
          </a:p>
          <a:p>
            <a:pPr eaLnBrk="1" hangingPunct="1"/>
            <a:r>
              <a:rPr lang="it-IT" altLang="it-IT" sz="1200" dirty="0" smtClean="0">
                <a:latin typeface="Calibri" pitchFamily="34" charset="0"/>
              </a:rPr>
              <a:t>Modesta </a:t>
            </a:r>
            <a:r>
              <a:rPr lang="it-IT" altLang="it-IT" sz="1200" dirty="0">
                <a:latin typeface="Calibri" pitchFamily="34" charset="0"/>
              </a:rPr>
              <a:t>riduzione della perfusione nella regione </a:t>
            </a:r>
            <a:r>
              <a:rPr lang="it-IT" altLang="it-IT" sz="1200" dirty="0" err="1">
                <a:latin typeface="Calibri" pitchFamily="34" charset="0"/>
              </a:rPr>
              <a:t>fronto</a:t>
            </a:r>
            <a:r>
              <a:rPr lang="it-IT" altLang="it-IT" sz="1200" dirty="0">
                <a:latin typeface="Calibri" pitchFamily="34" charset="0"/>
              </a:rPr>
              <a:t> parietale bilateralmente con più evidenza a destra; di minor entità nella regione occipitale bilateralmente.</a:t>
            </a:r>
          </a:p>
        </p:txBody>
      </p:sp>
      <p:sp>
        <p:nvSpPr>
          <p:cNvPr id="33805" name="CasellaDiTesto 13"/>
          <p:cNvSpPr txBox="1">
            <a:spLocks noChangeArrowheads="1"/>
          </p:cNvSpPr>
          <p:nvPr/>
        </p:nvSpPr>
        <p:spPr bwMode="auto">
          <a:xfrm>
            <a:off x="6081713" y="138113"/>
            <a:ext cx="2924175" cy="8309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200" b="1" dirty="0">
                <a:latin typeface="Calibri" pitchFamily="34" charset="0"/>
              </a:rPr>
              <a:t>Post-Terapia (02-09-16):</a:t>
            </a:r>
          </a:p>
          <a:p>
            <a:pPr eaLnBrk="1" hangingPunct="1"/>
            <a:r>
              <a:rPr lang="it-IT" altLang="it-IT" sz="1200" dirty="0">
                <a:latin typeface="Calibri" pitchFamily="34" charset="0"/>
              </a:rPr>
              <a:t>L</a:t>
            </a:r>
            <a:r>
              <a:rPr lang="it-IT" altLang="it-IT" sz="1200" dirty="0" smtClean="0">
                <a:latin typeface="Calibri" pitchFamily="34" charset="0"/>
              </a:rPr>
              <a:t>ieve </a:t>
            </a:r>
            <a:r>
              <a:rPr lang="it-IT" altLang="it-IT" sz="1200" dirty="0">
                <a:latin typeface="Calibri" pitchFamily="34" charset="0"/>
              </a:rPr>
              <a:t>miglioramento della perfusione nella regione </a:t>
            </a:r>
            <a:r>
              <a:rPr lang="it-IT" altLang="it-IT" sz="1200" dirty="0" err="1">
                <a:latin typeface="Calibri" pitchFamily="34" charset="0"/>
              </a:rPr>
              <a:t>fronto</a:t>
            </a:r>
            <a:r>
              <a:rPr lang="it-IT" altLang="it-IT" sz="1200" dirty="0">
                <a:latin typeface="Calibri" pitchFamily="34" charset="0"/>
              </a:rPr>
              <a:t> parietale bilateralmente e nella regione </a:t>
            </a:r>
            <a:r>
              <a:rPr lang="it-IT" altLang="it-IT" sz="1200" dirty="0" smtClean="0">
                <a:latin typeface="Calibri" pitchFamily="34" charset="0"/>
              </a:rPr>
              <a:t>occipitale.</a:t>
            </a:r>
            <a:endParaRPr lang="it-IT" altLang="it-IT" sz="1200" dirty="0">
              <a:latin typeface="Calibri" pitchFamily="34" charset="0"/>
            </a:endParaRPr>
          </a:p>
        </p:txBody>
      </p:sp>
      <p:graphicFrame>
        <p:nvGraphicFramePr>
          <p:cNvPr id="31" name="Segnaposto contenuto 30">
            <a:extLst>
              <a:ext uri="{FF2B5EF4-FFF2-40B4-BE49-F238E27FC236}">
                <a16:creationId xmlns="" xmlns:a16="http://schemas.microsoft.com/office/drawing/2014/main" id="{1506AC7C-0733-48D3-8CA4-209CED65D4DE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172642" y="1868488"/>
          <a:ext cx="3525440" cy="402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820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11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1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11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27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latin typeface="Calibri" pitchFamily="34" charset="0"/>
                        </a:rPr>
                        <a:t>Sintomo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200" b="1" dirty="0" err="1"/>
                        <a:t>Pre</a:t>
                      </a:r>
                      <a:r>
                        <a:rPr lang="it-IT" sz="1200" b="1" dirty="0"/>
                        <a:t> OTI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200" b="1" dirty="0"/>
                        <a:t>Post OTI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Calibri" pitchFamily="34" charset="0"/>
                        </a:rPr>
                        <a:t>Dolore diffuso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7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8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Calibri" pitchFamily="34" charset="0"/>
                        </a:rPr>
                        <a:t>Astenia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9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7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Calibri" pitchFamily="34" charset="0"/>
                        </a:rPr>
                        <a:t>Insonnia 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6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6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Calibri" pitchFamily="34" charset="0"/>
                        </a:rPr>
                        <a:t>Cefalea 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3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2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>
                          <a:latin typeface="Calibri" pitchFamily="34" charset="0"/>
                        </a:rPr>
                        <a:t>Diff</a:t>
                      </a:r>
                      <a:r>
                        <a:rPr lang="it-IT" sz="1400" dirty="0">
                          <a:latin typeface="Calibri" pitchFamily="34" charset="0"/>
                        </a:rPr>
                        <a:t> di </a:t>
                      </a:r>
                      <a:r>
                        <a:rPr lang="it-IT" sz="1400" dirty="0" err="1">
                          <a:latin typeface="Calibri" pitchFamily="34" charset="0"/>
                        </a:rPr>
                        <a:t>concentazione</a:t>
                      </a:r>
                      <a:endParaRPr lang="it-IT" sz="1400" dirty="0">
                        <a:latin typeface="Calibri" pitchFamily="34" charset="0"/>
                      </a:endParaRP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2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3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Calibri" pitchFamily="34" charset="0"/>
                        </a:rPr>
                        <a:t>Dispepsia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6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2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Calibri" pitchFamily="34" charset="0"/>
                        </a:rPr>
                        <a:t>Alterazioni </a:t>
                      </a:r>
                      <a:r>
                        <a:rPr lang="it-IT" sz="1400" dirty="0" err="1">
                          <a:latin typeface="Calibri" pitchFamily="34" charset="0"/>
                        </a:rPr>
                        <a:t>alvo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7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2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Calibri" pitchFamily="34" charset="0"/>
                        </a:rPr>
                        <a:t>Disuria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Calibri" pitchFamily="34" charset="0"/>
                        </a:rPr>
                        <a:t>Influenza sulla qualità di vita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8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8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latin typeface="Calibri" pitchFamily="34" charset="0"/>
                        </a:rPr>
                        <a:t>Punteggio totale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49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39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latin typeface="Calibri" pitchFamily="34" charset="0"/>
                        </a:rPr>
                        <a:t>Tender points positivi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16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14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8" name="Immagin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93096" y="6010035"/>
            <a:ext cx="1060057" cy="469986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="" xmlns:a16="http://schemas.microsoft.com/office/drawing/2014/main" id="{5F112606-EE32-4070-9162-93125CC7C8D3}"/>
              </a:ext>
            </a:extLst>
          </p:cNvPr>
          <p:cNvSpPr/>
          <p:nvPr/>
        </p:nvSpPr>
        <p:spPr>
          <a:xfrm>
            <a:off x="2227058" y="4843463"/>
            <a:ext cx="146447" cy="1809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="" xmlns:a16="http://schemas.microsoft.com/office/drawing/2014/main" id="{5F112606-EE32-4070-9162-93125CC7C8D3}"/>
              </a:ext>
            </a:extLst>
          </p:cNvPr>
          <p:cNvSpPr/>
          <p:nvPr/>
        </p:nvSpPr>
        <p:spPr>
          <a:xfrm>
            <a:off x="2253148" y="2362200"/>
            <a:ext cx="146447" cy="1809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129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A4F23D72-E211-42F3-B9B8-8FF46931ABEE}"/>
              </a:ext>
            </a:extLst>
          </p:cNvPr>
          <p:cNvSpPr txBox="1"/>
          <p:nvPr/>
        </p:nvSpPr>
        <p:spPr>
          <a:xfrm>
            <a:off x="445294" y="463551"/>
            <a:ext cx="217239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/>
              <a:t>P. </a:t>
            </a:r>
            <a:r>
              <a:rPr lang="it-IT" b="1" dirty="0" err="1"/>
              <a:t>MT</a:t>
            </a:r>
            <a:r>
              <a:rPr lang="it-IT" b="1" dirty="0"/>
              <a:t>.  </a:t>
            </a:r>
            <a:r>
              <a:rPr lang="it-IT" sz="2400" b="1" dirty="0">
                <a:latin typeface="Bookman Old Style"/>
              </a:rPr>
              <a:t>♀</a:t>
            </a:r>
            <a:r>
              <a:rPr lang="it-IT" sz="2400" b="1" dirty="0"/>
              <a:t> </a:t>
            </a:r>
            <a:r>
              <a:rPr lang="it-IT" b="1" dirty="0"/>
              <a:t>26/01/71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41206DA1-B9FD-4D16-8A67-F957202C5880}"/>
              </a:ext>
            </a:extLst>
          </p:cNvPr>
          <p:cNvSpPr/>
          <p:nvPr/>
        </p:nvSpPr>
        <p:spPr>
          <a:xfrm>
            <a:off x="4270772" y="1392239"/>
            <a:ext cx="1419225" cy="1673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2CE42AA2-6DAF-4515-B872-F024EF4A40C3}"/>
              </a:ext>
            </a:extLst>
          </p:cNvPr>
          <p:cNvSpPr/>
          <p:nvPr/>
        </p:nvSpPr>
        <p:spPr>
          <a:xfrm>
            <a:off x="4300538" y="3206751"/>
            <a:ext cx="1419225" cy="1673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="" xmlns:a16="http://schemas.microsoft.com/office/drawing/2014/main" id="{220A91F1-C4AC-42F2-B14D-42BCB05B43D3}"/>
              </a:ext>
            </a:extLst>
          </p:cNvPr>
          <p:cNvSpPr/>
          <p:nvPr/>
        </p:nvSpPr>
        <p:spPr>
          <a:xfrm>
            <a:off x="4277917" y="5000626"/>
            <a:ext cx="1420415" cy="1673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5" name="Rettangolo 24">
            <a:extLst>
              <a:ext uri="{FF2B5EF4-FFF2-40B4-BE49-F238E27FC236}">
                <a16:creationId xmlns="" xmlns:a16="http://schemas.microsoft.com/office/drawing/2014/main" id="{13894DF4-8339-4105-893D-1807BE18F422}"/>
              </a:ext>
            </a:extLst>
          </p:cNvPr>
          <p:cNvSpPr/>
          <p:nvPr/>
        </p:nvSpPr>
        <p:spPr>
          <a:xfrm>
            <a:off x="6963966" y="1392237"/>
            <a:ext cx="1419225" cy="1673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="" xmlns:a16="http://schemas.microsoft.com/office/drawing/2014/main" id="{202E5AA0-4FCB-41B6-BEC1-11ECF9B25573}"/>
              </a:ext>
            </a:extLst>
          </p:cNvPr>
          <p:cNvSpPr/>
          <p:nvPr/>
        </p:nvSpPr>
        <p:spPr>
          <a:xfrm>
            <a:off x="6963966" y="3179480"/>
            <a:ext cx="1419225" cy="16732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7" name="Rettangolo 26">
            <a:extLst>
              <a:ext uri="{FF2B5EF4-FFF2-40B4-BE49-F238E27FC236}">
                <a16:creationId xmlns="" xmlns:a16="http://schemas.microsoft.com/office/drawing/2014/main" id="{3E5A8396-269B-453C-BA19-16ED832706D8}"/>
              </a:ext>
            </a:extLst>
          </p:cNvPr>
          <p:cNvSpPr/>
          <p:nvPr/>
        </p:nvSpPr>
        <p:spPr>
          <a:xfrm>
            <a:off x="6960038" y="5000625"/>
            <a:ext cx="1419225" cy="16732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5849" name="CasellaDiTesto 11"/>
          <p:cNvSpPr txBox="1">
            <a:spLocks noChangeArrowheads="1"/>
          </p:cNvSpPr>
          <p:nvPr/>
        </p:nvSpPr>
        <p:spPr bwMode="auto">
          <a:xfrm>
            <a:off x="2663429" y="215900"/>
            <a:ext cx="3383756" cy="98488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600" b="1" dirty="0" err="1">
                <a:latin typeface="Calibri" pitchFamily="34" charset="0"/>
              </a:rPr>
              <a:t>Pre</a:t>
            </a:r>
            <a:r>
              <a:rPr lang="it-IT" altLang="it-IT" sz="1600" b="1" dirty="0">
                <a:latin typeface="Calibri" pitchFamily="34" charset="0"/>
              </a:rPr>
              <a:t>-Terapia (08-01-16):</a:t>
            </a:r>
          </a:p>
          <a:p>
            <a:pPr eaLnBrk="1" hangingPunct="1"/>
            <a:r>
              <a:rPr lang="it-IT" altLang="it-IT" sz="1400" dirty="0" smtClean="0">
                <a:latin typeface="Calibri" pitchFamily="34" charset="0"/>
              </a:rPr>
              <a:t>Lieve </a:t>
            </a:r>
            <a:r>
              <a:rPr lang="it-IT" altLang="it-IT" sz="1400" dirty="0">
                <a:latin typeface="Calibri" pitchFamily="34" charset="0"/>
              </a:rPr>
              <a:t>riduzione della perfusione </a:t>
            </a:r>
          </a:p>
          <a:p>
            <a:pPr eaLnBrk="1" hangingPunct="1"/>
            <a:r>
              <a:rPr lang="it-IT" altLang="it-IT" sz="1400" dirty="0" err="1">
                <a:latin typeface="Calibri" pitchFamily="34" charset="0"/>
              </a:rPr>
              <a:t>fronto</a:t>
            </a:r>
            <a:r>
              <a:rPr lang="it-IT" altLang="it-IT" sz="1400" dirty="0">
                <a:latin typeface="Calibri" pitchFamily="34" charset="0"/>
              </a:rPr>
              <a:t>-parietale bilateralmente con più evidenza a </a:t>
            </a:r>
            <a:r>
              <a:rPr lang="it-IT" altLang="it-IT" sz="1400" dirty="0" smtClean="0">
                <a:latin typeface="Calibri" pitchFamily="34" charset="0"/>
              </a:rPr>
              <a:t>sinistra.</a:t>
            </a:r>
            <a:endParaRPr lang="it-IT" altLang="it-IT" sz="1400" dirty="0">
              <a:latin typeface="Calibri" pitchFamily="34" charset="0"/>
            </a:endParaRPr>
          </a:p>
        </p:txBody>
      </p:sp>
      <p:sp>
        <p:nvSpPr>
          <p:cNvPr id="35850" name="CasellaDiTesto 13"/>
          <p:cNvSpPr txBox="1">
            <a:spLocks noChangeArrowheads="1"/>
          </p:cNvSpPr>
          <p:nvPr/>
        </p:nvSpPr>
        <p:spPr bwMode="auto">
          <a:xfrm>
            <a:off x="6203157" y="223838"/>
            <a:ext cx="2854961" cy="98488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600" b="1" dirty="0">
                <a:latin typeface="Calibri" pitchFamily="34" charset="0"/>
              </a:rPr>
              <a:t>Post-Terapia (01-04-16):</a:t>
            </a:r>
          </a:p>
          <a:p>
            <a:pPr eaLnBrk="1" hangingPunct="1"/>
            <a:r>
              <a:rPr lang="it-IT" altLang="it-IT" sz="1400" dirty="0">
                <a:latin typeface="Calibri" pitchFamily="34" charset="0"/>
              </a:rPr>
              <a:t>S</a:t>
            </a:r>
            <a:r>
              <a:rPr lang="it-IT" altLang="it-IT" sz="1400" dirty="0" smtClean="0">
                <a:latin typeface="Calibri" pitchFamily="34" charset="0"/>
              </a:rPr>
              <a:t>ignificativo </a:t>
            </a:r>
            <a:r>
              <a:rPr lang="it-IT" altLang="it-IT" sz="1400" dirty="0">
                <a:latin typeface="Calibri" pitchFamily="34" charset="0"/>
              </a:rPr>
              <a:t>miglioramento della perfusione con lieve deficit nella sola regione parietale </a:t>
            </a:r>
            <a:r>
              <a:rPr lang="it-IT" altLang="it-IT" sz="1400" dirty="0" smtClean="0">
                <a:latin typeface="Calibri" pitchFamily="34" charset="0"/>
              </a:rPr>
              <a:t>sinistra.</a:t>
            </a:r>
            <a:endParaRPr lang="it-IT" altLang="it-IT" sz="1400" dirty="0">
              <a:latin typeface="Calibri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BC6A14E9-4F1C-49EB-AEB4-B5380743C9A6}"/>
              </a:ext>
            </a:extLst>
          </p:cNvPr>
          <p:cNvSpPr txBox="1"/>
          <p:nvPr/>
        </p:nvSpPr>
        <p:spPr>
          <a:xfrm>
            <a:off x="5851985" y="2074962"/>
            <a:ext cx="95904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chemeClr val="tx1"/>
                </a:solidFill>
              </a:rPr>
              <a:t>SAGITTALE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B3B75042-D416-48B1-BEDF-BD25197A4C4E}"/>
              </a:ext>
            </a:extLst>
          </p:cNvPr>
          <p:cNvSpPr txBox="1"/>
          <p:nvPr/>
        </p:nvSpPr>
        <p:spPr>
          <a:xfrm>
            <a:off x="5770417" y="3881537"/>
            <a:ext cx="118962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chemeClr val="tx1"/>
                </a:solidFill>
              </a:rPr>
              <a:t>TRASVERSALE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="" xmlns:a16="http://schemas.microsoft.com/office/drawing/2014/main" id="{CDFF1668-8E8B-4497-B379-E34F463583DD}"/>
              </a:ext>
            </a:extLst>
          </p:cNvPr>
          <p:cNvSpPr txBox="1"/>
          <p:nvPr/>
        </p:nvSpPr>
        <p:spPr>
          <a:xfrm>
            <a:off x="5867400" y="5623481"/>
            <a:ext cx="99565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chemeClr val="tx1"/>
                </a:solidFill>
              </a:rPr>
              <a:t>CORONALE</a:t>
            </a:r>
            <a:endParaRPr lang="it-IT" sz="1400" dirty="0">
              <a:solidFill>
                <a:schemeClr val="tx1"/>
              </a:solidFill>
            </a:endParaRPr>
          </a:p>
        </p:txBody>
      </p:sp>
      <p:graphicFrame>
        <p:nvGraphicFramePr>
          <p:cNvPr id="15" name="Segnaposto contenuto 30">
            <a:extLst>
              <a:ext uri="{FF2B5EF4-FFF2-40B4-BE49-F238E27FC236}">
                <a16:creationId xmlns="" xmlns:a16="http://schemas.microsoft.com/office/drawing/2014/main" id="{0A1FD205-6C53-4AC6-BF2D-29460913B4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949933"/>
              </p:ext>
            </p:extLst>
          </p:nvPr>
        </p:nvGraphicFramePr>
        <p:xfrm>
          <a:off x="276225" y="1655763"/>
          <a:ext cx="3525441" cy="402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820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11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1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11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27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latin typeface="Calibri" pitchFamily="34" charset="0"/>
                        </a:rPr>
                        <a:t>Sintomo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200" b="1" dirty="0" err="1"/>
                        <a:t>Pre</a:t>
                      </a:r>
                      <a:r>
                        <a:rPr lang="it-IT" sz="1200" b="1" dirty="0"/>
                        <a:t> OTI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200" b="1" dirty="0"/>
                        <a:t>Post OTI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Calibri" pitchFamily="34" charset="0"/>
                        </a:rPr>
                        <a:t>Dolore diffuso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7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2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Calibri" pitchFamily="34" charset="0"/>
                        </a:rPr>
                        <a:t>Astenia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7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2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Calibri" pitchFamily="34" charset="0"/>
                        </a:rPr>
                        <a:t>Insonnia 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3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Calibri" pitchFamily="34" charset="0"/>
                        </a:rPr>
                        <a:t>Cefalea 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7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>
                          <a:latin typeface="Calibri" pitchFamily="34" charset="0"/>
                        </a:rPr>
                        <a:t>Diff</a:t>
                      </a:r>
                      <a:r>
                        <a:rPr lang="it-IT" sz="1400" dirty="0">
                          <a:latin typeface="Calibri" pitchFamily="34" charset="0"/>
                        </a:rPr>
                        <a:t> di </a:t>
                      </a:r>
                      <a:r>
                        <a:rPr lang="it-IT" sz="1400" dirty="0" err="1">
                          <a:latin typeface="Calibri" pitchFamily="34" charset="0"/>
                        </a:rPr>
                        <a:t>concentazione</a:t>
                      </a:r>
                      <a:endParaRPr lang="it-IT" sz="1400" dirty="0">
                        <a:latin typeface="Calibri" pitchFamily="34" charset="0"/>
                      </a:endParaRP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8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2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Calibri" pitchFamily="34" charset="0"/>
                        </a:rPr>
                        <a:t>Dispepsia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7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Calibri" pitchFamily="34" charset="0"/>
                        </a:rPr>
                        <a:t>Alterazioni </a:t>
                      </a:r>
                      <a:r>
                        <a:rPr lang="it-IT" sz="1400" dirty="0" err="1">
                          <a:latin typeface="Calibri" pitchFamily="34" charset="0"/>
                        </a:rPr>
                        <a:t>alvo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7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2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Calibri" pitchFamily="34" charset="0"/>
                        </a:rPr>
                        <a:t>Disuria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5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Calibri" pitchFamily="34" charset="0"/>
                        </a:rPr>
                        <a:t>Influenza sulla qualità di vita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7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2</a:t>
                      </a:r>
                      <a:endParaRPr lang="it-IT" sz="1400" dirty="0"/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latin typeface="Calibri" pitchFamily="34" charset="0"/>
                        </a:rPr>
                        <a:t>Punteggio totale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58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14</a:t>
                      </a:r>
                      <a:endParaRPr lang="it-IT" sz="1400" dirty="0"/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27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latin typeface="Calibri" pitchFamily="34" charset="0"/>
                        </a:rPr>
                        <a:t>Tender points positivi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18</a:t>
                      </a:r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ym typeface="Wingdings"/>
                        </a:rPr>
                        <a:t></a:t>
                      </a:r>
                      <a:endParaRPr lang="it-IT" sz="1400" dirty="0"/>
                    </a:p>
                  </a:txBody>
                  <a:tcPr marL="68570" marR="6857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5</a:t>
                      </a:r>
                    </a:p>
                  </a:txBody>
                  <a:tcPr marL="68570" marR="6857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Ovale 17">
            <a:extLst>
              <a:ext uri="{FF2B5EF4-FFF2-40B4-BE49-F238E27FC236}">
                <a16:creationId xmlns="" xmlns:a16="http://schemas.microsoft.com/office/drawing/2014/main" id="{AC05CE66-D503-4159-872D-2222A1BED1B0}"/>
              </a:ext>
            </a:extLst>
          </p:cNvPr>
          <p:cNvSpPr/>
          <p:nvPr/>
        </p:nvSpPr>
        <p:spPr>
          <a:xfrm>
            <a:off x="2408635" y="5099148"/>
            <a:ext cx="145256" cy="1809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20" name="Picture 3" descr="C:\Users\didonatof\Pictures\clip demo\logo_ci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1" y="5943600"/>
            <a:ext cx="911549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93096" y="6010035"/>
            <a:ext cx="1060057" cy="46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9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dirty="0"/>
              <a:t>CONCLUSIONI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5410200"/>
          </a:xfrm>
        </p:spPr>
        <p:txBody>
          <a:bodyPr>
            <a:normAutofit/>
          </a:bodyPr>
          <a:lstStyle/>
          <a:p>
            <a:r>
              <a:rPr lang="it-IT" dirty="0"/>
              <a:t>Miglioramento netto della sintomatologia e della qualità di vita</a:t>
            </a:r>
          </a:p>
          <a:p>
            <a:r>
              <a:rPr lang="it-IT" dirty="0"/>
              <a:t>Eventi avversi limitati</a:t>
            </a:r>
          </a:p>
          <a:p>
            <a:r>
              <a:rPr lang="it-IT" dirty="0" smtClean="0"/>
              <a:t>Ulteriori </a:t>
            </a:r>
            <a:r>
              <a:rPr lang="it-IT" dirty="0"/>
              <a:t>approfondimenti necessari</a:t>
            </a:r>
          </a:p>
          <a:p>
            <a:pPr marL="0" indent="0">
              <a:buNone/>
            </a:pPr>
            <a:r>
              <a:rPr lang="it-IT" dirty="0"/>
              <a:t>    </a:t>
            </a:r>
            <a:r>
              <a:rPr lang="it-IT" sz="2900" dirty="0"/>
              <a:t>- stipulare un protocollo univoco</a:t>
            </a:r>
          </a:p>
          <a:p>
            <a:pPr marL="0" indent="0">
              <a:buNone/>
            </a:pPr>
            <a:r>
              <a:rPr lang="it-IT" sz="2900" dirty="0"/>
              <a:t>    - indagare la </a:t>
            </a:r>
            <a:r>
              <a:rPr lang="it-IT" sz="2900" dirty="0" err="1" smtClean="0"/>
              <a:t>neuroplasticità</a:t>
            </a:r>
            <a:endParaRPr lang="it-IT" sz="2900" dirty="0"/>
          </a:p>
          <a:p>
            <a:pPr marL="0" indent="0">
              <a:buNone/>
            </a:pPr>
            <a:r>
              <a:rPr lang="it-IT" sz="2900" dirty="0"/>
              <a:t>    - follow-up</a:t>
            </a:r>
          </a:p>
          <a:p>
            <a:r>
              <a:rPr lang="it-IT" sz="3200" dirty="0"/>
              <a:t>Possibile effeto curativo e non solo sintomtico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23254" y="5840193"/>
            <a:ext cx="1295400" cy="57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8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82000" cy="2590800"/>
          </a:xfrm>
        </p:spPr>
        <p:txBody>
          <a:bodyPr>
            <a:noAutofit/>
          </a:bodyPr>
          <a:lstStyle/>
          <a:p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UNA NUOVA OPPORTUNITÀ NEL TRATTAMENTO DELLA FIBROMIALGIA: L’OSSIGENOTERAPIA IPERBARICA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8229600" cy="1752599"/>
          </a:xfrm>
        </p:spPr>
        <p:txBody>
          <a:bodyPr>
            <a:normAutofit/>
          </a:bodyPr>
          <a:lstStyle/>
          <a:p>
            <a:r>
              <a:rPr lang="it-IT" sz="3000" dirty="0">
                <a:solidFill>
                  <a:schemeClr val="tx1"/>
                </a:solidFill>
              </a:rPr>
              <a:t>Revisione della letteratura e prsentazione della casistica del Centro Iperbarico di Bologna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10452" y="4697104"/>
            <a:ext cx="4446896" cy="1088277"/>
          </a:xfrm>
          <a:prstGeom prst="rect">
            <a:avLst/>
          </a:prstGeom>
          <a:noFill/>
        </p:spPr>
        <p:txBody>
          <a:bodyPr wrap="square" lIns="102393" tIns="51196" rIns="102393" bIns="51196" rtlCol="0" anchor="ctr">
            <a:spAutoFit/>
          </a:bodyPr>
          <a:lstStyle/>
          <a:p>
            <a:pPr algn="ctr"/>
            <a:endParaRPr lang="it-IT" sz="3200" dirty="0"/>
          </a:p>
          <a:p>
            <a:pPr algn="ctr"/>
            <a:r>
              <a:rPr lang="it-IT" sz="3000" dirty="0">
                <a:latin typeface="Arial" panose="020B0604020202020204" pitchFamily="34" charset="0"/>
                <a:cs typeface="Arial" panose="020B0604020202020204" pitchFamily="34" charset="0"/>
              </a:rPr>
              <a:t>Matteo Gibertini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09600" y="5727247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VI Congresso </a:t>
            </a:r>
            <a:r>
              <a:rPr lang="it-IT" dirty="0" err="1"/>
              <a:t>MoReMed</a:t>
            </a:r>
            <a:r>
              <a:rPr lang="it-IT" dirty="0"/>
              <a:t> 15/04/2021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23254" y="5840193"/>
            <a:ext cx="1295400" cy="57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8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/>
              <a:t>FIBROMIALGIA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Prevalenza: 2-5%</a:t>
            </a:r>
          </a:p>
          <a:p>
            <a:r>
              <a:rPr lang="it-IT" sz="3200" dirty="0"/>
              <a:t>Dolore e dolorabilità</a:t>
            </a:r>
          </a:p>
          <a:p>
            <a:r>
              <a:rPr lang="it-IT" sz="3200" dirty="0"/>
              <a:t>Astenia e rigidità</a:t>
            </a:r>
          </a:p>
          <a:p>
            <a:r>
              <a:rPr lang="it-IT" sz="3200" dirty="0"/>
              <a:t>Disturbi del sonno</a:t>
            </a:r>
          </a:p>
          <a:p>
            <a:r>
              <a:rPr lang="it-IT" sz="3200" dirty="0"/>
              <a:t>Problemi cognitivi e psichici</a:t>
            </a:r>
          </a:p>
          <a:p>
            <a:r>
              <a:rPr lang="it-IT" sz="3200" dirty="0"/>
              <a:t>Eziologia</a:t>
            </a:r>
          </a:p>
          <a:p>
            <a:r>
              <a:rPr lang="it-IT" sz="3200" dirty="0"/>
              <a:t>Trattamento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638800" y="3432048"/>
            <a:ext cx="685800" cy="3048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393" tIns="51196" rIns="102393" bIns="51196"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6477000" y="2912663"/>
            <a:ext cx="2362200" cy="1642275"/>
          </a:xfrm>
          <a:prstGeom prst="rect">
            <a:avLst/>
          </a:prstGeom>
          <a:noFill/>
        </p:spPr>
        <p:txBody>
          <a:bodyPr wrap="square" lIns="102393" tIns="51196" rIns="102393" bIns="51196" rtlCol="0">
            <a:spAutoFit/>
          </a:bodyPr>
          <a:lstStyle/>
          <a:p>
            <a:pPr algn="ctr"/>
            <a:r>
              <a:rPr lang="it-IT" dirty="0"/>
              <a:t>COMPROMISSIONE</a:t>
            </a:r>
          </a:p>
          <a:p>
            <a:pPr algn="ctr"/>
            <a:r>
              <a:rPr lang="it-IT" dirty="0"/>
              <a:t>della</a:t>
            </a:r>
          </a:p>
          <a:p>
            <a:pPr algn="ctr"/>
            <a:r>
              <a:rPr lang="it-IT" dirty="0"/>
              <a:t>QUALITÀ</a:t>
            </a:r>
          </a:p>
          <a:p>
            <a:pPr algn="ctr"/>
            <a:r>
              <a:rPr lang="it-IT" dirty="0"/>
              <a:t>di</a:t>
            </a:r>
          </a:p>
          <a:p>
            <a:pPr algn="ctr"/>
            <a:r>
              <a:rPr lang="it-IT" dirty="0"/>
              <a:t>VITA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23254" y="5840193"/>
            <a:ext cx="1295400" cy="57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8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021415"/>
              </p:ext>
            </p:extLst>
          </p:nvPr>
        </p:nvGraphicFramePr>
        <p:xfrm>
          <a:off x="304800" y="1498601"/>
          <a:ext cx="8229600" cy="1908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1740">
                <a:tc>
                  <a:txBody>
                    <a:bodyPr/>
                    <a:lstStyle/>
                    <a:p>
                      <a:endParaRPr lang="it-IT" sz="1900" dirty="0"/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/>
                        <a:t>Livello del mare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/>
                        <a:t>Camera iperbarica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740">
                <a:tc>
                  <a:txBody>
                    <a:bodyPr/>
                    <a:lstStyle/>
                    <a:p>
                      <a:r>
                        <a:rPr lang="it-IT" sz="1900" dirty="0"/>
                        <a:t>Pressione: </a:t>
                      </a:r>
                    </a:p>
                  </a:txBody>
                  <a:tcPr marL="91441" marR="9144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/>
                        <a:t>1 ATA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/>
                        <a:t>3 ATA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740">
                <a:tc>
                  <a:txBody>
                    <a:bodyPr/>
                    <a:lstStyle/>
                    <a:p>
                      <a:r>
                        <a:rPr lang="it-IT" sz="1900" dirty="0"/>
                        <a:t>O</a:t>
                      </a:r>
                      <a:r>
                        <a:rPr lang="it-IT" sz="1200" dirty="0"/>
                        <a:t>2</a:t>
                      </a:r>
                      <a:r>
                        <a:rPr lang="it-IT" sz="1900" dirty="0"/>
                        <a:t>: </a:t>
                      </a:r>
                      <a:r>
                        <a:rPr lang="it-IT" sz="1200" dirty="0"/>
                        <a:t>    </a:t>
                      </a:r>
                      <a:endParaRPr lang="it-IT" sz="19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/>
                        <a:t>20,9%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/>
                        <a:t>100%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740">
                <a:tc>
                  <a:txBody>
                    <a:bodyPr/>
                    <a:lstStyle/>
                    <a:p>
                      <a:r>
                        <a:rPr lang="it-IT" sz="1900" dirty="0"/>
                        <a:t>PaO</a:t>
                      </a:r>
                      <a:r>
                        <a:rPr lang="it-IT" sz="1500" dirty="0"/>
                        <a:t>2</a:t>
                      </a:r>
                      <a:r>
                        <a:rPr lang="it-IT" sz="1900" dirty="0"/>
                        <a:t>: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/>
                        <a:t>100 mmHg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/>
                        <a:t>2000 mmHg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1740">
                <a:tc>
                  <a:txBody>
                    <a:bodyPr/>
                    <a:lstStyle/>
                    <a:p>
                      <a:r>
                        <a:rPr lang="it-IT" sz="1900" dirty="0"/>
                        <a:t>Hb: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/>
                        <a:t>97%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/>
                        <a:t>100%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Down Arrow 4"/>
          <p:cNvSpPr/>
          <p:nvPr/>
        </p:nvSpPr>
        <p:spPr>
          <a:xfrm>
            <a:off x="7058891" y="3622965"/>
            <a:ext cx="304800" cy="60960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393" tIns="51196" rIns="102393" bIns="51196" rtlCol="0" anchor="ctr"/>
          <a:lstStyle/>
          <a:p>
            <a:pPr algn="ctr"/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5929745" y="4343400"/>
            <a:ext cx="2514600" cy="1026722"/>
          </a:xfrm>
          <a:prstGeom prst="rect">
            <a:avLst/>
          </a:prstGeom>
          <a:noFill/>
        </p:spPr>
        <p:txBody>
          <a:bodyPr wrap="square" lIns="102393" tIns="51196" rIns="102393" bIns="51196" rtlCol="0">
            <a:spAutoFit/>
          </a:bodyPr>
          <a:lstStyle/>
          <a:p>
            <a:pPr algn="ctr"/>
            <a:r>
              <a:rPr lang="it-IT" dirty="0"/>
              <a:t>Aumenta di 20 volte la quantità di O</a:t>
            </a:r>
            <a:r>
              <a:rPr lang="it-IT" sz="1600" dirty="0"/>
              <a:t>2</a:t>
            </a:r>
            <a:r>
              <a:rPr lang="it-IT" dirty="0"/>
              <a:t>  negli alveoli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4" y="381004"/>
            <a:ext cx="7987145" cy="595834"/>
          </a:xfrm>
          <a:prstGeom prst="rect">
            <a:avLst/>
          </a:prstGeom>
          <a:noFill/>
        </p:spPr>
        <p:txBody>
          <a:bodyPr wrap="square" lIns="102393" tIns="51196" rIns="102393" bIns="51196" rtlCol="0">
            <a:spAutoFit/>
          </a:bodyPr>
          <a:lstStyle/>
          <a:p>
            <a:pPr algn="ctr"/>
            <a:r>
              <a:rPr lang="it-IT" sz="3200" b="1" dirty="0"/>
              <a:t>OSSIGENOTERAPIA </a:t>
            </a:r>
            <a:r>
              <a:rPr lang="it-IT" sz="3200" b="1" dirty="0" smtClean="0"/>
              <a:t>IPERBARICA</a:t>
            </a:r>
            <a:endParaRPr lang="it-IT" sz="32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23254" y="5840193"/>
            <a:ext cx="1295400" cy="57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954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b="1" dirty="0"/>
              <a:t>IN QUALE MODO AGISCE L’OTI?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it-IT" sz="2800" dirty="0"/>
              <a:t>Effetto </a:t>
            </a:r>
            <a:r>
              <a:rPr lang="it-IT" sz="2800" dirty="0" smtClean="0"/>
              <a:t>antinfiammatorio</a:t>
            </a:r>
          </a:p>
          <a:p>
            <a:r>
              <a:rPr lang="it-IT" sz="2800" dirty="0" smtClean="0"/>
              <a:t>Effetto battericida</a:t>
            </a:r>
            <a:endParaRPr lang="it-IT" sz="2800" dirty="0"/>
          </a:p>
          <a:p>
            <a:r>
              <a:rPr lang="it-IT" sz="2800" dirty="0" smtClean="0"/>
              <a:t>Mobilizzazione staminali dal midollo osseo</a:t>
            </a:r>
            <a:endParaRPr lang="it-IT" sz="2800" dirty="0"/>
          </a:p>
          <a:p>
            <a:r>
              <a:rPr lang="it-IT" sz="2800" dirty="0"/>
              <a:t>Effetto analgesico</a:t>
            </a:r>
          </a:p>
          <a:p>
            <a:r>
              <a:rPr lang="it-IT" sz="2800" dirty="0" smtClean="0"/>
              <a:t>Attivazione osteosintesi</a:t>
            </a:r>
            <a:endParaRPr lang="it-IT" sz="2800" dirty="0"/>
          </a:p>
          <a:p>
            <a:r>
              <a:rPr lang="it-IT" sz="2800" dirty="0" err="1" smtClean="0">
                <a:solidFill>
                  <a:schemeClr val="bg1">
                    <a:lumMod val="75000"/>
                  </a:schemeClr>
                </a:solidFill>
              </a:rPr>
              <a:t>Neuroplasticità</a:t>
            </a:r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</a:rPr>
              <a:t>? </a:t>
            </a:r>
            <a:endParaRPr lang="it-IT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sz="2800" dirty="0">
                <a:solidFill>
                  <a:schemeClr val="bg1">
                    <a:lumMod val="75000"/>
                  </a:schemeClr>
                </a:solidFill>
              </a:rPr>
              <a:t>Neoangiogenesi</a:t>
            </a:r>
          </a:p>
          <a:p>
            <a:pPr marL="0" indent="0">
              <a:buNone/>
            </a:pP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   -miglioramento della perfusione</a:t>
            </a:r>
          </a:p>
          <a:p>
            <a:pPr marL="0" indent="0">
              <a:buNone/>
            </a:pP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   -rigenerazione assonale</a:t>
            </a:r>
          </a:p>
          <a:p>
            <a:pPr marL="0" indent="0">
              <a:buNone/>
            </a:pP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   -promozione della crescita di cellule staminali</a:t>
            </a:r>
          </a:p>
          <a:p>
            <a:pPr marL="0" indent="0">
              <a:buNone/>
            </a:pP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   -preservazione barriera emato-encefalica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07325" y="1344164"/>
            <a:ext cx="16002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OSSIDAZIONE TISSUTALE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581400" y="1364776"/>
            <a:ext cx="1600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MODIFICHE METABOLICHE</a:t>
            </a:r>
            <a:endParaRPr lang="it-IT" sz="1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571397" y="1487886"/>
            <a:ext cx="1600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EFFETTI:</a:t>
            </a:r>
            <a:endParaRPr lang="it-IT" dirty="0"/>
          </a:p>
        </p:txBody>
      </p:sp>
      <p:cxnSp>
        <p:nvCxnSpPr>
          <p:cNvPr id="9" name="Connettore 2 8"/>
          <p:cNvCxnSpPr/>
          <p:nvPr/>
        </p:nvCxnSpPr>
        <p:spPr>
          <a:xfrm>
            <a:off x="2362200" y="1687941"/>
            <a:ext cx="1066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5486400" y="1687941"/>
            <a:ext cx="1066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23254" y="5840193"/>
            <a:ext cx="1295400" cy="57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1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8" y="304800"/>
            <a:ext cx="7258051" cy="2895600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838200" y="3629893"/>
            <a:ext cx="3276601" cy="1796163"/>
          </a:xfrm>
          <a:prstGeom prst="rect">
            <a:avLst/>
          </a:prstGeom>
          <a:noFill/>
        </p:spPr>
        <p:txBody>
          <a:bodyPr wrap="square" lIns="102393" tIns="51196" rIns="102393" bIns="51196" rtlCol="0">
            <a:spAutoFit/>
          </a:bodyPr>
          <a:lstStyle/>
          <a:p>
            <a:pPr algn="ctr"/>
            <a:r>
              <a:rPr lang="it-IT" sz="2200" b="1" dirty="0"/>
              <a:t>IPOTESI</a:t>
            </a:r>
            <a:r>
              <a:rPr lang="it-IT" sz="2200" dirty="0"/>
              <a:t> </a:t>
            </a:r>
          </a:p>
          <a:p>
            <a:pPr algn="ctr"/>
            <a:r>
              <a:rPr lang="it-IT" sz="2200" dirty="0"/>
              <a:t>Alla base della fibromialgia ci sono ipossia e bassa concentrazione di ATP         </a:t>
            </a:r>
            <a:r>
              <a:rPr lang="it-IT" sz="2200" u="sng" dirty="0"/>
              <a:t>a livello muscolare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9800" y="3845337"/>
            <a:ext cx="2209800" cy="1349887"/>
          </a:xfrm>
          <a:prstGeom prst="rect">
            <a:avLst/>
          </a:prstGeom>
          <a:noFill/>
        </p:spPr>
        <p:txBody>
          <a:bodyPr wrap="square" lIns="102393" tIns="51196" rIns="102393" bIns="51196" rtlCol="0">
            <a:spAutoFit/>
          </a:bodyPr>
          <a:lstStyle/>
          <a:p>
            <a:pPr algn="ctr"/>
            <a:r>
              <a:rPr lang="it-IT" sz="2700" dirty="0"/>
              <a:t>OTI </a:t>
            </a:r>
          </a:p>
          <a:p>
            <a:pPr algn="ctr"/>
            <a:r>
              <a:rPr lang="it-IT" sz="2700" dirty="0"/>
              <a:t>è </a:t>
            </a:r>
          </a:p>
          <a:p>
            <a:pPr algn="ctr"/>
            <a:r>
              <a:rPr lang="it-IT" sz="2700" dirty="0"/>
              <a:t>efficace?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657601" y="743803"/>
            <a:ext cx="60959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19200" y="2819400"/>
            <a:ext cx="685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23254" y="5840193"/>
            <a:ext cx="1295400" cy="574328"/>
          </a:xfrm>
          <a:prstGeom prst="rect">
            <a:avLst/>
          </a:prstGeom>
        </p:spPr>
      </p:pic>
      <p:cxnSp>
        <p:nvCxnSpPr>
          <p:cNvPr id="7" name="Connettore 2 6"/>
          <p:cNvCxnSpPr>
            <a:stCxn id="5" idx="3"/>
            <a:endCxn id="6" idx="1"/>
          </p:cNvCxnSpPr>
          <p:nvPr/>
        </p:nvCxnSpPr>
        <p:spPr>
          <a:xfrm flipV="1">
            <a:off x="4114801" y="4520281"/>
            <a:ext cx="1904999" cy="76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9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165039"/>
              </p:ext>
            </p:extLst>
          </p:nvPr>
        </p:nvGraphicFramePr>
        <p:xfrm>
          <a:off x="381000" y="2362200"/>
          <a:ext cx="8229600" cy="2290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1740">
                <a:tc>
                  <a:txBody>
                    <a:bodyPr/>
                    <a:lstStyle/>
                    <a:p>
                      <a:endParaRPr lang="it-IT" sz="19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/>
                        <a:t>TRATTATI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/>
                        <a:t>CONTROLLO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740">
                <a:tc>
                  <a:txBody>
                    <a:bodyPr/>
                    <a:lstStyle/>
                    <a:p>
                      <a:r>
                        <a:rPr lang="it-IT" sz="1900" dirty="0"/>
                        <a:t>Numero: 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/>
                        <a:t>26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/>
                        <a:t>24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740">
                <a:tc>
                  <a:txBody>
                    <a:bodyPr/>
                    <a:lstStyle/>
                    <a:p>
                      <a:r>
                        <a:rPr lang="it-IT" sz="1900" dirty="0"/>
                        <a:t>Sessioni:</a:t>
                      </a:r>
                    </a:p>
                  </a:txBody>
                  <a:tcPr marL="91441" marR="9144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900" dirty="0"/>
                        <a:t>15</a:t>
                      </a:r>
                    </a:p>
                  </a:txBody>
                  <a:tcPr marL="91441" marR="91441"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740">
                <a:tc>
                  <a:txBody>
                    <a:bodyPr/>
                    <a:lstStyle/>
                    <a:p>
                      <a:r>
                        <a:rPr lang="it-IT" sz="1900" dirty="0"/>
                        <a:t>Durata:</a:t>
                      </a:r>
                    </a:p>
                  </a:txBody>
                  <a:tcPr marL="91441" marR="9144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900" dirty="0"/>
                        <a:t>90 min</a:t>
                      </a:r>
                    </a:p>
                  </a:txBody>
                  <a:tcPr marL="91441" marR="91441"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1740">
                <a:tc>
                  <a:txBody>
                    <a:bodyPr/>
                    <a:lstStyle/>
                    <a:p>
                      <a:r>
                        <a:rPr lang="it-IT" sz="1900" dirty="0"/>
                        <a:t>Pressione: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/>
                        <a:t>2,4 ATA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/>
                        <a:t> 1 ATA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1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/>
                        <a:t>O</a:t>
                      </a:r>
                      <a:r>
                        <a:rPr lang="it-IT" sz="1200" dirty="0"/>
                        <a:t>2</a:t>
                      </a:r>
                      <a:r>
                        <a:rPr lang="it-IT" sz="1900" dirty="0"/>
                        <a:t>: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/>
                        <a:t>100%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/>
                        <a:t>20%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23254" y="5840193"/>
            <a:ext cx="1295400" cy="57432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352800" y="1025953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METODI:</a:t>
            </a:r>
            <a:endParaRPr lang="it-IT" sz="40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88" y="233282"/>
            <a:ext cx="2089276" cy="8335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8831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42" y="1562103"/>
            <a:ext cx="7934325" cy="3733800"/>
          </a:xfrm>
        </p:spPr>
      </p:pic>
      <p:sp>
        <p:nvSpPr>
          <p:cNvPr id="2" name="TextBox 1"/>
          <p:cNvSpPr txBox="1"/>
          <p:nvPr/>
        </p:nvSpPr>
        <p:spPr>
          <a:xfrm>
            <a:off x="3200400" y="498765"/>
            <a:ext cx="2895597" cy="718945"/>
          </a:xfrm>
          <a:prstGeom prst="rect">
            <a:avLst/>
          </a:prstGeom>
          <a:noFill/>
        </p:spPr>
        <p:txBody>
          <a:bodyPr wrap="square" lIns="102393" tIns="51196" rIns="102393" bIns="51196" rtlCol="0">
            <a:spAutoFit/>
          </a:bodyPr>
          <a:lstStyle/>
          <a:p>
            <a:pPr algn="ctr"/>
            <a:r>
              <a:rPr lang="it-IT" sz="4000" dirty="0"/>
              <a:t>RISULTATI: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1828800" y="3886200"/>
            <a:ext cx="4572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6477000" y="3886200"/>
            <a:ext cx="4572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1828800" y="4419600"/>
            <a:ext cx="457200" cy="0"/>
          </a:xfrm>
          <a:prstGeom prst="line">
            <a:avLst/>
          </a:prstGeom>
          <a:ln w="762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6477000" y="4419600"/>
            <a:ext cx="457200" cy="0"/>
          </a:xfrm>
          <a:prstGeom prst="line">
            <a:avLst/>
          </a:prstGeom>
          <a:ln w="762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1828800" y="4724400"/>
            <a:ext cx="457200" cy="0"/>
          </a:xfrm>
          <a:prstGeom prst="line">
            <a:avLst/>
          </a:prstGeom>
          <a:ln w="76200"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6475863" y="4724400"/>
            <a:ext cx="457200" cy="0"/>
          </a:xfrm>
          <a:prstGeom prst="line">
            <a:avLst/>
          </a:prstGeom>
          <a:ln w="76200"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88" y="233282"/>
            <a:ext cx="2089276" cy="8335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23254" y="5840193"/>
            <a:ext cx="1295400" cy="57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5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/>
              <a:t>ANALISI</a:t>
            </a:r>
            <a:endParaRPr lang="it-IT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5"/>
            <a:ext cx="8229600" cy="1752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Apre la via al trattamento della fibromilagia mediante OTI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762003" y="3581400"/>
            <a:ext cx="2133599" cy="1026722"/>
          </a:xfrm>
          <a:prstGeom prst="rect">
            <a:avLst/>
          </a:prstGeom>
          <a:noFill/>
        </p:spPr>
        <p:txBody>
          <a:bodyPr wrap="square" lIns="102393" tIns="51196" rIns="102393" bIns="51196" rtlCol="0">
            <a:spAutoFit/>
          </a:bodyPr>
          <a:lstStyle/>
          <a:p>
            <a:pPr algn="ctr"/>
            <a:r>
              <a:rPr lang="it-IT" dirty="0" smtClean="0"/>
              <a:t>IPOTESI FM</a:t>
            </a:r>
          </a:p>
          <a:p>
            <a:r>
              <a:rPr lang="it-IT" dirty="0" smtClean="0"/>
              <a:t>ipossia periferica muscolare</a:t>
            </a: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3657601" y="3581402"/>
            <a:ext cx="1752600" cy="718945"/>
          </a:xfrm>
          <a:prstGeom prst="rect">
            <a:avLst/>
          </a:prstGeom>
          <a:noFill/>
        </p:spPr>
        <p:txBody>
          <a:bodyPr wrap="square" lIns="102393" tIns="51196" rIns="102393" bIns="51196" rtlCol="0">
            <a:spAutoFit/>
          </a:bodyPr>
          <a:lstStyle/>
          <a:p>
            <a:pPr algn="ctr"/>
            <a:r>
              <a:rPr lang="it-IT" dirty="0" smtClean="0"/>
              <a:t>OTI</a:t>
            </a:r>
          </a:p>
          <a:p>
            <a:pPr algn="ctr"/>
            <a:r>
              <a:rPr lang="it-IT" dirty="0" smtClean="0"/>
              <a:t>iperossia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6488013" y="3837483"/>
            <a:ext cx="1905000" cy="411168"/>
          </a:xfrm>
          <a:prstGeom prst="rect">
            <a:avLst/>
          </a:prstGeom>
          <a:noFill/>
        </p:spPr>
        <p:txBody>
          <a:bodyPr wrap="square" lIns="102393" tIns="51196" rIns="102393" bIns="51196" rtlCol="0">
            <a:spAutoFit/>
          </a:bodyPr>
          <a:lstStyle/>
          <a:p>
            <a:r>
              <a:rPr lang="it-IT" dirty="0" smtClean="0"/>
              <a:t>EFFICACE</a:t>
            </a:r>
            <a:endParaRPr lang="it-IT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667000" y="4043067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257801" y="4043067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magin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23254" y="5840193"/>
            <a:ext cx="1295400" cy="574328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88" y="233282"/>
            <a:ext cx="2089276" cy="8335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4502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1139</Words>
  <Application>Microsoft Office PowerPoint</Application>
  <PresentationFormat>Presentazione su schermo (4:3)</PresentationFormat>
  <Paragraphs>435</Paragraphs>
  <Slides>28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Office Theme</vt:lpstr>
      <vt:lpstr>UNA NUOVA OPPORTUNITÀ NEL TRATTAMENTO DELLA FIBROMIALGIA: L’OSSIGENOTERAPIA IPERBARICA</vt:lpstr>
      <vt:lpstr>OBIETTIVO E METODI</vt:lpstr>
      <vt:lpstr>FIBROMIALGIA</vt:lpstr>
      <vt:lpstr>Presentazione standard di PowerPoint</vt:lpstr>
      <vt:lpstr>IN QUALE MODO AGISCE L’OTI?</vt:lpstr>
      <vt:lpstr>Presentazione standard di PowerPoint</vt:lpstr>
      <vt:lpstr>Presentazione standard di PowerPoint</vt:lpstr>
      <vt:lpstr>Presentazione standard di PowerPoint</vt:lpstr>
      <vt:lpstr>ANALISI</vt:lpstr>
      <vt:lpstr>ANALISI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RISULTATI:</vt:lpstr>
      <vt:lpstr>Presentazione standard di PowerPoint</vt:lpstr>
      <vt:lpstr>Presentazione standard di PowerPoint</vt:lpstr>
      <vt:lpstr>IN QUALE MODO AGISCE L’OTI?</vt:lpstr>
      <vt:lpstr>CENTRO IPERBARICO DI BOLOGNA  E FIBROMIALGIA</vt:lpstr>
      <vt:lpstr>Presentazione standard di PowerPoint</vt:lpstr>
      <vt:lpstr>RISULTATI: sintomi cognitivi e astenia</vt:lpstr>
      <vt:lpstr>RISULTATI: impatto sulla QoL e valore somma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CONCLUSIONI</vt:lpstr>
      <vt:lpstr>UNA NUOVA OPPORTUNITÀ NEL TRATTAMENTO DELLA FIBROMIALGIA: L’OSSIGENOTERAPIA IPERBARICA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NUOVA OPPORTUNITÀ NEL TRATTAMENTO DELLA FIBROMIALGIA: L’OSSIGENOTERAPIA IPERBARICA</dc:title>
  <dc:creator>Matteo</dc:creator>
  <cp:lastModifiedBy>matteo</cp:lastModifiedBy>
  <cp:revision>99</cp:revision>
  <cp:lastPrinted>2021-04-04T10:09:58Z</cp:lastPrinted>
  <dcterms:created xsi:type="dcterms:W3CDTF">2006-08-16T00:00:00Z</dcterms:created>
  <dcterms:modified xsi:type="dcterms:W3CDTF">2021-04-07T16:50:37Z</dcterms:modified>
</cp:coreProperties>
</file>