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Blg1RXWotfBLpVJ9I3Rp1uOJz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392FE4-8324-410C-885B-8E9F41624960}">
  <a:tblStyle styleId="{C9392FE4-8324-410C-885B-8E9F41624960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TxStyle b="off" i="off"/>
      <a:tcStyle>
        <a:tcBdr/>
        <a:fill>
          <a:solidFill>
            <a:srgbClr val="DBE9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BE9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c933844a7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c933844a7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27"/>
              </a:schemeClr>
            </a:solidFill>
            <a:ln>
              <a:noFill/>
            </a:ln>
          </p:spPr>
        </p:sp>
        <p:sp>
          <p:nvSpPr>
            <p:cNvPr id="27" name="Google Shape;27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58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627"/>
              </a:srgbClr>
            </a:solidFill>
            <a:ln>
              <a:noFill/>
            </a:ln>
          </p:spPr>
        </p:sp>
        <p:sp>
          <p:nvSpPr>
            <p:cNvPr id="30" name="Google Shape;30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627"/>
              </a:srgbClr>
            </a:solidFill>
            <a:ln>
              <a:noFill/>
            </a:ln>
          </p:spPr>
        </p:sp>
        <p:sp>
          <p:nvSpPr>
            <p:cNvPr id="31" name="Google Shape;31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29"/>
              </a:schemeClr>
            </a:solidFill>
            <a:ln>
              <a:noFill/>
            </a:ln>
          </p:spPr>
        </p:sp>
        <p:sp>
          <p:nvSpPr>
            <p:cNvPr id="32" name="Google Shape;32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52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3" name="Google Shape;103;p2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8" name="Google Shape;118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27"/>
              </a:schemeClr>
            </a:solidFill>
            <a:ln>
              <a:noFill/>
            </a:ln>
          </p:spPr>
        </p:sp>
        <p:sp>
          <p:nvSpPr>
            <p:cNvPr id="10" name="Google Shape;10;p1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58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627"/>
              </a:srgbClr>
            </a:solidFill>
            <a:ln>
              <a:noFill/>
            </a:ln>
          </p:spPr>
        </p:sp>
        <p:sp>
          <p:nvSpPr>
            <p:cNvPr id="13" name="Google Shape;13;p1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627"/>
              </a:srgbClr>
            </a:solidFill>
            <a:ln>
              <a:noFill/>
            </a:ln>
          </p:spPr>
        </p:sp>
        <p:sp>
          <p:nvSpPr>
            <p:cNvPr id="14" name="Google Shape;14;p1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29"/>
              </a:schemeClr>
            </a:solidFill>
            <a:ln>
              <a:noFill/>
            </a:ln>
          </p:spPr>
        </p:sp>
        <p:sp>
          <p:nvSpPr>
            <p:cNvPr id="15" name="Google Shape;15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52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507067" y="1518081"/>
            <a:ext cx="7766936" cy="356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r>
              <a:rPr lang="it-IT" dirty="0">
                <a:solidFill>
                  <a:schemeClr val="dk1"/>
                </a:solidFill>
              </a:rPr>
              <a:t>INTERSTIZIOPATIA POLMONARE IN CORSO DI ARTRITE REUMATOIDE:</a:t>
            </a:r>
            <a:br>
              <a:rPr lang="it-IT" dirty="0">
                <a:solidFill>
                  <a:schemeClr val="dk1"/>
                </a:solidFill>
              </a:rPr>
            </a:br>
            <a:r>
              <a:rPr lang="it-IT" dirty="0">
                <a:solidFill>
                  <a:schemeClr val="dk1"/>
                </a:solidFill>
              </a:rPr>
              <a:t>studio di prevalenza</a:t>
            </a:r>
            <a:r>
              <a:rPr lang="it-IT" dirty="0"/>
              <a:t> </a:t>
            </a:r>
            <a:endParaRPr dirty="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2254734" y="5950633"/>
            <a:ext cx="4807247" cy="53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>
                <a:solidFill>
                  <a:schemeClr val="accent2"/>
                </a:solidFill>
              </a:rPr>
              <a:t>F. Ferrara, C. Casarini, S. Rondinone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 txBox="1">
            <a:spLocks noGrp="1"/>
          </p:cNvSpPr>
          <p:nvPr>
            <p:ph type="body" idx="1"/>
          </p:nvPr>
        </p:nvSpPr>
        <p:spPr>
          <a:xfrm>
            <a:off x="465419" y="1794614"/>
            <a:ext cx="8596668" cy="449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2.HRTC: GOLD STANDARD per la diagnosi di IP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chemeClr val="dk1"/>
                </a:solidFill>
              </a:rPr>
              <a:t>Immagini acquisite in </a:t>
            </a:r>
            <a:r>
              <a:rPr lang="it-IT" sz="1600" u="sng">
                <a:solidFill>
                  <a:schemeClr val="dk1"/>
                </a:solidFill>
              </a:rPr>
              <a:t>formato digitale DICOM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dk1"/>
                </a:solidFill>
              </a:rPr>
              <a:t>Valutata da un </a:t>
            </a:r>
            <a:r>
              <a:rPr lang="it-IT" sz="1600" b="1">
                <a:solidFill>
                  <a:schemeClr val="dk1"/>
                </a:solidFill>
              </a:rPr>
              <a:t>RADIOLOGO esperto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>
            <a:off x="5175731" y="3149048"/>
            <a:ext cx="4936128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A. Conferma</a:t>
            </a: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presenza 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B. Classificazione</a:t>
            </a: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IP secondo le attuali classificazioni radiologiche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1835700" y="4400563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Eventuale valutazione clinica da parte di </a:t>
            </a:r>
            <a:r>
              <a:rPr lang="it-IT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pneumologo esperto </a:t>
            </a: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 </a:t>
            </a:r>
            <a:r>
              <a:rPr lang="it-IT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patologie polmonari fibrosanti</a:t>
            </a:r>
            <a:endParaRPr sz="1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4074684" y="3149048"/>
            <a:ext cx="966300" cy="72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065" y="952237"/>
            <a:ext cx="2714603" cy="226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9"/>
          <p:cNvSpPr txBox="1"/>
          <p:nvPr/>
        </p:nvSpPr>
        <p:spPr>
          <a:xfrm>
            <a:off x="750787" y="10899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STUDIO CLINICO OSSERVAZIONALE PROSPETTICO: PAZIENTI E METODI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930019" y="4400563"/>
            <a:ext cx="577048" cy="557571"/>
          </a:xfrm>
          <a:prstGeom prst="plus">
            <a:avLst>
              <a:gd name="adj" fmla="val 3905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9356208" y="1122014"/>
            <a:ext cx="3349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/>
          <p:nvPr/>
        </p:nvSpPr>
        <p:spPr>
          <a:xfrm>
            <a:off x="677250" y="1875124"/>
            <a:ext cx="9204300" cy="4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RANTOLI A VELCRO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1. Reperto tipico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2. Anche negli stadi iniziali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Dati preliminari*: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accuratezza diagnostica </a:t>
            </a: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(83,9%)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sensibilità</a:t>
            </a:r>
            <a:r>
              <a:rPr lang="it-IT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(93,2%)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specificità</a:t>
            </a:r>
            <a:r>
              <a:rPr lang="it-IT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(76,9%)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677334" y="1422876"/>
            <a:ext cx="85968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rebuchet MS"/>
              <a:buNone/>
            </a:pPr>
            <a:r>
              <a:rPr lang="it-IT" sz="1900" b="1">
                <a:solidFill>
                  <a:schemeClr val="dk1"/>
                </a:solidFill>
              </a:rPr>
              <a:t>VECTOR (VElcro Crackles detecTOR)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63" name="Google Shape;263;p10"/>
          <p:cNvSpPr/>
          <p:nvPr/>
        </p:nvSpPr>
        <p:spPr>
          <a:xfrm rot="-5400000">
            <a:off x="3927536" y="2178930"/>
            <a:ext cx="425010" cy="4114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4" name="Google Shape;2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STUDIO CLINICO OSSERVAZIONALE PROSPETTICO: PAZIENTI E METODI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4831865" y="1965092"/>
            <a:ext cx="57753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AutoNum type="alphaUcPeriod"/>
            </a:pPr>
            <a:r>
              <a:rPr lang="it-IT" sz="16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Auscultazione e registrazione dei suoni polmonari:</a:t>
            </a: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fonendoscopio elettronico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AutoNum type="alphaUcPeriod"/>
            </a:pPr>
            <a:r>
              <a:rPr lang="it-IT" sz="16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Analisi dei suoni polmonari</a:t>
            </a: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algoritmo VECTOR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10"/>
          <p:cNvSpPr/>
          <p:nvPr/>
        </p:nvSpPr>
        <p:spPr>
          <a:xfrm rot="5400000">
            <a:off x="5108700" y="-1600685"/>
            <a:ext cx="558000" cy="9420900"/>
          </a:xfrm>
          <a:prstGeom prst="rightBrace">
            <a:avLst>
              <a:gd name="adj1" fmla="val 0"/>
              <a:gd name="adj2" fmla="val 50263"/>
            </a:avLst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4831865" y="3883324"/>
            <a:ext cx="519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2097228" y="5599401"/>
            <a:ext cx="7603593" cy="96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*Manfredi</a:t>
            </a: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A, et al. Diagnostic accuracy of a velcro sound detector (VECTOR) for interstitial lung disease in rheumatoid arthritis patients: the InSPIRAtE validation study (INterStitialpneumonia in rheumatoid ArThritis with an electronic device). BMC Pulm Med. 2019;19:111.</a:t>
            </a:r>
            <a:endParaRPr sz="105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773568" y="1938576"/>
            <a:ext cx="126914" cy="217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12"/>
          <p:cNvGraphicFramePr/>
          <p:nvPr/>
        </p:nvGraphicFramePr>
        <p:xfrm>
          <a:off x="933354" y="1364232"/>
          <a:ext cx="8699075" cy="3129490"/>
        </p:xfrm>
        <a:graphic>
          <a:graphicData uri="http://schemas.openxmlformats.org/drawingml/2006/table">
            <a:tbl>
              <a:tblPr firstRow="1" bandRow="1">
                <a:noFill/>
                <a:tableStyleId>{C9392FE4-8324-410C-885B-8E9F41624960}</a:tableStyleId>
              </a:tblPr>
              <a:tblGrid>
                <a:gridCol w="274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TOT PZ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Senza IP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Con IP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Femmine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161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139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22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Maschi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44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23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Età media (anni)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64.8±12.9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62.7±13.2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73.2±7.4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Durata Malattia (anni)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14.2±8.9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Anti-CCP+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77,1%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non differenze statisticamente significative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FR+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78,1%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non differenze statisticamente significative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" name="Google Shape;276;p12"/>
          <p:cNvSpPr txBox="1">
            <a:spLocks noGrp="1"/>
          </p:cNvSpPr>
          <p:nvPr>
            <p:ph type="body" idx="1"/>
          </p:nvPr>
        </p:nvSpPr>
        <p:spPr>
          <a:xfrm>
            <a:off x="677334" y="1006493"/>
            <a:ext cx="8596668" cy="64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ANALISI PRELIMINARE: PREVALENZA DI IP IN CORSO DI 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endParaRPr sz="1900" b="1">
              <a:solidFill>
                <a:schemeClr val="dk1"/>
              </a:solidFill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677333" y="27659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RISULTATI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7668698" y="1742488"/>
            <a:ext cx="372862" cy="363985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7668698" y="2106473"/>
            <a:ext cx="372862" cy="363985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3746748" y="2097179"/>
            <a:ext cx="372862" cy="363985"/>
          </a:xfrm>
          <a:prstGeom prst="ellipse">
            <a:avLst/>
          </a:prstGeom>
          <a:noFill/>
          <a:ln w="1905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3746748" y="1721821"/>
            <a:ext cx="482802" cy="363985"/>
          </a:xfrm>
          <a:prstGeom prst="ellipse">
            <a:avLst/>
          </a:prstGeom>
          <a:noFill/>
          <a:ln w="1905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918665" y="4566615"/>
            <a:ext cx="8942787" cy="6424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63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3062954" y="4617670"/>
            <a:ext cx="683794" cy="444073"/>
          </a:xfrm>
          <a:prstGeom prst="ellipse">
            <a:avLst/>
          </a:prstGeom>
          <a:noFill/>
          <a:ln w="19050" cap="rnd" cmpd="sng">
            <a:solidFill>
              <a:srgbClr val="93D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body" idx="1"/>
          </p:nvPr>
        </p:nvSpPr>
        <p:spPr>
          <a:xfrm>
            <a:off x="2575800" y="997874"/>
            <a:ext cx="4799735" cy="36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rgbClr val="000000"/>
                </a:solidFill>
              </a:rPr>
              <a:t>FENOMENO DI NICCHIA O RILEVANTE?</a:t>
            </a:r>
            <a:endParaRPr/>
          </a:p>
        </p:txBody>
      </p:sp>
      <p:sp>
        <p:nvSpPr>
          <p:cNvPr id="290" name="Google Shape;290;p35"/>
          <p:cNvSpPr txBox="1"/>
          <p:nvPr/>
        </p:nvSpPr>
        <p:spPr>
          <a:xfrm>
            <a:off x="677334" y="53578"/>
            <a:ext cx="8596668" cy="100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SONDAGGIO: PREVALENZA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35"/>
          <p:cNvGrpSpPr/>
          <p:nvPr/>
        </p:nvGrpSpPr>
        <p:grpSpPr>
          <a:xfrm>
            <a:off x="1910273" y="1438473"/>
            <a:ext cx="6130789" cy="3795250"/>
            <a:chOff x="748" y="124825"/>
            <a:chExt cx="6130789" cy="3795250"/>
          </a:xfrm>
        </p:grpSpPr>
        <p:sp>
          <p:nvSpPr>
            <p:cNvPr id="293" name="Google Shape;293;p35"/>
            <p:cNvSpPr/>
            <p:nvPr/>
          </p:nvSpPr>
          <p:spPr>
            <a:xfrm>
              <a:off x="748" y="124825"/>
              <a:ext cx="2919423" cy="1751653"/>
            </a:xfrm>
            <a:prstGeom prst="rect">
              <a:avLst/>
            </a:prstGeom>
            <a:solidFill>
              <a:srgbClr val="90C22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 txBox="1"/>
            <p:nvPr/>
          </p:nvSpPr>
          <p:spPr>
            <a:xfrm>
              <a:off x="748" y="124825"/>
              <a:ext cx="2919423" cy="1751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A. 5%</a:t>
              </a: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212114" y="124825"/>
              <a:ext cx="2919423" cy="1751653"/>
            </a:xfrm>
            <a:prstGeom prst="rect">
              <a:avLst/>
            </a:prstGeom>
            <a:solidFill>
              <a:srgbClr val="90C22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 txBox="1"/>
            <p:nvPr/>
          </p:nvSpPr>
          <p:spPr>
            <a:xfrm>
              <a:off x="3212114" y="124825"/>
              <a:ext cx="2919423" cy="1751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B.10%</a:t>
              </a: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748" y="2168422"/>
              <a:ext cx="2919423" cy="1751653"/>
            </a:xfrm>
            <a:prstGeom prst="rect">
              <a:avLst/>
            </a:prstGeom>
            <a:solidFill>
              <a:srgbClr val="90C223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 txBox="1"/>
            <p:nvPr/>
          </p:nvSpPr>
          <p:spPr>
            <a:xfrm>
              <a:off x="748" y="2168422"/>
              <a:ext cx="2919423" cy="1751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C. 20%</a:t>
              </a: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212114" y="2168422"/>
              <a:ext cx="2919423" cy="1751653"/>
            </a:xfrm>
            <a:prstGeom prst="rect">
              <a:avLst/>
            </a:prstGeom>
            <a:solidFill>
              <a:srgbClr val="90C22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 txBox="1"/>
            <p:nvPr/>
          </p:nvSpPr>
          <p:spPr>
            <a:xfrm>
              <a:off x="3212114" y="2168422"/>
              <a:ext cx="2919423" cy="1751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D. 40%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"/>
          <p:cNvSpPr txBox="1">
            <a:spLocks noGrp="1"/>
          </p:cNvSpPr>
          <p:nvPr>
            <p:ph type="body" idx="1"/>
          </p:nvPr>
        </p:nvSpPr>
        <p:spPr>
          <a:xfrm>
            <a:off x="677334" y="1006493"/>
            <a:ext cx="8596668" cy="64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ANALISI PRELIMINARE: PREVALENZA DI IP IN CORSO DI 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endParaRPr sz="1900" b="1">
              <a:solidFill>
                <a:schemeClr val="dk1"/>
              </a:solidFill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677334" y="29521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RISULTATI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p13"/>
          <p:cNvGraphicFramePr/>
          <p:nvPr/>
        </p:nvGraphicFramePr>
        <p:xfrm>
          <a:off x="933354" y="1364232"/>
          <a:ext cx="8699075" cy="3129490"/>
        </p:xfrm>
        <a:graphic>
          <a:graphicData uri="http://schemas.openxmlformats.org/drawingml/2006/table">
            <a:tbl>
              <a:tblPr firstRow="1" bandRow="1">
                <a:noFill/>
                <a:tableStyleId>{C9392FE4-8324-410C-885B-8E9F41624960}</a:tableStyleId>
              </a:tblPr>
              <a:tblGrid>
                <a:gridCol w="274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TOT PZ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Senza IP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Con IP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Femmine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161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139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22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Maschi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44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23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Età media (anni)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64.8±12.9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62.7±13.2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73.2±7.4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Durata Malattia (anni)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14.2±8.9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Anti-CCP+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77,1%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non differenze statisticamente significative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FR+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3D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78,1%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non differenze statisticamente significative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8" name="Google Shape;308;p13"/>
          <p:cNvSpPr/>
          <p:nvPr/>
        </p:nvSpPr>
        <p:spPr>
          <a:xfrm>
            <a:off x="7667293" y="1719283"/>
            <a:ext cx="372862" cy="363985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7667293" y="2089264"/>
            <a:ext cx="372862" cy="363985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3768929" y="2110338"/>
            <a:ext cx="372862" cy="363985"/>
          </a:xfrm>
          <a:prstGeom prst="ellipse">
            <a:avLst/>
          </a:prstGeom>
          <a:noFill/>
          <a:ln w="1905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3768929" y="1739953"/>
            <a:ext cx="456488" cy="363985"/>
          </a:xfrm>
          <a:prstGeom prst="ellipse">
            <a:avLst/>
          </a:prstGeom>
          <a:noFill/>
          <a:ln w="1905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871511" y="4585521"/>
            <a:ext cx="2854863" cy="12889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61" t="-3087" b="-15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3"/>
          <p:cNvSpPr/>
          <p:nvPr/>
        </p:nvSpPr>
        <p:spPr>
          <a:xfrm>
            <a:off x="956373" y="4585521"/>
            <a:ext cx="547660" cy="444073"/>
          </a:xfrm>
          <a:prstGeom prst="ellipse">
            <a:avLst/>
          </a:prstGeom>
          <a:noFill/>
          <a:ln w="19050" cap="rnd" cmpd="sng">
            <a:solidFill>
              <a:srgbClr val="93D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4" name="Google Shape;3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3"/>
          <p:cNvSpPr txBox="1"/>
          <p:nvPr/>
        </p:nvSpPr>
        <p:spPr>
          <a:xfrm>
            <a:off x="4379258" y="4772982"/>
            <a:ext cx="5253162" cy="107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►"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Intercettati prima dello sviluppo dei sintomi</a:t>
            </a:r>
            <a:endParaRPr sz="19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►"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Differenze epidemiologiche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19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6" name="Google Shape;316;p13"/>
          <p:cNvSpPr/>
          <p:nvPr/>
        </p:nvSpPr>
        <p:spPr>
          <a:xfrm>
            <a:off x="3726374" y="4617671"/>
            <a:ext cx="357370" cy="1288975"/>
          </a:xfrm>
          <a:prstGeom prst="rightBrace">
            <a:avLst>
              <a:gd name="adj1" fmla="val 0"/>
              <a:gd name="adj2" fmla="val 49658"/>
            </a:avLst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>
            <a:spLocks noGrp="1"/>
          </p:cNvSpPr>
          <p:nvPr>
            <p:ph type="body" idx="1"/>
          </p:nvPr>
        </p:nvSpPr>
        <p:spPr>
          <a:xfrm>
            <a:off x="677325" y="1546701"/>
            <a:ext cx="8916900" cy="20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2200">
                <a:solidFill>
                  <a:srgbClr val="6C911C"/>
                </a:solidFill>
              </a:rPr>
              <a:t>1</a:t>
            </a:r>
            <a:r>
              <a:rPr lang="it-IT" sz="2200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Punto di partenza per lo studio di incidenza, storia naturale e</a:t>
            </a:r>
            <a:r>
              <a:rPr lang="it-IT" sz="2200">
                <a:solidFill>
                  <a:schemeClr val="dk1"/>
                </a:solidFill>
              </a:rPr>
              <a:t>	</a:t>
            </a: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impatto sulla sopravvivenza dell’IP nell’</a:t>
            </a:r>
            <a:r>
              <a:rPr lang="it-IT" sz="2200">
                <a:solidFill>
                  <a:schemeClr val="dk1"/>
                </a:solidFill>
              </a:rPr>
              <a:t>artrite reumatoide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rPr lang="it-IT" sz="2200">
                <a:solidFill>
                  <a:srgbClr val="6C911C"/>
                </a:solidFill>
              </a:rPr>
              <a:t>2.</a:t>
            </a:r>
            <a:r>
              <a:rPr lang="it-IT" sz="2200">
                <a:solidFill>
                  <a:schemeClr val="dk1"/>
                </a:solidFill>
              </a:rPr>
              <a:t>	C</a:t>
            </a:r>
            <a:r>
              <a:rPr lang="it-IT" sz="2200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reazione di screening e programmi di gestione standardizzati 	</a:t>
            </a:r>
            <a:endParaRPr/>
          </a:p>
        </p:txBody>
      </p:sp>
      <p:sp>
        <p:nvSpPr>
          <p:cNvPr id="322" name="Google Shape;322;p14"/>
          <p:cNvSpPr txBox="1"/>
          <p:nvPr/>
        </p:nvSpPr>
        <p:spPr>
          <a:xfrm>
            <a:off x="465419" y="399012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DISCUSSIONE E CONCLUSIONI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4"/>
          <p:cNvSpPr/>
          <p:nvPr/>
        </p:nvSpPr>
        <p:spPr>
          <a:xfrm rot="-5400000">
            <a:off x="671146" y="3943888"/>
            <a:ext cx="425100" cy="6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1507067" y="3583720"/>
            <a:ext cx="788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diagnosi precoce e miglioramento della prognosi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>
            <a:spLocks noGrp="1"/>
          </p:cNvSpPr>
          <p:nvPr>
            <p:ph type="body" idx="1"/>
          </p:nvPr>
        </p:nvSpPr>
        <p:spPr>
          <a:xfrm>
            <a:off x="653075" y="1245700"/>
            <a:ext cx="9274800" cy="3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rPr lang="it-IT" sz="2200">
                <a:solidFill>
                  <a:srgbClr val="6C911C"/>
                </a:solidFill>
              </a:rPr>
              <a:t>3.</a:t>
            </a:r>
            <a:r>
              <a:rPr lang="it-IT" sz="2200">
                <a:solidFill>
                  <a:schemeClr val="dk1"/>
                </a:solidFill>
              </a:rPr>
              <a:t>	Utile anche per altre malattie reumatologiche con	interessamento polmonare </a:t>
            </a:r>
            <a:r>
              <a:rPr lang="it-IT">
                <a:solidFill>
                  <a:schemeClr val="dk1"/>
                </a:solidFill>
              </a:rPr>
              <a:t>(studio parallelo sulla Sindrome di Sjögren)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rPr lang="it-IT" sz="2200">
                <a:solidFill>
                  <a:srgbClr val="6C911C"/>
                </a:solidFill>
              </a:rPr>
              <a:t>4. </a:t>
            </a:r>
            <a:r>
              <a:rPr lang="it-IT" sz="2200">
                <a:solidFill>
                  <a:schemeClr val="dk1"/>
                </a:solidFill>
              </a:rPr>
              <a:t>	Possibili ulteriori applicazioni di VECTOR in ambito			extra-reumatologico</a:t>
            </a: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31" name="Google Shape;33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4"/>
          <p:cNvSpPr txBox="1"/>
          <p:nvPr/>
        </p:nvSpPr>
        <p:spPr>
          <a:xfrm>
            <a:off x="465419" y="33176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DISCUSSIONE E CONCLUSIONI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4"/>
          <p:cNvSpPr txBox="1">
            <a:spLocks noGrp="1"/>
          </p:cNvSpPr>
          <p:nvPr>
            <p:ph type="title"/>
          </p:nvPr>
        </p:nvSpPr>
        <p:spPr>
          <a:xfrm>
            <a:off x="465419" y="4147063"/>
            <a:ext cx="9578912" cy="171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rebuchet MS"/>
              <a:buNone/>
            </a:pPr>
            <a:br>
              <a:rPr lang="it-IT" sz="2800" b="1">
                <a:solidFill>
                  <a:srgbClr val="FF0000"/>
                </a:solidFill>
              </a:rPr>
            </a:br>
            <a:r>
              <a:rPr lang="it-IT" sz="2800" b="1">
                <a:solidFill>
                  <a:srgbClr val="FF0000"/>
                </a:solidFill>
              </a:rPr>
              <a:t>! </a:t>
            </a:r>
            <a:r>
              <a:rPr lang="it-IT" sz="1600">
                <a:solidFill>
                  <a:schemeClr val="dk1"/>
                </a:solidFill>
              </a:rPr>
              <a:t>Studio condiviso con i Colleghi del </a:t>
            </a:r>
            <a:r>
              <a:rPr lang="it-IT" sz="1900" b="1">
                <a:solidFill>
                  <a:schemeClr val="dk1"/>
                </a:solidFill>
              </a:rPr>
              <a:t>Pronto Soccorso</a:t>
            </a:r>
            <a:r>
              <a:rPr lang="it-IT" sz="1600">
                <a:solidFill>
                  <a:schemeClr val="dk1"/>
                </a:solidFill>
              </a:rPr>
              <a:t>, che valuta l’efficacia di VECTOR come metodo di </a:t>
            </a:r>
            <a:r>
              <a:rPr lang="it-IT" sz="1900" b="1">
                <a:solidFill>
                  <a:schemeClr val="dk1"/>
                </a:solidFill>
              </a:rPr>
              <a:t>screening per l’impegno polmonare interstiziale nei pazienti SARS-COV2+</a:t>
            </a:r>
            <a:br>
              <a:rPr lang="it-IT" sz="1900" u="sng">
                <a:solidFill>
                  <a:schemeClr val="dk1"/>
                </a:solidFill>
              </a:rPr>
            </a:br>
            <a:endParaRPr sz="1900" u="sng">
              <a:solidFill>
                <a:schemeClr val="dk1"/>
              </a:solidFill>
            </a:endParaRPr>
          </a:p>
        </p:txBody>
      </p:sp>
      <p:sp>
        <p:nvSpPr>
          <p:cNvPr id="334" name="Google Shape;334;p34"/>
          <p:cNvSpPr/>
          <p:nvPr/>
        </p:nvSpPr>
        <p:spPr>
          <a:xfrm>
            <a:off x="5015832" y="4010117"/>
            <a:ext cx="398100" cy="56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933844a79_3_0"/>
          <p:cNvSpPr txBox="1"/>
          <p:nvPr/>
        </p:nvSpPr>
        <p:spPr>
          <a:xfrm>
            <a:off x="465425" y="2433575"/>
            <a:ext cx="8602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Desideriamo ringraziare la Dott.ssa Andreina Manfredi, che ci ha dato l’opportunità di prendere parte a questo studio e ci ha seguite nella partecipazione al congresso.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c933844a79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"/>
          <p:cNvSpPr txBox="1"/>
          <p:nvPr/>
        </p:nvSpPr>
        <p:spPr>
          <a:xfrm>
            <a:off x="1176805" y="2768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48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GRAZIE DELL’ATTENZIONE!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>
            <a:spLocks noGrp="1"/>
          </p:cNvSpPr>
          <p:nvPr>
            <p:ph type="body" idx="1"/>
          </p:nvPr>
        </p:nvSpPr>
        <p:spPr>
          <a:xfrm>
            <a:off x="677334" y="1488613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</a:t>
            </a:r>
            <a:r>
              <a:rPr lang="it-IT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Manfredi</a:t>
            </a: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A, et al. Diagnostic accuracy of a velcro sound detector (VECTOR) for interstitial lung disease in rheumatoid arthritis patients: the InSPIRAtE validation study (INterStitialpneumonia in rheumatoid ArThritis with an electronic device). BMC Pulm Med. 2019;19:111.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Bendstrup E, et al. Interstitial Lung Disease in Rheumatoid Arthritis Remains a Challenge for Clinicians. J Clin Med. 2019:8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Aletaha D, et al. 2010 rheumatoid arthritis classification criteria: an American College of Rheumatology/European League Against Rheumatism collaborative initiative. Ann Rheum Dis. 2010 Sep;69(9):1580-8. doi: 10.1136/ard.2010.138461. Erratum in: Ann Rheum Dis. 2010 Oct;69(10):1892. PMID: 20699241.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52" name="Google Shape;3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/>
          <p:nvPr/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RIFERIMENTI BIBLIOGRAFICI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 descr="ARTRITE REUMATOIDE, RISCHIO CARDIOVASCOLARE E TRATTAMENTO – MEDICINAXTUT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888" y="1207364"/>
            <a:ext cx="6389974" cy="531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465419" y="177074"/>
            <a:ext cx="9916538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>
                <a:solidFill>
                  <a:schemeClr val="accent2"/>
                </a:solidFill>
              </a:rPr>
              <a:t>INTRODUZIONE ALL’ARTRITE REUMATOIDE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77334" y="930430"/>
            <a:ext cx="8990449" cy="3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CARATTERISTICHE CLINICHE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⮚"/>
            </a:pPr>
            <a:r>
              <a:rPr lang="it-IT" sz="1600">
                <a:solidFill>
                  <a:schemeClr val="dk1"/>
                </a:solidFill>
              </a:rPr>
              <a:t>Patologia </a:t>
            </a:r>
            <a:r>
              <a:rPr lang="it-IT" sz="1600" u="sng">
                <a:solidFill>
                  <a:schemeClr val="dk1"/>
                </a:solidFill>
              </a:rPr>
              <a:t>sistemica autoimmune   </a:t>
            </a:r>
            <a:r>
              <a:rPr lang="it-IT" sz="1600">
                <a:solidFill>
                  <a:schemeClr val="dk1"/>
                </a:solidFill>
              </a:rPr>
              <a:t>auto-anticorpi: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</a:rPr>
              <a:t>fattore reumatoide (FR)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▪"/>
            </a:pPr>
            <a:r>
              <a:rPr lang="it-IT">
                <a:solidFill>
                  <a:srgbClr val="000000"/>
                </a:solidFill>
              </a:rPr>
              <a:t>anti-CCP</a:t>
            </a:r>
            <a:endParaRPr b="1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⮚"/>
            </a:pPr>
            <a:r>
              <a:rPr lang="it-IT" sz="1600">
                <a:solidFill>
                  <a:schemeClr val="dk1"/>
                </a:solidFill>
              </a:rPr>
              <a:t>Poliartrite simmetrica erosiva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⮚"/>
            </a:pPr>
            <a:r>
              <a:rPr lang="it-IT" b="1">
                <a:solidFill>
                  <a:schemeClr val="dk1"/>
                </a:solidFill>
              </a:rPr>
              <a:t>Manifestazioni extrarticolari</a:t>
            </a:r>
            <a:endParaRPr b="1"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CARATTERISTICHE EPIDEMIOLOGICHE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⮚"/>
            </a:pPr>
            <a:r>
              <a:rPr lang="it-IT" sz="1600">
                <a:solidFill>
                  <a:schemeClr val="dk1"/>
                </a:solidFill>
              </a:rPr>
              <a:t>Colpiti: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</a:rPr>
              <a:t>40-60 anni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</a:rPr>
              <a:t>F:M=4:1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⮚"/>
            </a:pPr>
            <a:r>
              <a:rPr lang="it-IT" sz="1600" u="sng">
                <a:solidFill>
                  <a:schemeClr val="dk1"/>
                </a:solidFill>
              </a:rPr>
              <a:t>Prevalenza</a:t>
            </a:r>
            <a:r>
              <a:rPr lang="it-IT" sz="1600" b="1">
                <a:solidFill>
                  <a:schemeClr val="dk1"/>
                </a:solidFill>
              </a:rPr>
              <a:t> </a:t>
            </a:r>
            <a:r>
              <a:rPr lang="it-IT" sz="1600">
                <a:solidFill>
                  <a:schemeClr val="dk1"/>
                </a:solidFill>
              </a:rPr>
              <a:t>stimata</a:t>
            </a:r>
            <a:r>
              <a:rPr lang="it-IT" sz="1600" b="1">
                <a:solidFill>
                  <a:schemeClr val="dk1"/>
                </a:solidFill>
              </a:rPr>
              <a:t> </a:t>
            </a:r>
            <a:r>
              <a:rPr lang="it-IT" sz="1600">
                <a:solidFill>
                  <a:schemeClr val="dk1"/>
                </a:solidFill>
              </a:rPr>
              <a:t>nella popolazione generale: </a:t>
            </a:r>
            <a:r>
              <a:rPr lang="it-IT" sz="1600" u="sng">
                <a:solidFill>
                  <a:schemeClr val="dk1"/>
                </a:solidFill>
              </a:rPr>
              <a:t>0,5% </a:t>
            </a:r>
            <a:endParaRPr/>
          </a:p>
          <a:p>
            <a:pPr marL="571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>
              <a:solidFill>
                <a:schemeClr val="dk1"/>
              </a:solidFill>
            </a:endParaRPr>
          </a:p>
          <a:p>
            <a:pPr marL="571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279036" y="2920753"/>
            <a:ext cx="2024110" cy="3018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 descr="Artrite Reumatoid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4622775"/>
            <a:ext cx="1248689" cy="8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 txBox="1"/>
          <p:nvPr/>
        </p:nvSpPr>
        <p:spPr>
          <a:xfrm>
            <a:off x="11625943" y="1160982"/>
            <a:ext cx="3349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4076605" y="1396134"/>
            <a:ext cx="126914" cy="217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6"/>
          <p:cNvSpPr txBox="1"/>
          <p:nvPr/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RIFERIMENTI DELLE IMMAGINI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6"/>
          <p:cNvSpPr txBox="1">
            <a:spLocks noGrp="1"/>
          </p:cNvSpPr>
          <p:nvPr>
            <p:ph type="body" idx="1"/>
          </p:nvPr>
        </p:nvSpPr>
        <p:spPr>
          <a:xfrm>
            <a:off x="677690" y="680965"/>
            <a:ext cx="8596312" cy="608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1.https://www.medicinaxtutti.it/2020/05/04/artrite-reumatoide-rischio-cardiovascolare-e-trattamento/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https://www.google.com/url?sa=i&amp;url=https%3A%2F%2Fwww.repubblica.it%2Fsalute%2F2020%2F11%2F24%2Fnews%2Fl_eredita_che_lascia_il_covid_negli_organismi_di_chi_guarisce-275100639%2F&amp;psig=AOvVaw2iU2U9g9oXLgDgTsSls73F&amp;ust=1617458505123000&amp;source=images&amp;cd=vfe&amp;ved=0CAMQjB1qFwoTCMDEkM_c3-8CFQAAAAAdAAAAABAE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3.https://www.ilgiornaledicasoria.it/casoria-il-tempo-fermo-della-democrazia/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https://www.interno.gov.it/it/stampa-e-comunicazione/dati-e-statistiche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https://it.wikipedia.org/wiki/Stetofonendoscopio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 Bendstrup E, et al. Interstitial Lung Disease in Rheumatoid Arthritis Remains a Challenge for Clinicians. J Clin Med. 2019:8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6183" y="1162911"/>
            <a:ext cx="5121037" cy="5695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>
            <a:spLocks noGrp="1"/>
          </p:cNvSpPr>
          <p:nvPr>
            <p:ph type="title"/>
          </p:nvPr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>
                <a:solidFill>
                  <a:schemeClr val="accent2"/>
                </a:solidFill>
              </a:rPr>
              <a:t>MANIFESTAZIONI EXTRARTICOLARI: INTERSTIZIOPATIA POLMONARE (IP)</a:t>
            </a:r>
            <a:endParaRPr/>
          </a:p>
        </p:txBody>
      </p:sp>
      <p:sp>
        <p:nvSpPr>
          <p:cNvPr id="164" name="Google Shape;164;p3"/>
          <p:cNvSpPr txBox="1">
            <a:spLocks noGrp="1"/>
          </p:cNvSpPr>
          <p:nvPr>
            <p:ph type="body" idx="1"/>
          </p:nvPr>
        </p:nvSpPr>
        <p:spPr>
          <a:xfrm>
            <a:off x="628461" y="1597981"/>
            <a:ext cx="8596668" cy="321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CARATTERISTICHE CLINICHE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chemeClr val="dk1"/>
                </a:solidFill>
              </a:rPr>
              <a:t>Malattia fibrotica progressiva del polmone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 u="sng">
                <a:solidFill>
                  <a:schemeClr val="dk1"/>
                </a:solidFill>
              </a:rPr>
              <a:t>Diagnosi tardiva</a:t>
            </a:r>
            <a:endParaRPr sz="16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>
                <a:solidFill>
                  <a:schemeClr val="dk1"/>
                </a:solidFill>
              </a:rPr>
              <a:t>Prognosi</a:t>
            </a:r>
            <a:r>
              <a:rPr lang="it-IT">
                <a:solidFill>
                  <a:schemeClr val="dk1"/>
                </a:solidFill>
              </a:rPr>
              <a:t>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Char char="▪"/>
            </a:pPr>
            <a:r>
              <a:rPr lang="it-IT" sz="1400">
                <a:solidFill>
                  <a:schemeClr val="dk1"/>
                </a:solidFill>
              </a:rPr>
              <a:t>Peggioramento della capacità fisica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Char char="▪"/>
            </a:pPr>
            <a:r>
              <a:rPr lang="it-IT" sz="1400">
                <a:solidFill>
                  <a:schemeClr val="dk1"/>
                </a:solidFill>
              </a:rPr>
              <a:t>Peggioramento della qualità di vita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Char char="▪"/>
            </a:pPr>
            <a:r>
              <a:rPr lang="it-IT" sz="1400" b="1">
                <a:solidFill>
                  <a:schemeClr val="dk1"/>
                </a:solidFill>
              </a:rPr>
              <a:t>Seconda causa di morte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it-IT" sz="1600" b="1">
                <a:solidFill>
                  <a:schemeClr val="dk1"/>
                </a:solidFill>
              </a:rPr>
              <a:t>                           </a:t>
            </a:r>
            <a:r>
              <a:rPr lang="it-IT" b="1">
                <a:solidFill>
                  <a:schemeClr val="dk1"/>
                </a:solidFill>
              </a:rPr>
              <a:t>infausta</a:t>
            </a:r>
            <a:endParaRPr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"/>
          <p:cNvSpPr/>
          <p:nvPr/>
        </p:nvSpPr>
        <p:spPr>
          <a:xfrm>
            <a:off x="4926795" y="2000652"/>
            <a:ext cx="421955" cy="2408374"/>
          </a:xfrm>
          <a:prstGeom prst="rightBrace">
            <a:avLst>
              <a:gd name="adj1" fmla="val 8333"/>
              <a:gd name="adj2" fmla="val 49658"/>
            </a:avLst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p3" descr="Donna con tosse fredda | Vettore Grat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7220" y="2465572"/>
            <a:ext cx="1674780" cy="167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 descr="Jeune Homme Tousse | Vecteur Premiu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7220" y="4145344"/>
            <a:ext cx="1674780" cy="167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 txBox="1"/>
          <p:nvPr/>
        </p:nvSpPr>
        <p:spPr>
          <a:xfrm>
            <a:off x="10443772" y="3565624"/>
            <a:ext cx="11000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Tosse secca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10443772" y="4064977"/>
            <a:ext cx="12987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Dispnea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ingravescente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548715" y="4036679"/>
            <a:ext cx="418156" cy="37552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10241102" y="1163834"/>
            <a:ext cx="3349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23" y="1133465"/>
            <a:ext cx="10508643" cy="558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>
                <a:solidFill>
                  <a:schemeClr val="accent2"/>
                </a:solidFill>
              </a:rPr>
              <a:t>MANIFESTAZIONI EXTRARTICOLARI: INTERSTIZIOPATIA POLMONARE (IP)</a:t>
            </a:r>
            <a:endParaRPr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body" idx="1"/>
          </p:nvPr>
        </p:nvSpPr>
        <p:spPr>
          <a:xfrm>
            <a:off x="570803" y="1619533"/>
            <a:ext cx="439181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CARATTERISTICHE EPIDEMIOLOGICHE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endParaRPr sz="1900"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2"/>
          </p:nvPr>
        </p:nvSpPr>
        <p:spPr>
          <a:xfrm>
            <a:off x="570803" y="2177104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b="1">
                <a:solidFill>
                  <a:schemeClr val="dk1"/>
                </a:solidFill>
              </a:rPr>
              <a:t>Seconda causa di morte</a:t>
            </a:r>
            <a:endParaRPr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4"/>
          <p:cNvSpPr txBox="1">
            <a:spLocks noGrp="1"/>
          </p:cNvSpPr>
          <p:nvPr>
            <p:ph type="body" idx="4"/>
          </p:nvPr>
        </p:nvSpPr>
        <p:spPr>
          <a:xfrm>
            <a:off x="570803" y="3145581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1800" b="1">
                <a:solidFill>
                  <a:schemeClr val="dk1"/>
                </a:solidFill>
              </a:rPr>
              <a:t>Prevalenza stimata </a:t>
            </a:r>
            <a:r>
              <a:rPr lang="it-IT" sz="1600">
                <a:solidFill>
                  <a:schemeClr val="dk1"/>
                </a:solidFill>
              </a:rPr>
              <a:t>nella popolazione affetta da AR:</a:t>
            </a:r>
            <a:r>
              <a:rPr lang="it-IT" sz="1800">
                <a:solidFill>
                  <a:schemeClr val="dk1"/>
                </a:solidFill>
              </a:rPr>
              <a:t> </a:t>
            </a:r>
            <a:r>
              <a:rPr lang="it-IT" sz="1800" b="1">
                <a:solidFill>
                  <a:schemeClr val="dk1"/>
                </a:solidFill>
              </a:rPr>
              <a:t>4-40%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>
                <a:solidFill>
                  <a:schemeClr val="dk1"/>
                </a:solidFill>
              </a:rPr>
              <a:t>Piccole casistiche di pazienti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>
                <a:solidFill>
                  <a:schemeClr val="dk1"/>
                </a:solidFill>
              </a:rPr>
              <a:t>Studi retrospettivi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it-IT">
                <a:solidFill>
                  <a:schemeClr val="dk1"/>
                </a:solidFill>
              </a:rPr>
              <a:t>  numerosi</a:t>
            </a:r>
            <a:r>
              <a:rPr lang="it-IT" b="1">
                <a:solidFill>
                  <a:schemeClr val="dk1"/>
                </a:solidFill>
              </a:rPr>
              <a:t> </a:t>
            </a:r>
            <a:r>
              <a:rPr lang="it-IT" sz="1800" b="1">
                <a:solidFill>
                  <a:schemeClr val="dk1"/>
                </a:solidFill>
              </a:rPr>
              <a:t>BIAS</a:t>
            </a:r>
            <a:endParaRPr sz="1800"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 txBox="1"/>
          <p:nvPr/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MANIFESTAZIONI EXTRARTICOLARI: INTERSTIZIOPATIA POLMONARE (IP)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1507067" y="2528437"/>
            <a:ext cx="577048" cy="557571"/>
          </a:xfrm>
          <a:prstGeom prst="plus">
            <a:avLst>
              <a:gd name="adj" fmla="val 3905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5249334" y="2452115"/>
            <a:ext cx="840748" cy="710214"/>
          </a:xfrm>
          <a:prstGeom prst="mathEqual">
            <a:avLst>
              <a:gd name="adj1" fmla="val 23520"/>
              <a:gd name="adj2" fmla="val 2176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4764690" y="2177103"/>
            <a:ext cx="421955" cy="2847657"/>
          </a:xfrm>
          <a:prstGeom prst="rightBrace">
            <a:avLst>
              <a:gd name="adj1" fmla="val 8333"/>
              <a:gd name="adj2" fmla="val 22847"/>
            </a:avLst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6152771" y="2238999"/>
            <a:ext cx="27566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Forte impatto </a:t>
            </a: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Prognosi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Opzioni terapeutiche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4" descr="Casoria: Il tempo fermo della democrazia - Il Giornale di Casor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493" y="2807222"/>
            <a:ext cx="2606839" cy="325949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/>
          <p:nvPr/>
        </p:nvSpPr>
        <p:spPr>
          <a:xfrm>
            <a:off x="5515047" y="3695672"/>
            <a:ext cx="371479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COME PROCEDERE NELLO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STUDIO DI QUESTA CONDIZIONE</a:t>
            </a:r>
            <a:endParaRPr sz="19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9708089" y="3008440"/>
            <a:ext cx="3349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1053487" y="4667590"/>
            <a:ext cx="126914" cy="217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>
            <a:spLocks noGrp="1"/>
          </p:cNvSpPr>
          <p:nvPr>
            <p:ph type="body" idx="1"/>
          </p:nvPr>
        </p:nvSpPr>
        <p:spPr>
          <a:xfrm>
            <a:off x="2575800" y="997874"/>
            <a:ext cx="4799735" cy="36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rgbClr val="000000"/>
                </a:solidFill>
              </a:rPr>
              <a:t>FENOMENO DI NICCHIA O RILEVANTE?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677334" y="53578"/>
            <a:ext cx="8596668" cy="100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SONDAGGIO: PREVALENZA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11"/>
          <p:cNvGrpSpPr/>
          <p:nvPr/>
        </p:nvGrpSpPr>
        <p:grpSpPr>
          <a:xfrm>
            <a:off x="1910273" y="1438473"/>
            <a:ext cx="6130789" cy="3795250"/>
            <a:chOff x="748" y="124825"/>
            <a:chExt cx="6130789" cy="3795250"/>
          </a:xfrm>
        </p:grpSpPr>
        <p:sp>
          <p:nvSpPr>
            <p:cNvPr id="205" name="Google Shape;205;p11"/>
            <p:cNvSpPr/>
            <p:nvPr/>
          </p:nvSpPr>
          <p:spPr>
            <a:xfrm>
              <a:off x="748" y="124825"/>
              <a:ext cx="2919423" cy="1751653"/>
            </a:xfrm>
            <a:prstGeom prst="rect">
              <a:avLst/>
            </a:prstGeom>
            <a:solidFill>
              <a:srgbClr val="90C22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 txBox="1"/>
            <p:nvPr/>
          </p:nvSpPr>
          <p:spPr>
            <a:xfrm>
              <a:off x="748" y="124825"/>
              <a:ext cx="2919423" cy="1751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A. 5%</a:t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3212114" y="124825"/>
              <a:ext cx="2919423" cy="1751653"/>
            </a:xfrm>
            <a:prstGeom prst="rect">
              <a:avLst/>
            </a:prstGeom>
            <a:solidFill>
              <a:srgbClr val="90C22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 txBox="1"/>
            <p:nvPr/>
          </p:nvSpPr>
          <p:spPr>
            <a:xfrm>
              <a:off x="3212114" y="124825"/>
              <a:ext cx="2919423" cy="1751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B.10%</a:t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748" y="2168422"/>
              <a:ext cx="2919423" cy="1751653"/>
            </a:xfrm>
            <a:prstGeom prst="rect">
              <a:avLst/>
            </a:prstGeom>
            <a:solidFill>
              <a:srgbClr val="90C22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748" y="2168422"/>
              <a:ext cx="2919423" cy="1751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C. 20%</a:t>
              </a: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3212114" y="2168422"/>
              <a:ext cx="2919423" cy="1751653"/>
            </a:xfrm>
            <a:prstGeom prst="rect">
              <a:avLst/>
            </a:prstGeom>
            <a:solidFill>
              <a:srgbClr val="90C22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3212114" y="2168422"/>
              <a:ext cx="2919423" cy="1751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D. 40%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>
            <a:spLocks noGrp="1"/>
          </p:cNvSpPr>
          <p:nvPr>
            <p:ph type="body" idx="1"/>
          </p:nvPr>
        </p:nvSpPr>
        <p:spPr>
          <a:xfrm>
            <a:off x="677334" y="1059758"/>
            <a:ext cx="8830650" cy="4044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rgbClr val="000000"/>
                </a:solidFill>
              </a:rPr>
              <a:t>IMPLEMENTARE LE CONOSCENZE ATTUALI RIGUARDO L’IP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b="1">
                <a:solidFill>
                  <a:srgbClr val="000000"/>
                </a:solidFill>
              </a:rPr>
              <a:t>Prevalenza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rgbClr val="000000"/>
                </a:solidFill>
              </a:rPr>
              <a:t>Caratteristiche radiologiche</a:t>
            </a:r>
            <a:endParaRPr sz="16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rgbClr val="000000"/>
                </a:solidFill>
              </a:rPr>
              <a:t>Possibili fattori di associazione</a:t>
            </a:r>
            <a:endParaRPr sz="16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rgbClr val="000000"/>
                </a:solidFill>
              </a:rPr>
              <a:t>Incidenza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rgbClr val="000000"/>
                </a:solidFill>
              </a:rPr>
              <a:t>Prognosi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rgbClr val="000000"/>
                </a:solidFill>
              </a:rPr>
              <a:t>Effetto dei farmaci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18" name="Google Shape;218;p5"/>
          <p:cNvSpPr txBox="1"/>
          <p:nvPr/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IL NOSTRO STUDIO: SCOPO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5" descr="Dati e statistiche | Ministero dell'Inte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207" y="1374378"/>
            <a:ext cx="3952228" cy="395222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/>
          <p:nvPr/>
        </p:nvSpPr>
        <p:spPr>
          <a:xfrm>
            <a:off x="2002414" y="3683639"/>
            <a:ext cx="506027" cy="55929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465419" y="4305355"/>
            <a:ext cx="35800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STUDIO CLINICO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OSSERVAZIONALE PROSPETTICO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 txBox="1"/>
          <p:nvPr/>
        </p:nvSpPr>
        <p:spPr>
          <a:xfrm>
            <a:off x="8748967" y="1331463"/>
            <a:ext cx="3349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>
            <a:spLocks noGrp="1"/>
          </p:cNvSpPr>
          <p:nvPr>
            <p:ph type="body" idx="1"/>
          </p:nvPr>
        </p:nvSpPr>
        <p:spPr>
          <a:xfrm>
            <a:off x="677334" y="1374378"/>
            <a:ext cx="9441451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CHI HA PARTECIPATO ALLO STUDIO?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b="1">
                <a:solidFill>
                  <a:schemeClr val="dk1"/>
                </a:solidFill>
              </a:rPr>
              <a:t>Pazienti: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chemeClr val="dk1"/>
                </a:solidFill>
              </a:rPr>
              <a:t>Età &gt; 18 anni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chemeClr val="dk1"/>
                </a:solidFill>
              </a:rPr>
              <a:t>Con </a:t>
            </a:r>
            <a:r>
              <a:rPr lang="it-IT" b="1">
                <a:solidFill>
                  <a:schemeClr val="dk1"/>
                </a:solidFill>
              </a:rPr>
              <a:t>diagnosi di AR </a:t>
            </a:r>
            <a:r>
              <a:rPr lang="it-IT" sz="1600">
                <a:solidFill>
                  <a:schemeClr val="dk1"/>
                </a:solidFill>
              </a:rPr>
              <a:t>secondo i </a:t>
            </a:r>
            <a:r>
              <a:rPr lang="it-IT" sz="1600" u="sng">
                <a:solidFill>
                  <a:schemeClr val="dk1"/>
                </a:solidFill>
              </a:rPr>
              <a:t>criteri classificativi EULAR/ACR 2012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chemeClr val="dk1"/>
                </a:solidFill>
              </a:rPr>
              <a:t>Afferenti alla UOC di Reumatologia (ambulatori o degenza ordinaria)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sz="1600">
                <a:solidFill>
                  <a:schemeClr val="dk1"/>
                </a:solidFill>
              </a:rPr>
              <a:t>Prestanti il proprio consenso informato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dk1"/>
                </a:solidFill>
              </a:rPr>
              <a:t>Dati </a:t>
            </a:r>
            <a:r>
              <a:rPr lang="it-IT" sz="1600" u="sng">
                <a:solidFill>
                  <a:schemeClr val="dk1"/>
                </a:solidFill>
              </a:rPr>
              <a:t>sierologici</a:t>
            </a:r>
            <a:r>
              <a:rPr lang="it-IT" sz="1600">
                <a:solidFill>
                  <a:schemeClr val="dk1"/>
                </a:solidFill>
              </a:rPr>
              <a:t>, </a:t>
            </a:r>
            <a:r>
              <a:rPr lang="it-IT" sz="1600" u="sng">
                <a:solidFill>
                  <a:schemeClr val="dk1"/>
                </a:solidFill>
              </a:rPr>
              <a:t>clinici</a:t>
            </a:r>
            <a:r>
              <a:rPr lang="it-IT" sz="1600">
                <a:solidFill>
                  <a:schemeClr val="dk1"/>
                </a:solidFill>
              </a:rPr>
              <a:t> e </a:t>
            </a:r>
            <a:r>
              <a:rPr lang="it-IT" sz="1600" u="sng">
                <a:solidFill>
                  <a:schemeClr val="dk1"/>
                </a:solidFill>
              </a:rPr>
              <a:t>demografici</a:t>
            </a:r>
            <a:r>
              <a:rPr lang="it-IT" sz="1600">
                <a:solidFill>
                  <a:schemeClr val="dk1"/>
                </a:solidFill>
              </a:rPr>
              <a:t> </a:t>
            </a:r>
            <a:r>
              <a:rPr lang="it-IT" sz="1600" b="1">
                <a:solidFill>
                  <a:schemeClr val="dk1"/>
                </a:solidFill>
              </a:rPr>
              <a:t>→ </a:t>
            </a:r>
            <a:r>
              <a:rPr lang="it-IT" sz="1600">
                <a:solidFill>
                  <a:schemeClr val="dk1"/>
                </a:solidFill>
              </a:rPr>
              <a:t>registrati su </a:t>
            </a:r>
            <a:r>
              <a:rPr lang="it-IT" b="1">
                <a:solidFill>
                  <a:schemeClr val="dk1"/>
                </a:solidFill>
              </a:rPr>
              <a:t>CRF elettronica dedicata </a:t>
            </a:r>
            <a:endParaRPr sz="1600" b="1">
              <a:solidFill>
                <a:schemeClr val="dk1"/>
              </a:solidFill>
            </a:endParaRPr>
          </a:p>
          <a:p>
            <a:pPr marL="342900" lvl="0" indent="-2616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3311" y="2358397"/>
            <a:ext cx="2887493" cy="95636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STUDIO CLINICO OSSERVAZIONALE PROSPETTICO: PAZIENTI E METODI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573817" y="1577407"/>
            <a:ext cx="8596668" cy="289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sz="1900" b="1">
                <a:solidFill>
                  <a:schemeClr val="dk1"/>
                </a:solidFill>
              </a:rPr>
              <a:t>1.SCREENING: valutazione clinica </a:t>
            </a:r>
            <a:r>
              <a:rPr lang="it-IT" sz="1600" b="1">
                <a:solidFill>
                  <a:schemeClr val="dk1"/>
                </a:solidFill>
              </a:rPr>
              <a:t>  </a:t>
            </a:r>
            <a:r>
              <a:rPr lang="it-IT" b="1">
                <a:solidFill>
                  <a:schemeClr val="dk1"/>
                </a:solidFill>
              </a:rPr>
              <a:t>SINTOMI e SEGNI di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it-IT" b="1">
                <a:solidFill>
                  <a:schemeClr val="dk1"/>
                </a:solidFill>
              </a:rPr>
              <a:t>INTERSTIZIOPATIA POLMONARE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dk1"/>
                </a:solidFill>
              </a:rPr>
              <a:t>Selezionati i pazienti con </a:t>
            </a:r>
            <a:r>
              <a:rPr lang="it-IT" sz="1900" b="1">
                <a:solidFill>
                  <a:schemeClr val="dk1"/>
                </a:solidFill>
              </a:rPr>
              <a:t>almeno uno </a:t>
            </a:r>
            <a:r>
              <a:rPr lang="it-IT" sz="1600">
                <a:solidFill>
                  <a:schemeClr val="dk1"/>
                </a:solidFill>
              </a:rPr>
              <a:t>tra: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it-IT" sz="1900" b="1">
                <a:solidFill>
                  <a:schemeClr val="dk1"/>
                </a:solidFill>
              </a:rPr>
              <a:t>Tosse secca</a:t>
            </a:r>
            <a:r>
              <a:rPr lang="it-IT" sz="1600" b="1">
                <a:solidFill>
                  <a:schemeClr val="dk1"/>
                </a:solidFill>
              </a:rPr>
              <a:t> </a:t>
            </a:r>
            <a:r>
              <a:rPr lang="it-IT" sz="1600">
                <a:solidFill>
                  <a:schemeClr val="dk1"/>
                </a:solidFill>
              </a:rPr>
              <a:t>persistente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it-IT" sz="1900" b="1">
                <a:solidFill>
                  <a:schemeClr val="dk1"/>
                </a:solidFill>
              </a:rPr>
              <a:t>Dispnea progressiva </a:t>
            </a:r>
            <a:r>
              <a:rPr lang="it-IT" sz="1600">
                <a:solidFill>
                  <a:schemeClr val="dk1"/>
                </a:solidFill>
              </a:rPr>
              <a:t>di recente insorgenza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it-IT" sz="1900" b="1">
                <a:solidFill>
                  <a:schemeClr val="dk1"/>
                </a:solidFill>
              </a:rPr>
              <a:t>Rantoli a velcro</a:t>
            </a:r>
            <a:r>
              <a:rPr lang="it-IT" sz="1600">
                <a:solidFill>
                  <a:schemeClr val="dk1"/>
                </a:solidFill>
              </a:rPr>
              <a:t>, rinvenuti tramite </a:t>
            </a:r>
            <a:r>
              <a:rPr lang="it-IT" sz="1600" u="sng">
                <a:solidFill>
                  <a:schemeClr val="dk1"/>
                </a:solidFill>
              </a:rPr>
              <a:t>auscultazione: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</a:rPr>
              <a:t>O </a:t>
            </a:r>
            <a:r>
              <a:rPr lang="it-IT" u="sng">
                <a:solidFill>
                  <a:schemeClr val="dk1"/>
                </a:solidFill>
              </a:rPr>
              <a:t>diretta</a:t>
            </a:r>
            <a:r>
              <a:rPr lang="it-IT">
                <a:solidFill>
                  <a:schemeClr val="dk1"/>
                </a:solidFill>
              </a:rPr>
              <a:t>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</a:rPr>
              <a:t>O </a:t>
            </a:r>
            <a:r>
              <a:rPr lang="it-IT" u="sng">
                <a:solidFill>
                  <a:schemeClr val="dk1"/>
                </a:solidFill>
              </a:rPr>
              <a:t>elettronica</a:t>
            </a:r>
            <a:r>
              <a:rPr lang="it-IT">
                <a:solidFill>
                  <a:schemeClr val="dk1"/>
                </a:solidFill>
              </a:rPr>
              <a:t> </a:t>
            </a:r>
            <a:r>
              <a:rPr lang="it-IT" b="1">
                <a:solidFill>
                  <a:schemeClr val="dk1"/>
                </a:solidFill>
              </a:rPr>
              <a:t>→ </a:t>
            </a:r>
            <a:r>
              <a:rPr lang="it-IT">
                <a:solidFill>
                  <a:schemeClr val="dk1"/>
                </a:solidFill>
              </a:rPr>
              <a:t>analisi mediante il software</a:t>
            </a:r>
            <a:r>
              <a:rPr lang="it-IT" b="1">
                <a:solidFill>
                  <a:schemeClr val="dk1"/>
                </a:solidFill>
              </a:rPr>
              <a:t> VECTOR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it-IT" sz="1900" b="1">
                <a:solidFill>
                  <a:schemeClr val="dk1"/>
                </a:solidFill>
              </a:rPr>
              <a:t>RX torace </a:t>
            </a:r>
            <a:r>
              <a:rPr lang="it-IT" sz="1600">
                <a:solidFill>
                  <a:schemeClr val="dk1"/>
                </a:solidFill>
              </a:rPr>
              <a:t>svolta per altri motivi che mostra una sospetta interstiziopatia</a:t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5442866" y="5082247"/>
            <a:ext cx="398100" cy="56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2993631" y="5650382"/>
            <a:ext cx="52965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HRTC per i pazienti con sospetta 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Come da Linee Guida internazionali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9" name="Google Shape;2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19" y="5726376"/>
            <a:ext cx="2083296" cy="9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 txBox="1"/>
          <p:nvPr/>
        </p:nvSpPr>
        <p:spPr>
          <a:xfrm>
            <a:off x="677334" y="5357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it-IT" sz="36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STUDIO CLINICO OSSERVAZIONALE PROSPETTICO: PAZIENTI E METODI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939083" y="1833004"/>
            <a:ext cx="3349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/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8392" y="1810291"/>
            <a:ext cx="1960691" cy="261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/>
          <p:nvPr/>
        </p:nvSpPr>
        <p:spPr>
          <a:xfrm>
            <a:off x="4464446" y="1682453"/>
            <a:ext cx="126914" cy="217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1104</Words>
  <Application>Microsoft Office PowerPoint</Application>
  <PresentationFormat>Widescreen</PresentationFormat>
  <Paragraphs>197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Noto Sans Symbols</vt:lpstr>
      <vt:lpstr>Times New Roman</vt:lpstr>
      <vt:lpstr>Trebuchet MS</vt:lpstr>
      <vt:lpstr>Sfaccettatura</vt:lpstr>
      <vt:lpstr>INTERSTIZIOPATIA POLMONARE IN CORSO DI ARTRITE REUMATOIDE: studio di prevalenza </vt:lpstr>
      <vt:lpstr>INTRODUZIONE ALL’ARTRITE REUMATOIDE</vt:lpstr>
      <vt:lpstr>MANIFESTAZIONI EXTRARTICOLARI: INTERSTIZIOPATIA POLMONARE (IP)</vt:lpstr>
      <vt:lpstr>MANIFESTAZIONI EXTRARTICOLARI: INTERSTIZIOPATIA POLMONARE (IP)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VECTOR (VElcro Crackles detecTOR)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! Studio condiviso con i Colleghi del Pronto Soccorso, che valuta l’efficacia di VECTOR come metodo di screening per l’impegno polmonare interstiziale nei pazienti SARS-COV2+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INTERSTIZIOPATIA POLMONARE IN CORSO DI ARTRITE REUMATOIDE: studio di prevalenza </dc:title>
  <dc:creator>Account Microsoft</dc:creator>
  <cp:lastModifiedBy>Federica Ferrara</cp:lastModifiedBy>
  <cp:revision>3</cp:revision>
  <dcterms:created xsi:type="dcterms:W3CDTF">2021-03-17T13:56:11Z</dcterms:created>
  <dcterms:modified xsi:type="dcterms:W3CDTF">2021-04-13T13:42:49Z</dcterms:modified>
</cp:coreProperties>
</file>