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embeddedFontLst>
    <p:embeddedFont>
      <p:font typeface="Book Antiqua" panose="02040602050305030304" pitchFamily="18" charset="0"/>
      <p:regular r:id="rId43"/>
      <p:bold r:id="rId44"/>
      <p:italic r:id="rId45"/>
      <p:boldItalic r:id="rId46"/>
    </p:embeddedFont>
    <p:embeddedFont>
      <p:font typeface="Calibri"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7758E9-57CD-48A9-A273-26000A85DC60}">
  <a:tblStyle styleId="{D07758E9-57CD-48A9-A273-26000A85DC6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trike="noStrike"/>
          </a:p>
        </p:txBody>
      </p:sp>
      <p:sp>
        <p:nvSpPr>
          <p:cNvPr id="275" name="Google Shape;275;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it-IT"/>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trike="noStrike"/>
          </a:p>
        </p:txBody>
      </p:sp>
      <p:sp>
        <p:nvSpPr>
          <p:cNvPr id="282" name="Google Shape;282;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it-IT"/>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1" name="Google Shape;291;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it-IT"/>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9" name="Google Shape;299;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it-IT"/>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7" name="Google Shape;307;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it-IT"/>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trike="noStrike"/>
          </a:p>
        </p:txBody>
      </p:sp>
      <p:sp>
        <p:nvSpPr>
          <p:cNvPr id="315" name="Google Shape;315;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it-IT"/>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23" name="Google Shape;323;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it-IT"/>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Poche proteine vengono glicosilate in O nell’RE, ma la maggior parte della O-Glicosilazione avviene nel complesso di Golgi o nel citosol (per le proteine che non entrano nel RE)</a:t>
            </a:r>
            <a:endParaRPr/>
          </a:p>
          <a:p>
            <a:pPr marL="0" lvl="0" indent="0" algn="l" rtl="0">
              <a:spcBef>
                <a:spcPts val="0"/>
              </a:spcBef>
              <a:spcAft>
                <a:spcPts val="0"/>
              </a:spcAft>
              <a:buNone/>
            </a:pPr>
            <a:r>
              <a:rPr lang="it-IT"/>
              <a:t>Nel complesso di Golgi, ad alcune proteine vengono legati in O altri oligosaccaridi, mentre gli oligosaccaridi in N vengono ulteriormente modificati.</a:t>
            </a:r>
            <a:endParaRPr/>
          </a:p>
          <a:p>
            <a:pPr marL="0" lvl="0" indent="0" algn="l" rtl="0">
              <a:spcBef>
                <a:spcPts val="0"/>
              </a:spcBef>
              <a:spcAft>
                <a:spcPts val="0"/>
              </a:spcAft>
              <a:buNone/>
            </a:pPr>
            <a:endParaRPr/>
          </a:p>
        </p:txBody>
      </p:sp>
      <p:sp>
        <p:nvSpPr>
          <p:cNvPr id="127" name="Google Shape;1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4" name="Google Shape;13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catene oligosaccaridiche specifiche legate a componenti della membrana cellulare formano uno strato di carboidrati spesso alcuni nm</a:t>
            </a:r>
            <a:endParaRPr/>
          </a:p>
        </p:txBody>
      </p:sp>
      <p:sp>
        <p:nvSpPr>
          <p:cNvPr id="141" name="Google Shape;14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cbi-nlm-nih-gov.ezproxy.unibo.it/pubmed/269510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ncbi.nlm.nih.gov/books/NBK111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atm.amegroups.com/article/view/22302/2221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79613" y="344288"/>
            <a:ext cx="11576957" cy="132805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F5496"/>
              </a:buClr>
              <a:buSzPts val="3800"/>
              <a:buFont typeface="Arial"/>
              <a:buNone/>
            </a:pPr>
            <a:r>
              <a:rPr lang="it-IT" sz="3800" b="1">
                <a:solidFill>
                  <a:srgbClr val="2F5496"/>
                </a:solidFill>
                <a:latin typeface="Arial"/>
                <a:ea typeface="Arial"/>
                <a:cs typeface="Arial"/>
                <a:sym typeface="Arial"/>
              </a:rPr>
              <a:t>CONGENITAL DISORDERS OF GLYCOSYLATION</a:t>
            </a:r>
            <a:br>
              <a:rPr lang="it-IT" sz="3800" b="1">
                <a:solidFill>
                  <a:srgbClr val="2F5496"/>
                </a:solidFill>
                <a:latin typeface="Arial"/>
                <a:ea typeface="Arial"/>
                <a:cs typeface="Arial"/>
                <a:sym typeface="Arial"/>
              </a:rPr>
            </a:br>
            <a:r>
              <a:rPr lang="it-IT" sz="3800" b="1">
                <a:solidFill>
                  <a:srgbClr val="2F5496"/>
                </a:solidFill>
                <a:latin typeface="Arial"/>
                <a:ea typeface="Arial"/>
                <a:cs typeface="Arial"/>
                <a:sym typeface="Arial"/>
              </a:rPr>
              <a:t>(CDG)</a:t>
            </a:r>
            <a:endParaRPr sz="3800" b="1">
              <a:solidFill>
                <a:srgbClr val="2F5496"/>
              </a:solidFill>
              <a:latin typeface="Arial"/>
              <a:ea typeface="Arial"/>
              <a:cs typeface="Arial"/>
              <a:sym typeface="Arial"/>
            </a:endParaRPr>
          </a:p>
        </p:txBody>
      </p:sp>
      <p:sp>
        <p:nvSpPr>
          <p:cNvPr id="89" name="Google Shape;89;p13"/>
          <p:cNvSpPr txBox="1">
            <a:spLocks noGrp="1"/>
          </p:cNvSpPr>
          <p:nvPr>
            <p:ph type="subTitle" idx="1"/>
          </p:nvPr>
        </p:nvSpPr>
        <p:spPr>
          <a:xfrm>
            <a:off x="1524000" y="5250541"/>
            <a:ext cx="9144000" cy="1328057"/>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800"/>
              <a:buNone/>
            </a:pPr>
            <a:r>
              <a:rPr lang="it-IT" sz="2800" b="1">
                <a:latin typeface="Arial"/>
                <a:ea typeface="Arial"/>
                <a:cs typeface="Arial"/>
                <a:sym typeface="Arial"/>
              </a:rPr>
              <a:t>Alma Mater Studiorum Università di Bologna </a:t>
            </a:r>
            <a:endParaRPr/>
          </a:p>
          <a:p>
            <a:pPr marL="0" lvl="0" indent="0" algn="ctr" rtl="0">
              <a:lnSpc>
                <a:spcPct val="80000"/>
              </a:lnSpc>
              <a:spcBef>
                <a:spcPts val="1000"/>
              </a:spcBef>
              <a:spcAft>
                <a:spcPts val="0"/>
              </a:spcAft>
              <a:buClr>
                <a:schemeClr val="dk1"/>
              </a:buClr>
              <a:buSzPts val="2400"/>
              <a:buNone/>
            </a:pPr>
            <a:r>
              <a:rPr lang="it-IT">
                <a:latin typeface="Arial"/>
                <a:ea typeface="Arial"/>
                <a:cs typeface="Arial"/>
                <a:sym typeface="Arial"/>
              </a:rPr>
              <a:t>Marcello Magnani, Alessio Natale, Fedele Nucera</a:t>
            </a:r>
            <a:endParaRPr>
              <a:latin typeface="Arial"/>
              <a:ea typeface="Arial"/>
              <a:cs typeface="Arial"/>
              <a:sym typeface="Arial"/>
            </a:endParaRPr>
          </a:p>
          <a:p>
            <a:pPr marL="0" lvl="0" indent="0" algn="ctr" rtl="0">
              <a:lnSpc>
                <a:spcPct val="80000"/>
              </a:lnSpc>
              <a:spcBef>
                <a:spcPts val="1000"/>
              </a:spcBef>
              <a:spcAft>
                <a:spcPts val="0"/>
              </a:spcAft>
              <a:buClr>
                <a:schemeClr val="dk1"/>
              </a:buClr>
              <a:buSzPts val="2400"/>
              <a:buNone/>
            </a:pPr>
            <a:r>
              <a:rPr lang="it-IT" i="1">
                <a:latin typeface="Arial"/>
                <a:ea typeface="Arial"/>
                <a:cs typeface="Arial"/>
                <a:sym typeface="Arial"/>
              </a:rPr>
              <a:t>Tutor: Prof. Fabio Dall’Olio </a:t>
            </a:r>
            <a:endParaRPr/>
          </a:p>
          <a:p>
            <a:pPr marL="0" lvl="0" indent="0" algn="ctr" rtl="0">
              <a:lnSpc>
                <a:spcPct val="80000"/>
              </a:lnSpc>
              <a:spcBef>
                <a:spcPts val="1000"/>
              </a:spcBef>
              <a:spcAft>
                <a:spcPts val="0"/>
              </a:spcAft>
              <a:buClr>
                <a:schemeClr val="dk1"/>
              </a:buClr>
              <a:buSzPts val="2400"/>
              <a:buNone/>
            </a:pPr>
            <a:endParaRPr>
              <a:latin typeface="Arial"/>
              <a:ea typeface="Arial"/>
              <a:cs typeface="Arial"/>
              <a:sym typeface="Arial"/>
            </a:endParaRPr>
          </a:p>
          <a:p>
            <a:pPr marL="0" lvl="0" indent="0" algn="ctr" rtl="0">
              <a:lnSpc>
                <a:spcPct val="80000"/>
              </a:lnSpc>
              <a:spcBef>
                <a:spcPts val="1000"/>
              </a:spcBef>
              <a:spcAft>
                <a:spcPts val="0"/>
              </a:spcAft>
              <a:buClr>
                <a:schemeClr val="dk1"/>
              </a:buClr>
              <a:buSzPts val="3200"/>
              <a:buNone/>
            </a:pPr>
            <a:endParaRPr sz="3200"/>
          </a:p>
        </p:txBody>
      </p:sp>
      <p:pic>
        <p:nvPicPr>
          <p:cNvPr id="90" name="Google Shape;90;p13"/>
          <p:cNvPicPr preferRelativeResize="0"/>
          <p:nvPr/>
        </p:nvPicPr>
        <p:blipFill rotWithShape="1">
          <a:blip r:embed="rId3">
            <a:alphaModFix/>
          </a:blip>
          <a:srcRect/>
          <a:stretch/>
        </p:blipFill>
        <p:spPr>
          <a:xfrm>
            <a:off x="7278915" y="2191443"/>
            <a:ext cx="2540000" cy="2540000"/>
          </a:xfrm>
          <a:prstGeom prst="rect">
            <a:avLst/>
          </a:prstGeom>
          <a:noFill/>
          <a:ln>
            <a:noFill/>
          </a:ln>
        </p:spPr>
      </p:pic>
      <p:pic>
        <p:nvPicPr>
          <p:cNvPr id="91" name="Google Shape;91;p13"/>
          <p:cNvPicPr preferRelativeResize="0"/>
          <p:nvPr/>
        </p:nvPicPr>
        <p:blipFill rotWithShape="1">
          <a:blip r:embed="rId4">
            <a:alphaModFix/>
          </a:blip>
          <a:srcRect/>
          <a:stretch/>
        </p:blipFill>
        <p:spPr>
          <a:xfrm>
            <a:off x="2040193" y="2725560"/>
            <a:ext cx="3019850" cy="14883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body" idx="1"/>
          </p:nvPr>
        </p:nvSpPr>
        <p:spPr>
          <a:xfrm>
            <a:off x="838200" y="1704340"/>
            <a:ext cx="5928360" cy="47885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800"/>
              <a:buNone/>
            </a:pPr>
            <a:r>
              <a:rPr lang="it-IT" b="1">
                <a:solidFill>
                  <a:srgbClr val="FF0000"/>
                </a:solidFill>
                <a:latin typeface="Arial"/>
                <a:ea typeface="Arial"/>
                <a:cs typeface="Arial"/>
                <a:sym typeface="Arial"/>
              </a:rPr>
              <a:t>EZIOPATOGENESI</a:t>
            </a:r>
            <a:endParaRPr/>
          </a:p>
          <a:p>
            <a:pPr marL="228600" lvl="0" indent="-228600" algn="l" rtl="0">
              <a:lnSpc>
                <a:spcPct val="90000"/>
              </a:lnSpc>
              <a:spcBef>
                <a:spcPts val="1000"/>
              </a:spcBef>
              <a:spcAft>
                <a:spcPts val="0"/>
              </a:spcAft>
              <a:buClr>
                <a:schemeClr val="dk1"/>
              </a:buClr>
              <a:buSzPts val="2800"/>
              <a:buChar char="•"/>
            </a:pPr>
            <a:r>
              <a:rPr lang="it-IT" b="1">
                <a:latin typeface="Arial"/>
                <a:ea typeface="Arial"/>
                <a:cs typeface="Arial"/>
                <a:sym typeface="Arial"/>
              </a:rPr>
              <a:t>Mutazioni dei geni codificanti </a:t>
            </a:r>
            <a:r>
              <a:rPr lang="it-IT" b="1">
                <a:solidFill>
                  <a:srgbClr val="FF0000"/>
                </a:solidFill>
                <a:latin typeface="Arial"/>
                <a:ea typeface="Arial"/>
                <a:cs typeface="Arial"/>
                <a:sym typeface="Arial"/>
              </a:rPr>
              <a:t>glicosiltransferasi</a:t>
            </a:r>
            <a:r>
              <a:rPr lang="it-IT" b="1">
                <a:latin typeface="Arial"/>
                <a:ea typeface="Arial"/>
                <a:cs typeface="Arial"/>
                <a:sym typeface="Arial"/>
              </a:rPr>
              <a:t>, </a:t>
            </a:r>
            <a:r>
              <a:rPr lang="it-IT" b="1">
                <a:solidFill>
                  <a:srgbClr val="FF0000"/>
                </a:solidFill>
                <a:latin typeface="Arial"/>
                <a:ea typeface="Arial"/>
                <a:cs typeface="Arial"/>
                <a:sym typeface="Arial"/>
              </a:rPr>
              <a:t>glicosidasi</a:t>
            </a:r>
            <a:r>
              <a:rPr lang="it-IT" b="1">
                <a:latin typeface="Arial"/>
                <a:ea typeface="Arial"/>
                <a:cs typeface="Arial"/>
                <a:sym typeface="Arial"/>
              </a:rPr>
              <a:t>, e </a:t>
            </a:r>
            <a:r>
              <a:rPr lang="it-IT" b="1">
                <a:solidFill>
                  <a:srgbClr val="FF0000"/>
                </a:solidFill>
                <a:latin typeface="Arial"/>
                <a:ea typeface="Arial"/>
                <a:cs typeface="Arial"/>
                <a:sym typeface="Arial"/>
              </a:rPr>
              <a:t>trasportatori dei nucleotidi attivati</a:t>
            </a:r>
            <a:r>
              <a:rPr lang="it-IT" b="1">
                <a:latin typeface="Arial"/>
                <a:ea typeface="Arial"/>
                <a:cs typeface="Arial"/>
                <a:sym typeface="Arial"/>
              </a:rPr>
              <a:t>.</a:t>
            </a:r>
            <a:endParaRPr/>
          </a:p>
          <a:p>
            <a:pPr marL="228600" lvl="0" indent="-228600" algn="l" rtl="0">
              <a:lnSpc>
                <a:spcPct val="90000"/>
              </a:lnSpc>
              <a:spcBef>
                <a:spcPts val="1000"/>
              </a:spcBef>
              <a:spcAft>
                <a:spcPts val="0"/>
              </a:spcAft>
              <a:buClr>
                <a:schemeClr val="dk1"/>
              </a:buClr>
              <a:buSzPts val="2800"/>
              <a:buChar char="•"/>
            </a:pPr>
            <a:r>
              <a:rPr lang="it-IT" b="1">
                <a:latin typeface="Arial"/>
                <a:ea typeface="Arial"/>
                <a:cs typeface="Arial"/>
                <a:sym typeface="Arial"/>
              </a:rPr>
              <a:t>Sono stati identificati recentemente anche difetti nel </a:t>
            </a:r>
            <a:r>
              <a:rPr lang="it-IT" b="1">
                <a:solidFill>
                  <a:srgbClr val="FF0000"/>
                </a:solidFill>
                <a:latin typeface="Arial"/>
                <a:ea typeface="Arial"/>
                <a:cs typeface="Arial"/>
                <a:sym typeface="Arial"/>
              </a:rPr>
              <a:t>traffico vescicolare</a:t>
            </a:r>
            <a:r>
              <a:rPr lang="it-IT" b="1">
                <a:latin typeface="Arial"/>
                <a:ea typeface="Arial"/>
                <a:cs typeface="Arial"/>
                <a:sym typeface="Arial"/>
              </a:rPr>
              <a:t>, nell’</a:t>
            </a:r>
            <a:r>
              <a:rPr lang="it-IT" b="1">
                <a:solidFill>
                  <a:srgbClr val="FF0000"/>
                </a:solidFill>
                <a:latin typeface="Arial"/>
                <a:ea typeface="Arial"/>
                <a:cs typeface="Arial"/>
                <a:sym typeface="Arial"/>
              </a:rPr>
              <a:t>omeostasi del pH </a:t>
            </a:r>
            <a:r>
              <a:rPr lang="it-IT" b="1">
                <a:latin typeface="Arial"/>
                <a:ea typeface="Arial"/>
                <a:cs typeface="Arial"/>
                <a:sym typeface="Arial"/>
              </a:rPr>
              <a:t>e nell’</a:t>
            </a:r>
            <a:r>
              <a:rPr lang="it-IT" b="1">
                <a:solidFill>
                  <a:srgbClr val="FF0000"/>
                </a:solidFill>
                <a:latin typeface="Arial"/>
                <a:ea typeface="Arial"/>
                <a:cs typeface="Arial"/>
                <a:sym typeface="Arial"/>
              </a:rPr>
              <a:t>omeostasi del Mn2+</a:t>
            </a:r>
            <a:r>
              <a:rPr lang="it-IT" b="1">
                <a:latin typeface="Arial"/>
                <a:ea typeface="Arial"/>
                <a:cs typeface="Arial"/>
                <a:sym typeface="Arial"/>
              </a:rPr>
              <a:t>.</a:t>
            </a:r>
            <a:endParaRPr b="1">
              <a:latin typeface="Arial"/>
              <a:ea typeface="Arial"/>
              <a:cs typeface="Arial"/>
              <a:sym typeface="Arial"/>
            </a:endParaRPr>
          </a:p>
          <a:p>
            <a:pPr marL="0" lvl="0" indent="0" algn="r" rtl="0">
              <a:lnSpc>
                <a:spcPct val="90000"/>
              </a:lnSpc>
              <a:spcBef>
                <a:spcPts val="1000"/>
              </a:spcBef>
              <a:spcAft>
                <a:spcPts val="0"/>
              </a:spcAft>
              <a:buClr>
                <a:schemeClr val="dk1"/>
              </a:buClr>
              <a:buSzPts val="1600"/>
              <a:buNone/>
            </a:pPr>
            <a:endParaRPr sz="1600" b="1">
              <a:latin typeface="Arial"/>
              <a:ea typeface="Arial"/>
              <a:cs typeface="Arial"/>
              <a:sym typeface="Arial"/>
            </a:endParaRPr>
          </a:p>
        </p:txBody>
      </p:sp>
      <p:pic>
        <p:nvPicPr>
          <p:cNvPr id="158" name="Google Shape;158;p22" descr="Immagine che contiene screenshot&#10;&#10;Descrizione generata automaticamente"/>
          <p:cNvPicPr preferRelativeResize="0"/>
          <p:nvPr/>
        </p:nvPicPr>
        <p:blipFill rotWithShape="1">
          <a:blip r:embed="rId3">
            <a:alphaModFix/>
          </a:blip>
          <a:srcRect/>
          <a:stretch/>
        </p:blipFill>
        <p:spPr>
          <a:xfrm>
            <a:off x="6944068" y="2007711"/>
            <a:ext cx="5070423" cy="4181792"/>
          </a:xfrm>
          <a:prstGeom prst="rect">
            <a:avLst/>
          </a:prstGeom>
          <a:noFill/>
          <a:ln>
            <a:noFill/>
          </a:ln>
        </p:spPr>
      </p:pic>
      <p:sp>
        <p:nvSpPr>
          <p:cNvPr id="159" name="Google Shape;15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body" idx="1"/>
          </p:nvPr>
        </p:nvSpPr>
        <p:spPr>
          <a:xfrm>
            <a:off x="838200" y="1825625"/>
            <a:ext cx="52578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800"/>
              <a:buNone/>
            </a:pPr>
            <a:r>
              <a:rPr lang="it-IT" b="1">
                <a:solidFill>
                  <a:srgbClr val="FF0000"/>
                </a:solidFill>
                <a:latin typeface="Arial"/>
                <a:ea typeface="Arial"/>
                <a:cs typeface="Arial"/>
                <a:sym typeface="Arial"/>
              </a:rPr>
              <a:t>NOMENCLATURA</a:t>
            </a:r>
            <a:endParaRPr/>
          </a:p>
          <a:p>
            <a:pPr marL="228600" lvl="0" indent="-228600" algn="l" rtl="0">
              <a:lnSpc>
                <a:spcPct val="90000"/>
              </a:lnSpc>
              <a:spcBef>
                <a:spcPts val="1000"/>
              </a:spcBef>
              <a:spcAft>
                <a:spcPts val="0"/>
              </a:spcAft>
              <a:buClr>
                <a:schemeClr val="dk1"/>
              </a:buClr>
              <a:buSzPts val="2800"/>
              <a:buChar char="•"/>
            </a:pPr>
            <a:r>
              <a:rPr lang="it-IT" b="1">
                <a:latin typeface="Arial"/>
                <a:ea typeface="Arial"/>
                <a:cs typeface="Arial"/>
                <a:sym typeface="Arial"/>
              </a:rPr>
              <a:t>La nomenclatura delle CDG è stata aggiornata nel 2008 in vista dell’esponenziale aumento delle forme identificate.</a:t>
            </a:r>
            <a:endParaRPr/>
          </a:p>
          <a:p>
            <a:pPr marL="228600" lvl="0" indent="-228600" algn="l" rtl="0">
              <a:lnSpc>
                <a:spcPct val="90000"/>
              </a:lnSpc>
              <a:spcBef>
                <a:spcPts val="1000"/>
              </a:spcBef>
              <a:spcAft>
                <a:spcPts val="0"/>
              </a:spcAft>
              <a:buClr>
                <a:schemeClr val="dk1"/>
              </a:buClr>
              <a:buSzPts val="2800"/>
              <a:buChar char="•"/>
            </a:pPr>
            <a:r>
              <a:rPr lang="it-IT" b="1">
                <a:latin typeface="Arial"/>
                <a:ea typeface="Arial"/>
                <a:cs typeface="Arial"/>
                <a:sym typeface="Arial"/>
              </a:rPr>
              <a:t>La nomenclatura oggi in uso prevede il </a:t>
            </a:r>
            <a:r>
              <a:rPr lang="it-IT" b="1">
                <a:solidFill>
                  <a:srgbClr val="FF0000"/>
                </a:solidFill>
                <a:latin typeface="Arial"/>
                <a:ea typeface="Arial"/>
                <a:cs typeface="Arial"/>
                <a:sym typeface="Arial"/>
              </a:rPr>
              <a:t>nome del gene mutato, seguito da “-CDG”.</a:t>
            </a:r>
            <a:endParaRPr/>
          </a:p>
        </p:txBody>
      </p:sp>
      <p:graphicFrame>
        <p:nvGraphicFramePr>
          <p:cNvPr id="165" name="Google Shape;165;p23"/>
          <p:cNvGraphicFramePr/>
          <p:nvPr/>
        </p:nvGraphicFramePr>
        <p:xfrm>
          <a:off x="7010401" y="2015350"/>
          <a:ext cx="4775200" cy="2827300"/>
        </p:xfrm>
        <a:graphic>
          <a:graphicData uri="http://schemas.openxmlformats.org/drawingml/2006/table">
            <a:tbl>
              <a:tblPr firstRow="1" bandRow="1">
                <a:noFill/>
                <a:tableStyleId>{D07758E9-57CD-48A9-A273-26000A85DC60}</a:tableStyleId>
              </a:tblPr>
              <a:tblGrid>
                <a:gridCol w="2313650">
                  <a:extLst>
                    <a:ext uri="{9D8B030D-6E8A-4147-A177-3AD203B41FA5}">
                      <a16:colId xmlns:a16="http://schemas.microsoft.com/office/drawing/2014/main" val="20000"/>
                    </a:ext>
                  </a:extLst>
                </a:gridCol>
                <a:gridCol w="2461550">
                  <a:extLst>
                    <a:ext uri="{9D8B030D-6E8A-4147-A177-3AD203B41FA5}">
                      <a16:colId xmlns:a16="http://schemas.microsoft.com/office/drawing/2014/main" val="20001"/>
                    </a:ext>
                  </a:extLst>
                </a:gridCol>
              </a:tblGrid>
              <a:tr h="517800">
                <a:tc>
                  <a:txBody>
                    <a:bodyPr/>
                    <a:lstStyle/>
                    <a:p>
                      <a:pPr marL="0" marR="0" lvl="0" indent="0" algn="l" rtl="0">
                        <a:spcBef>
                          <a:spcPts val="0"/>
                        </a:spcBef>
                        <a:spcAft>
                          <a:spcPts val="0"/>
                        </a:spcAft>
                        <a:buNone/>
                      </a:pPr>
                      <a:r>
                        <a:rPr lang="it-IT" sz="2400" u="none" strike="noStrike" cap="none">
                          <a:latin typeface="Arial"/>
                          <a:ea typeface="Arial"/>
                          <a:cs typeface="Arial"/>
                          <a:sym typeface="Arial"/>
                        </a:rPr>
                        <a:t>FINO AL 2008</a:t>
                      </a:r>
                      <a:endParaRPr sz="24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it-IT" sz="2400">
                          <a:latin typeface="Arial"/>
                          <a:ea typeface="Arial"/>
                          <a:cs typeface="Arial"/>
                          <a:sym typeface="Arial"/>
                        </a:rPr>
                        <a:t>DOPO IL 2008</a:t>
                      </a:r>
                      <a:endParaRPr sz="2400">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624950">
                <a:tc>
                  <a:txBody>
                    <a:bodyPr/>
                    <a:lstStyle/>
                    <a:p>
                      <a:pPr marL="0" marR="0" lvl="0" indent="0" algn="l" rtl="0">
                        <a:spcBef>
                          <a:spcPts val="0"/>
                        </a:spcBef>
                        <a:spcAft>
                          <a:spcPts val="0"/>
                        </a:spcAft>
                        <a:buNone/>
                      </a:pPr>
                      <a:r>
                        <a:rPr lang="it-IT" sz="2400" b="1" i="0">
                          <a:latin typeface="Arial"/>
                          <a:ea typeface="Arial"/>
                          <a:cs typeface="Arial"/>
                          <a:sym typeface="Arial"/>
                        </a:rPr>
                        <a:t>CDG-Ia</a:t>
                      </a:r>
                      <a:endParaRPr sz="1800" b="1" i="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it-IT" sz="2400" b="1">
                          <a:latin typeface="Arial"/>
                          <a:ea typeface="Arial"/>
                          <a:cs typeface="Arial"/>
                          <a:sym typeface="Arial"/>
                        </a:rPr>
                        <a:t>PMM2-CDG</a:t>
                      </a:r>
                      <a:endParaRPr sz="2000" b="1">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618100">
                <a:tc>
                  <a:txBody>
                    <a:bodyPr/>
                    <a:lstStyle/>
                    <a:p>
                      <a:pPr marL="0" marR="0" lvl="0" indent="0" algn="l" rtl="0">
                        <a:spcBef>
                          <a:spcPts val="0"/>
                        </a:spcBef>
                        <a:spcAft>
                          <a:spcPts val="0"/>
                        </a:spcAft>
                        <a:buNone/>
                      </a:pPr>
                      <a:r>
                        <a:rPr lang="it-IT" sz="2400" b="1" i="0">
                          <a:latin typeface="Arial"/>
                          <a:ea typeface="Arial"/>
                          <a:cs typeface="Arial"/>
                          <a:sym typeface="Arial"/>
                        </a:rPr>
                        <a:t>CDG-Ib</a:t>
                      </a:r>
                      <a:endParaRPr sz="1800" b="1" i="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it-IT" sz="2400" b="1">
                          <a:latin typeface="Arial"/>
                          <a:ea typeface="Arial"/>
                          <a:cs typeface="Arial"/>
                          <a:sym typeface="Arial"/>
                        </a:rPr>
                        <a:t>MPI-CDG</a:t>
                      </a:r>
                      <a:endParaRPr/>
                    </a:p>
                  </a:txBody>
                  <a:tcPr marL="91450" marR="91450" marT="45725" marB="45725"/>
                </a:tc>
                <a:extLst>
                  <a:ext uri="{0D108BD9-81ED-4DB2-BD59-A6C34878D82A}">
                    <a16:rowId xmlns:a16="http://schemas.microsoft.com/office/drawing/2014/main" val="10002"/>
                  </a:ext>
                </a:extLst>
              </a:tr>
              <a:tr h="548650">
                <a:tc>
                  <a:txBody>
                    <a:bodyPr/>
                    <a:lstStyle/>
                    <a:p>
                      <a:pPr marL="0" marR="0" lvl="0" indent="0" algn="l" rtl="0">
                        <a:spcBef>
                          <a:spcPts val="0"/>
                        </a:spcBef>
                        <a:spcAft>
                          <a:spcPts val="0"/>
                        </a:spcAft>
                        <a:buNone/>
                      </a:pPr>
                      <a:r>
                        <a:rPr lang="it-IT" sz="1800"/>
                        <a:t> </a:t>
                      </a:r>
                      <a:r>
                        <a:rPr lang="it-IT" sz="2400" b="1" i="0">
                          <a:latin typeface="Arial"/>
                          <a:ea typeface="Arial"/>
                          <a:cs typeface="Arial"/>
                          <a:sym typeface="Arial"/>
                        </a:rPr>
                        <a:t>CDG-IIa</a:t>
                      </a:r>
                      <a:endParaRPr sz="1800" b="1" i="0">
                        <a:latin typeface="Arial"/>
                        <a:ea typeface="Arial"/>
                        <a:cs typeface="Arial"/>
                        <a:sym typeface="Arial"/>
                      </a:endParaRPr>
                    </a:p>
                  </a:txBody>
                  <a:tcPr marL="34175" marR="34175" marT="17075" marB="17075"/>
                </a:tc>
                <a:tc>
                  <a:txBody>
                    <a:bodyPr/>
                    <a:lstStyle/>
                    <a:p>
                      <a:pPr marL="0" marR="0" lvl="0" indent="0" algn="l" rtl="0">
                        <a:spcBef>
                          <a:spcPts val="0"/>
                        </a:spcBef>
                        <a:spcAft>
                          <a:spcPts val="0"/>
                        </a:spcAft>
                        <a:buNone/>
                      </a:pPr>
                      <a:r>
                        <a:rPr lang="it-IT" sz="2400" b="1">
                          <a:latin typeface="Arial"/>
                          <a:ea typeface="Arial"/>
                          <a:cs typeface="Arial"/>
                          <a:sym typeface="Arial"/>
                        </a:rPr>
                        <a:t> MGAT2-CDG</a:t>
                      </a:r>
                      <a:endParaRPr sz="1800" b="1">
                        <a:latin typeface="Arial"/>
                        <a:ea typeface="Arial"/>
                        <a:cs typeface="Arial"/>
                        <a:sym typeface="Arial"/>
                      </a:endParaRPr>
                    </a:p>
                  </a:txBody>
                  <a:tcPr marL="34175" marR="34175" marT="17075" marB="17075"/>
                </a:tc>
                <a:extLst>
                  <a:ext uri="{0D108BD9-81ED-4DB2-BD59-A6C34878D82A}">
                    <a16:rowId xmlns:a16="http://schemas.microsoft.com/office/drawing/2014/main" val="10003"/>
                  </a:ext>
                </a:extLst>
              </a:tr>
              <a:tr h="517800">
                <a:tc>
                  <a:txBody>
                    <a:bodyPr/>
                    <a:lstStyle/>
                    <a:p>
                      <a:pPr marL="0" marR="0" lvl="0" indent="0" algn="l" rtl="0">
                        <a:spcBef>
                          <a:spcPts val="0"/>
                        </a:spcBef>
                        <a:spcAft>
                          <a:spcPts val="0"/>
                        </a:spcAft>
                        <a:buNone/>
                      </a:pPr>
                      <a:r>
                        <a:rPr lang="it-IT" sz="2400" b="1" i="0" u="none" strike="noStrike">
                          <a:solidFill>
                            <a:schemeClr val="dk1"/>
                          </a:solidFill>
                          <a:latin typeface="Arial"/>
                          <a:ea typeface="Arial"/>
                          <a:cs typeface="Arial"/>
                          <a:sym typeface="Arial"/>
                        </a:rPr>
                        <a:t>CDG-IIb</a:t>
                      </a:r>
                      <a:endParaRPr sz="2400" b="1" i="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it-IT" sz="2400" b="1" i="0" u="none" strike="noStrike">
                          <a:solidFill>
                            <a:schemeClr val="dk1"/>
                          </a:solidFill>
                          <a:latin typeface="Arial"/>
                          <a:ea typeface="Arial"/>
                          <a:cs typeface="Arial"/>
                          <a:sym typeface="Arial"/>
                        </a:rPr>
                        <a:t>GCS1-CDG </a:t>
                      </a:r>
                      <a:endParaRPr sz="1800" b="1">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bl>
          </a:graphicData>
        </a:graphic>
      </p:graphicFrame>
      <p:sp>
        <p:nvSpPr>
          <p:cNvPr id="166" name="Google Shape;16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a:p>
        </p:txBody>
      </p:sp>
      <p:sp>
        <p:nvSpPr>
          <p:cNvPr id="172" name="Google Shape;172;p24"/>
          <p:cNvSpPr txBox="1">
            <a:spLocks noGrp="1"/>
          </p:cNvSpPr>
          <p:nvPr>
            <p:ph type="body" idx="1"/>
          </p:nvPr>
        </p:nvSpPr>
        <p:spPr>
          <a:xfrm>
            <a:off x="838200" y="1690689"/>
            <a:ext cx="10515600" cy="4486274"/>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b="1"/>
          </a:p>
          <a:p>
            <a:pPr marL="0" lvl="0" indent="0" algn="l" rtl="0">
              <a:lnSpc>
                <a:spcPct val="90000"/>
              </a:lnSpc>
              <a:spcBef>
                <a:spcPts val="1000"/>
              </a:spcBef>
              <a:spcAft>
                <a:spcPts val="0"/>
              </a:spcAft>
              <a:buClr>
                <a:srgbClr val="FF0000"/>
              </a:buClr>
              <a:buSzPts val="2800"/>
              <a:buNone/>
            </a:pPr>
            <a:r>
              <a:rPr lang="it-IT" b="1">
                <a:solidFill>
                  <a:srgbClr val="FF0000"/>
                </a:solidFill>
                <a:latin typeface="Arial"/>
                <a:ea typeface="Arial"/>
                <a:cs typeface="Arial"/>
                <a:sym typeface="Arial"/>
              </a:rPr>
              <a:t>PRESENTAZIONE CLINICA DELLE PRINCIPALI CDG</a:t>
            </a:r>
            <a:r>
              <a:rPr lang="it-IT" b="1" baseline="-25000">
                <a:solidFill>
                  <a:srgbClr val="FF0000"/>
                </a:solidFill>
                <a:latin typeface="Arial"/>
                <a:ea typeface="Arial"/>
                <a:cs typeface="Arial"/>
                <a:sym typeface="Arial"/>
              </a:rPr>
              <a:t>S</a:t>
            </a:r>
            <a:endParaRPr b="1"/>
          </a:p>
          <a:p>
            <a:pPr marL="228600" lvl="0" indent="-228600" algn="l" rtl="0">
              <a:lnSpc>
                <a:spcPct val="90000"/>
              </a:lnSpc>
              <a:spcBef>
                <a:spcPts val="1000"/>
              </a:spcBef>
              <a:spcAft>
                <a:spcPts val="0"/>
              </a:spcAft>
              <a:buClr>
                <a:schemeClr val="dk1"/>
              </a:buClr>
              <a:buSzPts val="2600"/>
              <a:buChar char="•"/>
            </a:pPr>
            <a:r>
              <a:rPr lang="it-IT" sz="2600" b="1">
                <a:latin typeface="Arial"/>
                <a:ea typeface="Arial"/>
                <a:cs typeface="Arial"/>
                <a:sym typeface="Arial"/>
              </a:rPr>
              <a:t>Le più rilevanti CDG</a:t>
            </a:r>
            <a:r>
              <a:rPr lang="it-IT" sz="2600" b="1" baseline="-25000">
                <a:latin typeface="Arial"/>
                <a:ea typeface="Arial"/>
                <a:cs typeface="Arial"/>
                <a:sym typeface="Arial"/>
              </a:rPr>
              <a:t>s</a:t>
            </a:r>
            <a:r>
              <a:rPr lang="it-IT" sz="2600" b="1">
                <a:latin typeface="Arial"/>
                <a:ea typeface="Arial"/>
                <a:cs typeface="Arial"/>
                <a:sym typeface="Arial"/>
              </a:rPr>
              <a:t> dal punto di vista clinico sono:</a:t>
            </a:r>
            <a:endParaRPr/>
          </a:p>
          <a:p>
            <a:pPr marL="571500" lvl="0" indent="-571500" algn="l" rtl="0">
              <a:lnSpc>
                <a:spcPct val="90000"/>
              </a:lnSpc>
              <a:spcBef>
                <a:spcPts val="1000"/>
              </a:spcBef>
              <a:spcAft>
                <a:spcPts val="0"/>
              </a:spcAft>
              <a:buClr>
                <a:schemeClr val="dk1"/>
              </a:buClr>
              <a:buSzPts val="2600"/>
              <a:buFont typeface="Calibri"/>
              <a:buAutoNum type="romanUcPeriod"/>
            </a:pPr>
            <a:r>
              <a:rPr lang="it-IT" sz="2600" b="1">
                <a:latin typeface="Arial"/>
                <a:ea typeface="Arial"/>
                <a:cs typeface="Arial"/>
                <a:sym typeface="Arial"/>
              </a:rPr>
              <a:t>PMM2-CDG</a:t>
            </a:r>
            <a:endParaRPr/>
          </a:p>
          <a:p>
            <a:pPr marL="571500" lvl="0" indent="-571500" algn="l" rtl="0">
              <a:lnSpc>
                <a:spcPct val="90000"/>
              </a:lnSpc>
              <a:spcBef>
                <a:spcPts val="1000"/>
              </a:spcBef>
              <a:spcAft>
                <a:spcPts val="0"/>
              </a:spcAft>
              <a:buClr>
                <a:schemeClr val="dk1"/>
              </a:buClr>
              <a:buSzPts val="2600"/>
              <a:buFont typeface="Calibri"/>
              <a:buAutoNum type="romanUcPeriod"/>
            </a:pPr>
            <a:r>
              <a:rPr lang="it-IT" sz="2600" b="1">
                <a:latin typeface="Arial"/>
                <a:ea typeface="Arial"/>
                <a:cs typeface="Arial"/>
                <a:sym typeface="Arial"/>
              </a:rPr>
              <a:t>Sindrome di Walker-Warburg </a:t>
            </a:r>
            <a:endParaRPr/>
          </a:p>
          <a:p>
            <a:pPr marL="571500" lvl="0" indent="-571500" algn="l" rtl="0">
              <a:lnSpc>
                <a:spcPct val="90000"/>
              </a:lnSpc>
              <a:spcBef>
                <a:spcPts val="1000"/>
              </a:spcBef>
              <a:spcAft>
                <a:spcPts val="0"/>
              </a:spcAft>
              <a:buClr>
                <a:schemeClr val="dk1"/>
              </a:buClr>
              <a:buSzPts val="2600"/>
              <a:buFont typeface="Calibri"/>
              <a:buAutoNum type="romanUcPeriod"/>
            </a:pPr>
            <a:r>
              <a:rPr lang="it-IT" sz="2600" b="1">
                <a:latin typeface="Arial"/>
                <a:ea typeface="Arial"/>
                <a:cs typeface="Arial"/>
                <a:sym typeface="Arial"/>
              </a:rPr>
              <a:t>Muscle-Eye-Brain disease </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838200" y="37897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dirty="0">
                <a:solidFill>
                  <a:srgbClr val="2F5496"/>
                </a:solidFill>
                <a:latin typeface="Arial"/>
                <a:ea typeface="Arial"/>
                <a:cs typeface="Arial"/>
                <a:sym typeface="Arial"/>
              </a:rPr>
              <a:t>CONGENITAL DISORDERS OF GLYCOSYLATION</a:t>
            </a:r>
            <a:br>
              <a:rPr lang="it-IT" sz="3200" b="1" dirty="0">
                <a:solidFill>
                  <a:srgbClr val="2F5496"/>
                </a:solidFill>
                <a:latin typeface="Arial"/>
                <a:ea typeface="Arial"/>
                <a:cs typeface="Arial"/>
                <a:sym typeface="Arial"/>
              </a:rPr>
            </a:br>
            <a:r>
              <a:rPr lang="it-IT" sz="3200" b="1" dirty="0">
                <a:solidFill>
                  <a:srgbClr val="2F5496"/>
                </a:solidFill>
                <a:latin typeface="Arial"/>
                <a:ea typeface="Arial"/>
                <a:cs typeface="Arial"/>
                <a:sym typeface="Arial"/>
              </a:rPr>
              <a:t>(CDG)</a:t>
            </a:r>
            <a:endParaRPr sz="3200" b="1" dirty="0">
              <a:solidFill>
                <a:srgbClr val="FF0000"/>
              </a:solidFill>
              <a:latin typeface="Arial"/>
              <a:ea typeface="Arial"/>
              <a:cs typeface="Arial"/>
              <a:sym typeface="Arial"/>
            </a:endParaRPr>
          </a:p>
        </p:txBody>
      </p:sp>
      <p:sp>
        <p:nvSpPr>
          <p:cNvPr id="178" name="Google Shape;178;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3000"/>
              <a:buNone/>
            </a:pPr>
            <a:r>
              <a:rPr lang="it-IT" sz="3000" b="1">
                <a:solidFill>
                  <a:srgbClr val="FF0000"/>
                </a:solidFill>
                <a:latin typeface="Arial"/>
                <a:ea typeface="Arial"/>
                <a:cs typeface="Arial"/>
                <a:sym typeface="Arial"/>
              </a:rPr>
              <a:t>PMM2-CDG (CDG-1a)</a:t>
            </a:r>
            <a:endParaRPr/>
          </a:p>
          <a:p>
            <a:pPr marL="228600" lvl="0" indent="-228600" algn="l" rtl="0">
              <a:lnSpc>
                <a:spcPct val="90000"/>
              </a:lnSpc>
              <a:spcBef>
                <a:spcPts val="1000"/>
              </a:spcBef>
              <a:spcAft>
                <a:spcPts val="0"/>
              </a:spcAft>
              <a:buClr>
                <a:schemeClr val="dk1"/>
              </a:buClr>
              <a:buSzPts val="2200"/>
              <a:buChar char="•"/>
            </a:pPr>
            <a:r>
              <a:rPr lang="it-IT" sz="2200" b="1">
                <a:latin typeface="Arial"/>
                <a:ea typeface="Arial"/>
                <a:cs typeface="Arial"/>
                <a:sym typeface="Arial"/>
              </a:rPr>
              <a:t>La più comune CDG che conta oltre 700 casi documentati al mondo</a:t>
            </a:r>
            <a:endParaRPr/>
          </a:p>
          <a:p>
            <a:pPr marL="228600" lvl="0" indent="-228600" algn="l" rtl="0">
              <a:lnSpc>
                <a:spcPct val="90000"/>
              </a:lnSpc>
              <a:spcBef>
                <a:spcPts val="1000"/>
              </a:spcBef>
              <a:spcAft>
                <a:spcPts val="0"/>
              </a:spcAft>
              <a:buClr>
                <a:schemeClr val="dk1"/>
              </a:buClr>
              <a:buSzPts val="2200"/>
              <a:buChar char="•"/>
            </a:pPr>
            <a:r>
              <a:rPr lang="it-IT" sz="2200" b="1">
                <a:latin typeface="Arial"/>
                <a:ea typeface="Arial"/>
                <a:cs typeface="Arial"/>
                <a:sym typeface="Arial"/>
              </a:rPr>
              <a:t>Autosomica recessiva, che dipende da una mutazione nel gene per l’enzima fosfomannomutasi-2 (PMM2)</a:t>
            </a:r>
            <a:endParaRPr/>
          </a:p>
          <a:p>
            <a:pPr marL="228600" lvl="0" indent="-228600" algn="l" rtl="0">
              <a:lnSpc>
                <a:spcPct val="90000"/>
              </a:lnSpc>
              <a:spcBef>
                <a:spcPts val="1000"/>
              </a:spcBef>
              <a:spcAft>
                <a:spcPts val="0"/>
              </a:spcAft>
              <a:buClr>
                <a:schemeClr val="dk1"/>
              </a:buClr>
              <a:buSzPts val="2200"/>
              <a:buChar char="•"/>
            </a:pPr>
            <a:r>
              <a:rPr lang="it-IT" sz="2200" b="1">
                <a:latin typeface="Arial"/>
                <a:ea typeface="Arial"/>
                <a:cs typeface="Arial"/>
                <a:sym typeface="Arial"/>
              </a:rPr>
              <a:t>Una particolare forma allelica, che determina totale perdita di funzione dell’enzima, ha frequenza di 1/70 nella popolazione generale. Non essendo mai presente in forma omozigote si pensa sia letale in utero.</a:t>
            </a:r>
            <a:endParaRPr/>
          </a:p>
          <a:p>
            <a:pPr marL="228600" lvl="0" indent="-228600" algn="l" rtl="0">
              <a:lnSpc>
                <a:spcPct val="90000"/>
              </a:lnSpc>
              <a:spcBef>
                <a:spcPts val="1000"/>
              </a:spcBef>
              <a:spcAft>
                <a:spcPts val="0"/>
              </a:spcAft>
              <a:buClr>
                <a:schemeClr val="dk1"/>
              </a:buClr>
              <a:buSzPts val="2200"/>
              <a:buChar char="•"/>
            </a:pPr>
            <a:r>
              <a:rPr lang="it-IT" sz="2200" b="1">
                <a:latin typeface="Arial"/>
                <a:ea typeface="Arial"/>
                <a:cs typeface="Arial"/>
                <a:sym typeface="Arial"/>
              </a:rPr>
              <a:t>Quadro patologico multisistemico, che nella prima infanzia si manifesta sotto forma di ritardo nello sviluppo psicomotorio e nella vita adulta come disabilità intellettuale stabile a differente grado di severità</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b="1">
              <a:solidFill>
                <a:srgbClr val="FF0000"/>
              </a:solidFill>
              <a:latin typeface="Arial"/>
              <a:ea typeface="Arial"/>
              <a:cs typeface="Arial"/>
              <a:sym typeface="Arial"/>
            </a:endParaRPr>
          </a:p>
        </p:txBody>
      </p:sp>
      <p:sp>
        <p:nvSpPr>
          <p:cNvPr id="184" name="Google Shape;184;p26"/>
          <p:cNvSpPr txBox="1">
            <a:spLocks noGrp="1"/>
          </p:cNvSpPr>
          <p:nvPr>
            <p:ph type="body" idx="1"/>
          </p:nvPr>
        </p:nvSpPr>
        <p:spPr>
          <a:xfrm>
            <a:off x="838200" y="1898073"/>
            <a:ext cx="10515600" cy="42788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800"/>
              <a:buNone/>
            </a:pPr>
            <a:r>
              <a:rPr lang="it-IT" b="1">
                <a:solidFill>
                  <a:srgbClr val="FF0000"/>
                </a:solidFill>
                <a:latin typeface="Arial"/>
                <a:ea typeface="Arial"/>
                <a:cs typeface="Arial"/>
                <a:sym typeface="Arial"/>
              </a:rPr>
              <a:t>ESTREMI CLINICI DELLA PMM2-CDG</a:t>
            </a:r>
            <a:endParaRPr/>
          </a:p>
          <a:p>
            <a:pPr marL="228600" lvl="0" indent="-228600" algn="l" rtl="0">
              <a:lnSpc>
                <a:spcPct val="90000"/>
              </a:lnSpc>
              <a:spcBef>
                <a:spcPts val="1000"/>
              </a:spcBef>
              <a:spcAft>
                <a:spcPts val="0"/>
              </a:spcAft>
              <a:buClr>
                <a:schemeClr val="dk1"/>
              </a:buClr>
              <a:buSzPts val="2600"/>
              <a:buChar char="•"/>
            </a:pPr>
            <a:r>
              <a:rPr lang="it-IT" sz="2600" b="1">
                <a:latin typeface="Arial"/>
                <a:ea typeface="Arial"/>
                <a:cs typeface="Arial"/>
                <a:sym typeface="Arial"/>
              </a:rPr>
              <a:t>PMM2-CDG è caratterizzata da due principali modalità di presentazione:</a:t>
            </a:r>
            <a:endParaRPr/>
          </a:p>
          <a:p>
            <a:pPr marL="571500" lvl="0" indent="-571500" algn="l" rtl="0">
              <a:lnSpc>
                <a:spcPct val="90000"/>
              </a:lnSpc>
              <a:spcBef>
                <a:spcPts val="1000"/>
              </a:spcBef>
              <a:spcAft>
                <a:spcPts val="0"/>
              </a:spcAft>
              <a:buClr>
                <a:schemeClr val="dk1"/>
              </a:buClr>
              <a:buSzPts val="2600"/>
              <a:buFont typeface="Calibri"/>
              <a:buAutoNum type="romanUcPeriod"/>
            </a:pPr>
            <a:r>
              <a:rPr lang="it-IT" sz="2600" b="1">
                <a:latin typeface="Arial"/>
                <a:ea typeface="Arial"/>
                <a:cs typeface="Arial"/>
                <a:sym typeface="Arial"/>
              </a:rPr>
              <a:t>Forma prevalentemente neurologica </a:t>
            </a:r>
            <a:endParaRPr/>
          </a:p>
          <a:p>
            <a:pPr marL="571500" lvl="0" indent="-571500" algn="l" rtl="0">
              <a:lnSpc>
                <a:spcPct val="90000"/>
              </a:lnSpc>
              <a:spcBef>
                <a:spcPts val="1000"/>
              </a:spcBef>
              <a:spcAft>
                <a:spcPts val="0"/>
              </a:spcAft>
              <a:buClr>
                <a:schemeClr val="dk1"/>
              </a:buClr>
              <a:buSzPts val="2600"/>
              <a:buFont typeface="Calibri"/>
              <a:buAutoNum type="romanUcPeriod"/>
            </a:pPr>
            <a:r>
              <a:rPr lang="it-IT" sz="2600" b="1">
                <a:latin typeface="Arial"/>
                <a:ea typeface="Arial"/>
                <a:cs typeface="Arial"/>
                <a:sym typeface="Arial"/>
              </a:rPr>
              <a:t>Forma multiviscerale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b="1">
              <a:solidFill>
                <a:srgbClr val="FF0000"/>
              </a:solidFill>
              <a:latin typeface="Arial"/>
              <a:ea typeface="Arial"/>
              <a:cs typeface="Arial"/>
              <a:sym typeface="Arial"/>
            </a:endParaRPr>
          </a:p>
        </p:txBody>
      </p:sp>
      <p:sp>
        <p:nvSpPr>
          <p:cNvPr id="190" name="Google Shape;190;p27"/>
          <p:cNvSpPr txBox="1">
            <a:spLocks noGrp="1"/>
          </p:cNvSpPr>
          <p:nvPr>
            <p:ph type="body" idx="1"/>
          </p:nvPr>
        </p:nvSpPr>
        <p:spPr>
          <a:xfrm>
            <a:off x="838200" y="1925781"/>
            <a:ext cx="10515600" cy="42511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800"/>
              <a:buNone/>
            </a:pPr>
            <a:r>
              <a:rPr lang="it-IT" b="1">
                <a:solidFill>
                  <a:srgbClr val="FF0000"/>
                </a:solidFill>
                <a:latin typeface="Arial"/>
                <a:ea typeface="Arial"/>
                <a:cs typeface="Arial"/>
                <a:sym typeface="Arial"/>
              </a:rPr>
              <a:t>PMM2-CDG: FORMA NEUROLOGICA </a:t>
            </a:r>
            <a:endParaRPr/>
          </a:p>
          <a:p>
            <a:pPr marL="228600" lvl="0" indent="-228600" algn="l" rtl="0">
              <a:lnSpc>
                <a:spcPct val="90000"/>
              </a:lnSpc>
              <a:spcBef>
                <a:spcPts val="1000"/>
              </a:spcBef>
              <a:spcAft>
                <a:spcPts val="0"/>
              </a:spcAft>
              <a:buClr>
                <a:schemeClr val="dk1"/>
              </a:buClr>
              <a:buSzPts val="2400"/>
              <a:buChar char="•"/>
            </a:pPr>
            <a:r>
              <a:rPr lang="it-IT" sz="2400" b="1">
                <a:latin typeface="Arial"/>
                <a:ea typeface="Arial"/>
                <a:cs typeface="Arial"/>
                <a:sym typeface="Arial"/>
              </a:rPr>
              <a:t>Manifestazione non fatale che si presenta poco dopo la nascita i cui tratti distintivi sono:</a:t>
            </a:r>
            <a:endParaRPr/>
          </a:p>
          <a:p>
            <a:pPr marL="571500" lvl="0" indent="-571500" algn="l" rtl="0">
              <a:lnSpc>
                <a:spcPct val="90000"/>
              </a:lnSpc>
              <a:spcBef>
                <a:spcPts val="1000"/>
              </a:spcBef>
              <a:spcAft>
                <a:spcPts val="0"/>
              </a:spcAft>
              <a:buClr>
                <a:schemeClr val="dk1"/>
              </a:buClr>
              <a:buSzPts val="2400"/>
              <a:buFont typeface="Calibri"/>
              <a:buAutoNum type="romanUcPeriod"/>
            </a:pPr>
            <a:r>
              <a:rPr lang="it-IT" sz="2400" b="1">
                <a:latin typeface="Arial"/>
                <a:ea typeface="Arial"/>
                <a:cs typeface="Arial"/>
                <a:sym typeface="Arial"/>
              </a:rPr>
              <a:t>Strabismo e movimenti anormali degli occhi </a:t>
            </a:r>
            <a:endParaRPr/>
          </a:p>
          <a:p>
            <a:pPr marL="571500" lvl="0" indent="-571500" algn="l" rtl="0">
              <a:lnSpc>
                <a:spcPct val="90000"/>
              </a:lnSpc>
              <a:spcBef>
                <a:spcPts val="1000"/>
              </a:spcBef>
              <a:spcAft>
                <a:spcPts val="0"/>
              </a:spcAft>
              <a:buClr>
                <a:schemeClr val="dk1"/>
              </a:buClr>
              <a:buSzPts val="2400"/>
              <a:buFont typeface="Calibri"/>
              <a:buAutoNum type="romanUcPeriod"/>
            </a:pPr>
            <a:r>
              <a:rPr lang="it-IT" sz="2400" b="1">
                <a:latin typeface="Arial"/>
                <a:ea typeface="Arial"/>
                <a:cs typeface="Arial"/>
                <a:sym typeface="Arial"/>
              </a:rPr>
              <a:t>Ipoplasia cerebellare e atassia </a:t>
            </a:r>
            <a:endParaRPr/>
          </a:p>
          <a:p>
            <a:pPr marL="571500" lvl="0" indent="-571500" algn="l" rtl="0">
              <a:lnSpc>
                <a:spcPct val="90000"/>
              </a:lnSpc>
              <a:spcBef>
                <a:spcPts val="1000"/>
              </a:spcBef>
              <a:spcAft>
                <a:spcPts val="0"/>
              </a:spcAft>
              <a:buClr>
                <a:schemeClr val="dk1"/>
              </a:buClr>
              <a:buSzPts val="2400"/>
              <a:buFont typeface="Calibri"/>
              <a:buAutoNum type="romanUcPeriod"/>
            </a:pPr>
            <a:r>
              <a:rPr lang="it-IT" sz="2400" b="1">
                <a:latin typeface="Arial"/>
                <a:ea typeface="Arial"/>
                <a:cs typeface="Arial"/>
                <a:sym typeface="Arial"/>
              </a:rPr>
              <a:t>Iporeflessia e ipotonia muscolare </a:t>
            </a:r>
            <a:endParaRPr/>
          </a:p>
          <a:p>
            <a:pPr marL="228600" lvl="0" indent="-228600" algn="l" rtl="0">
              <a:lnSpc>
                <a:spcPct val="90000"/>
              </a:lnSpc>
              <a:spcBef>
                <a:spcPts val="1000"/>
              </a:spcBef>
              <a:spcAft>
                <a:spcPts val="0"/>
              </a:spcAft>
              <a:buClr>
                <a:schemeClr val="dk1"/>
              </a:buClr>
              <a:buSzPts val="2400"/>
              <a:buChar char="•"/>
            </a:pPr>
            <a:r>
              <a:rPr lang="it-IT" sz="2400" b="1">
                <a:latin typeface="Arial"/>
                <a:ea typeface="Arial"/>
                <a:cs typeface="Arial"/>
                <a:sym typeface="Arial"/>
              </a:rPr>
              <a:t>L’aspetto saliente è il quadro di ritardo nello sviluppo psicomotorio, accompagnato nella prima o seconda decade di vita a retinite pigmentosa e neuropatie.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484910" y="365125"/>
            <a:ext cx="1122218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dirty="0">
                <a:solidFill>
                  <a:srgbClr val="2F5496"/>
                </a:solidFill>
                <a:latin typeface="Arial"/>
                <a:ea typeface="Arial"/>
                <a:cs typeface="Arial"/>
                <a:sym typeface="Arial"/>
              </a:rPr>
              <a:t>CONGENITAL DISORDERS OF GLYCOSYLATION</a:t>
            </a:r>
            <a:br>
              <a:rPr lang="it-IT" sz="3200" b="1" dirty="0">
                <a:solidFill>
                  <a:srgbClr val="2F5496"/>
                </a:solidFill>
                <a:latin typeface="Arial"/>
                <a:ea typeface="Arial"/>
                <a:cs typeface="Arial"/>
                <a:sym typeface="Arial"/>
              </a:rPr>
            </a:br>
            <a:r>
              <a:rPr lang="it-IT" sz="3200" b="1" dirty="0">
                <a:solidFill>
                  <a:srgbClr val="2F5496"/>
                </a:solidFill>
                <a:latin typeface="Arial"/>
                <a:ea typeface="Arial"/>
                <a:cs typeface="Arial"/>
                <a:sym typeface="Arial"/>
              </a:rPr>
              <a:t>(CDG)</a:t>
            </a:r>
            <a:endParaRPr sz="3200" b="1" dirty="0">
              <a:solidFill>
                <a:srgbClr val="FF0000"/>
              </a:solidFill>
              <a:latin typeface="Arial"/>
              <a:ea typeface="Arial"/>
              <a:cs typeface="Arial"/>
              <a:sym typeface="Arial"/>
            </a:endParaRPr>
          </a:p>
        </p:txBody>
      </p:sp>
      <p:sp>
        <p:nvSpPr>
          <p:cNvPr id="196" name="Google Shape;196;p28"/>
          <p:cNvSpPr txBox="1">
            <a:spLocks noGrp="1"/>
          </p:cNvSpPr>
          <p:nvPr>
            <p:ph type="body" idx="1"/>
          </p:nvPr>
        </p:nvSpPr>
        <p:spPr>
          <a:xfrm>
            <a:off x="838200" y="1898073"/>
            <a:ext cx="10515600" cy="42788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800"/>
              <a:buNone/>
            </a:pPr>
            <a:r>
              <a:rPr lang="it-IT" b="1">
                <a:solidFill>
                  <a:srgbClr val="FF0000"/>
                </a:solidFill>
                <a:latin typeface="Arial"/>
                <a:ea typeface="Arial"/>
                <a:cs typeface="Arial"/>
                <a:sym typeface="Arial"/>
              </a:rPr>
              <a:t>PMM2-CDG: FORMA MULTIVISCERALE</a:t>
            </a:r>
            <a:endParaRPr/>
          </a:p>
          <a:p>
            <a:pPr marL="228600" lvl="0" indent="-228600" algn="l" rtl="0">
              <a:lnSpc>
                <a:spcPct val="90000"/>
              </a:lnSpc>
              <a:spcBef>
                <a:spcPts val="1000"/>
              </a:spcBef>
              <a:spcAft>
                <a:spcPts val="0"/>
              </a:spcAft>
              <a:buClr>
                <a:schemeClr val="dk1"/>
              </a:buClr>
              <a:buSzPts val="2400"/>
              <a:buChar char="•"/>
            </a:pPr>
            <a:r>
              <a:rPr lang="it-IT" sz="2400" b="1">
                <a:latin typeface="Arial"/>
                <a:ea typeface="Arial"/>
                <a:cs typeface="Arial"/>
                <a:sym typeface="Arial"/>
              </a:rPr>
              <a:t>Manifestazione caratterizzata da difficoltà di sviluppo dell’organismo in toto. Le principali alterazioni comprendono:</a:t>
            </a:r>
            <a:endParaRPr/>
          </a:p>
          <a:p>
            <a:pPr marL="571500" lvl="0" indent="-571500" algn="l" rtl="0">
              <a:lnSpc>
                <a:spcPct val="90000"/>
              </a:lnSpc>
              <a:spcBef>
                <a:spcPts val="1000"/>
              </a:spcBef>
              <a:spcAft>
                <a:spcPts val="0"/>
              </a:spcAft>
              <a:buClr>
                <a:schemeClr val="dk1"/>
              </a:buClr>
              <a:buSzPts val="2400"/>
              <a:buFont typeface="Calibri"/>
              <a:buAutoNum type="romanUcPeriod"/>
            </a:pPr>
            <a:r>
              <a:rPr lang="it-IT" sz="2400" b="1">
                <a:latin typeface="Arial"/>
                <a:ea typeface="Arial"/>
                <a:cs typeface="Arial"/>
                <a:sym typeface="Arial"/>
              </a:rPr>
              <a:t>Alterata funzionalità epatica e renale </a:t>
            </a:r>
            <a:endParaRPr/>
          </a:p>
          <a:p>
            <a:pPr marL="571500" lvl="0" indent="-571500" algn="l" rtl="0">
              <a:lnSpc>
                <a:spcPct val="90000"/>
              </a:lnSpc>
              <a:spcBef>
                <a:spcPts val="1000"/>
              </a:spcBef>
              <a:spcAft>
                <a:spcPts val="0"/>
              </a:spcAft>
              <a:buClr>
                <a:schemeClr val="dk1"/>
              </a:buClr>
              <a:buSzPts val="2400"/>
              <a:buFont typeface="Calibri"/>
              <a:buAutoNum type="romanUcPeriod"/>
            </a:pPr>
            <a:r>
              <a:rPr lang="it-IT" sz="2400" b="1">
                <a:latin typeface="Arial"/>
                <a:ea typeface="Arial"/>
                <a:cs typeface="Arial"/>
                <a:sym typeface="Arial"/>
              </a:rPr>
              <a:t>Versamento pericardico e cardiomiopatia ipertrofica </a:t>
            </a:r>
            <a:endParaRPr/>
          </a:p>
          <a:p>
            <a:pPr marL="571500" lvl="0" indent="-571500" algn="l" rtl="0">
              <a:lnSpc>
                <a:spcPct val="90000"/>
              </a:lnSpc>
              <a:spcBef>
                <a:spcPts val="1000"/>
              </a:spcBef>
              <a:spcAft>
                <a:spcPts val="0"/>
              </a:spcAft>
              <a:buClr>
                <a:schemeClr val="dk1"/>
              </a:buClr>
              <a:buSzPts val="2400"/>
              <a:buFont typeface="Calibri"/>
              <a:buAutoNum type="romanUcPeriod"/>
            </a:pPr>
            <a:r>
              <a:rPr lang="it-IT" sz="2400" b="1">
                <a:latin typeface="Arial"/>
                <a:ea typeface="Arial"/>
                <a:cs typeface="Arial"/>
                <a:sym typeface="Arial"/>
              </a:rPr>
              <a:t>Diffuso malfunzionamento multiorgano </a:t>
            </a:r>
            <a:endParaRPr/>
          </a:p>
          <a:p>
            <a:pPr marL="571500" lvl="0" indent="-419100" algn="l" rtl="0">
              <a:lnSpc>
                <a:spcPct val="90000"/>
              </a:lnSpc>
              <a:spcBef>
                <a:spcPts val="1000"/>
              </a:spcBef>
              <a:spcAft>
                <a:spcPts val="0"/>
              </a:spcAft>
              <a:buClr>
                <a:schemeClr val="dk1"/>
              </a:buClr>
              <a:buSzPts val="2400"/>
              <a:buFont typeface="Calibri"/>
              <a:buNone/>
            </a:pPr>
            <a:endParaRPr sz="2400" b="1">
              <a:latin typeface="Arial"/>
              <a:ea typeface="Arial"/>
              <a:cs typeface="Arial"/>
              <a:sym typeface="Arial"/>
            </a:endParaRPr>
          </a:p>
          <a:p>
            <a:pPr marL="228600" lvl="0" indent="-228600" algn="l" rtl="0">
              <a:lnSpc>
                <a:spcPct val="90000"/>
              </a:lnSpc>
              <a:spcBef>
                <a:spcPts val="1000"/>
              </a:spcBef>
              <a:spcAft>
                <a:spcPts val="0"/>
              </a:spcAft>
              <a:buClr>
                <a:schemeClr val="dk1"/>
              </a:buClr>
              <a:buSzPts val="2400"/>
              <a:buChar char="•"/>
            </a:pPr>
            <a:r>
              <a:rPr lang="it-IT" sz="2400" b="1">
                <a:latin typeface="Arial"/>
                <a:ea typeface="Arial"/>
                <a:cs typeface="Arial"/>
                <a:sym typeface="Arial"/>
              </a:rPr>
              <a:t>Gli individui affetti raggiungono l’exitus entro il primo anno di vita in oltre il 20% dei casi.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4965429" y="0"/>
            <a:ext cx="6586491" cy="16766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800"/>
              <a:buFont typeface="Arial"/>
              <a:buNone/>
            </a:pPr>
            <a:r>
              <a:rPr lang="it-IT" sz="3800" b="1">
                <a:solidFill>
                  <a:srgbClr val="FF0000"/>
                </a:solidFill>
                <a:latin typeface="Arial"/>
                <a:ea typeface="Arial"/>
                <a:cs typeface="Arial"/>
                <a:sym typeface="Arial"/>
              </a:rPr>
              <a:t>PMM2-CDG: SEGNI PECULIARI </a:t>
            </a:r>
            <a:endParaRPr sz="3800">
              <a:solidFill>
                <a:srgbClr val="FF0000"/>
              </a:solidFill>
            </a:endParaRPr>
          </a:p>
        </p:txBody>
      </p:sp>
      <p:pic>
        <p:nvPicPr>
          <p:cNvPr id="202" name="Google Shape;202;p29"/>
          <p:cNvPicPr preferRelativeResize="0"/>
          <p:nvPr/>
        </p:nvPicPr>
        <p:blipFill rotWithShape="1">
          <a:blip r:embed="rId3">
            <a:alphaModFix/>
          </a:blip>
          <a:srcRect l="16363"/>
          <a:stretch/>
        </p:blipFill>
        <p:spPr>
          <a:xfrm>
            <a:off x="0" y="10"/>
            <a:ext cx="4635571" cy="6857990"/>
          </a:xfrm>
          <a:prstGeom prst="rect">
            <a:avLst/>
          </a:prstGeom>
          <a:noFill/>
          <a:ln>
            <a:noFill/>
          </a:ln>
        </p:spPr>
      </p:pic>
      <p:sp>
        <p:nvSpPr>
          <p:cNvPr id="203" name="Google Shape;203;p29"/>
          <p:cNvSpPr txBox="1">
            <a:spLocks noGrp="1"/>
          </p:cNvSpPr>
          <p:nvPr>
            <p:ph type="body" idx="1"/>
          </p:nvPr>
        </p:nvSpPr>
        <p:spPr>
          <a:xfrm>
            <a:off x="4965429" y="1856509"/>
            <a:ext cx="6586489" cy="442446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it-IT" sz="2400" b="1">
                <a:latin typeface="Arial"/>
                <a:ea typeface="Arial"/>
                <a:cs typeface="Arial"/>
                <a:sym typeface="Arial"/>
              </a:rPr>
              <a:t>PMM2-CDG presenta ulteriori segni che si riscontrano in maniera peculiare in ampie percentuali di individui affetti:</a:t>
            </a:r>
            <a:endParaRPr/>
          </a:p>
          <a:p>
            <a:pPr marL="571500" lvl="0" indent="-571500" algn="l" rtl="0">
              <a:lnSpc>
                <a:spcPct val="90000"/>
              </a:lnSpc>
              <a:spcBef>
                <a:spcPts val="1000"/>
              </a:spcBef>
              <a:spcAft>
                <a:spcPts val="0"/>
              </a:spcAft>
              <a:buClr>
                <a:schemeClr val="dk1"/>
              </a:buClr>
              <a:buSzPts val="2400"/>
              <a:buFont typeface="Calibri"/>
              <a:buAutoNum type="romanUcPeriod"/>
            </a:pPr>
            <a:r>
              <a:rPr lang="it-IT" sz="2400" b="1">
                <a:latin typeface="Arial"/>
                <a:ea typeface="Arial"/>
                <a:cs typeface="Arial"/>
                <a:sym typeface="Arial"/>
              </a:rPr>
              <a:t>Strabismo (oltre 70% dei casi)</a:t>
            </a:r>
            <a:endParaRPr/>
          </a:p>
          <a:p>
            <a:pPr marL="571500" lvl="0" indent="-571500" algn="l" rtl="0">
              <a:lnSpc>
                <a:spcPct val="90000"/>
              </a:lnSpc>
              <a:spcBef>
                <a:spcPts val="1000"/>
              </a:spcBef>
              <a:spcAft>
                <a:spcPts val="0"/>
              </a:spcAft>
              <a:buClr>
                <a:schemeClr val="dk1"/>
              </a:buClr>
              <a:buSzPts val="2400"/>
              <a:buFont typeface="Calibri"/>
              <a:buAutoNum type="romanUcPeriod"/>
            </a:pPr>
            <a:r>
              <a:rPr lang="it-IT" sz="2400" b="1">
                <a:latin typeface="Arial"/>
                <a:ea typeface="Arial"/>
                <a:cs typeface="Arial"/>
                <a:sym typeface="Arial"/>
              </a:rPr>
              <a:t>Anormale distribuzione del grasso sottocutaneo in regiona glutea e soprapubica (50% dei casi) </a:t>
            </a:r>
            <a:endParaRPr/>
          </a:p>
          <a:p>
            <a:pPr marL="571500" lvl="0" indent="-571500" algn="l" rtl="0">
              <a:lnSpc>
                <a:spcPct val="90000"/>
              </a:lnSpc>
              <a:spcBef>
                <a:spcPts val="1000"/>
              </a:spcBef>
              <a:spcAft>
                <a:spcPts val="0"/>
              </a:spcAft>
              <a:buClr>
                <a:schemeClr val="dk1"/>
              </a:buClr>
              <a:buSzPts val="2400"/>
              <a:buFont typeface="Calibri"/>
              <a:buAutoNum type="romanUcPeriod"/>
            </a:pPr>
            <a:r>
              <a:rPr lang="it-IT" sz="2400" b="1">
                <a:latin typeface="Arial"/>
                <a:ea typeface="Arial"/>
                <a:cs typeface="Arial"/>
                <a:sym typeface="Arial"/>
              </a:rPr>
              <a:t>Capezzoli invertiti (25% dei casi)</a:t>
            </a:r>
            <a:endParaRPr/>
          </a:p>
          <a:p>
            <a:pPr marL="571500" lvl="0" indent="-571500" algn="l" rtl="0">
              <a:lnSpc>
                <a:spcPct val="90000"/>
              </a:lnSpc>
              <a:spcBef>
                <a:spcPts val="1000"/>
              </a:spcBef>
              <a:spcAft>
                <a:spcPts val="0"/>
              </a:spcAft>
              <a:buClr>
                <a:schemeClr val="dk1"/>
              </a:buClr>
              <a:buSzPts val="2400"/>
              <a:buFont typeface="Calibri"/>
              <a:buAutoNum type="romanUcPeriod"/>
            </a:pPr>
            <a:r>
              <a:rPr lang="it-IT" sz="2400" b="1">
                <a:latin typeface="Arial"/>
                <a:ea typeface="Arial"/>
                <a:cs typeface="Arial"/>
                <a:sym typeface="Arial"/>
              </a:rPr>
              <a:t>Dismorfismi facciali, orecchie ampie e displastiche (presentazione clinica estremamente variabile)</a:t>
            </a:r>
            <a:endParaRPr/>
          </a:p>
          <a:p>
            <a:pPr marL="228600" lvl="0" indent="-8890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838200" y="201324"/>
            <a:ext cx="10515600" cy="10572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dirty="0">
                <a:solidFill>
                  <a:srgbClr val="2F5496"/>
                </a:solidFill>
                <a:latin typeface="Arial"/>
                <a:ea typeface="Arial"/>
                <a:cs typeface="Arial"/>
                <a:sym typeface="Arial"/>
              </a:rPr>
              <a:t>CONGENITAL DISORDERS OF GLYCOSYLATION</a:t>
            </a:r>
            <a:br>
              <a:rPr lang="it-IT" sz="3200" b="1" dirty="0">
                <a:solidFill>
                  <a:srgbClr val="2F5496"/>
                </a:solidFill>
                <a:latin typeface="Arial"/>
                <a:ea typeface="Arial"/>
                <a:cs typeface="Arial"/>
                <a:sym typeface="Arial"/>
              </a:rPr>
            </a:br>
            <a:r>
              <a:rPr lang="it-IT" sz="3200" b="1" dirty="0">
                <a:solidFill>
                  <a:srgbClr val="2F5496"/>
                </a:solidFill>
                <a:latin typeface="Arial"/>
                <a:ea typeface="Arial"/>
                <a:cs typeface="Arial"/>
                <a:sym typeface="Arial"/>
              </a:rPr>
              <a:t>(CDG)</a:t>
            </a:r>
            <a:endParaRPr sz="3200" b="1" dirty="0">
              <a:solidFill>
                <a:srgbClr val="FF0000"/>
              </a:solidFill>
              <a:latin typeface="Arial"/>
              <a:ea typeface="Arial"/>
              <a:cs typeface="Arial"/>
              <a:sym typeface="Arial"/>
            </a:endParaRPr>
          </a:p>
        </p:txBody>
      </p:sp>
      <p:sp>
        <p:nvSpPr>
          <p:cNvPr id="209" name="Google Shape;209;p30"/>
          <p:cNvSpPr txBox="1">
            <a:spLocks noGrp="1"/>
          </p:cNvSpPr>
          <p:nvPr>
            <p:ph type="body" idx="1"/>
          </p:nvPr>
        </p:nvSpPr>
        <p:spPr>
          <a:xfrm>
            <a:off x="838200" y="1593273"/>
            <a:ext cx="10515600" cy="489960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rgbClr val="FF0000"/>
              </a:buClr>
              <a:buSzPts val="2805"/>
              <a:buNone/>
            </a:pPr>
            <a:r>
              <a:rPr lang="it-IT" sz="2805" b="1">
                <a:solidFill>
                  <a:srgbClr val="FF0000"/>
                </a:solidFill>
                <a:latin typeface="Arial"/>
                <a:ea typeface="Arial"/>
                <a:cs typeface="Arial"/>
                <a:sym typeface="Arial"/>
              </a:rPr>
              <a:t>PMM2-CDG: CONCLUSIONI</a:t>
            </a:r>
            <a:endParaRPr sz="2805" b="1">
              <a:latin typeface="Arial"/>
              <a:ea typeface="Arial"/>
              <a:cs typeface="Arial"/>
              <a:sym typeface="Arial"/>
            </a:endParaRPr>
          </a:p>
          <a:p>
            <a:pPr marL="228600" lvl="0" indent="-228600" algn="l" rtl="0">
              <a:lnSpc>
                <a:spcPct val="70000"/>
              </a:lnSpc>
              <a:spcBef>
                <a:spcPts val="1000"/>
              </a:spcBef>
              <a:spcAft>
                <a:spcPts val="0"/>
              </a:spcAft>
              <a:buClr>
                <a:schemeClr val="dk1"/>
              </a:buClr>
              <a:buSzPts val="2295"/>
              <a:buChar char="•"/>
            </a:pPr>
            <a:r>
              <a:rPr lang="it-IT" sz="2295" b="1">
                <a:latin typeface="Arial"/>
                <a:ea typeface="Arial"/>
                <a:cs typeface="Arial"/>
                <a:sym typeface="Arial"/>
              </a:rPr>
              <a:t>PMM2-CDG deve essere sospettata dal pediatra ogni qual volta siano presenti i seguenti ritrovamenti clinici: </a:t>
            </a:r>
            <a:endParaRPr/>
          </a:p>
          <a:p>
            <a:pPr marL="228600" lvl="0" indent="-82867" algn="l" rtl="0">
              <a:lnSpc>
                <a:spcPct val="70000"/>
              </a:lnSpc>
              <a:spcBef>
                <a:spcPts val="1000"/>
              </a:spcBef>
              <a:spcAft>
                <a:spcPts val="0"/>
              </a:spcAft>
              <a:buClr>
                <a:schemeClr val="dk1"/>
              </a:buClr>
              <a:buSzPts val="2295"/>
              <a:buNone/>
            </a:pPr>
            <a:endParaRPr sz="2295" b="1">
              <a:latin typeface="Arial"/>
              <a:ea typeface="Arial"/>
              <a:cs typeface="Arial"/>
              <a:sym typeface="Arial"/>
            </a:endParaRPr>
          </a:p>
          <a:p>
            <a:pPr marL="571500" lvl="0" indent="-571500" algn="l" rtl="0">
              <a:lnSpc>
                <a:spcPct val="70000"/>
              </a:lnSpc>
              <a:spcBef>
                <a:spcPts val="1000"/>
              </a:spcBef>
              <a:spcAft>
                <a:spcPts val="0"/>
              </a:spcAft>
              <a:buClr>
                <a:schemeClr val="dk1"/>
              </a:buClr>
              <a:buSzPts val="2295"/>
              <a:buFont typeface="Calibri"/>
              <a:buAutoNum type="romanUcPeriod"/>
            </a:pPr>
            <a:r>
              <a:rPr lang="it-IT" sz="2295" b="1">
                <a:latin typeface="Arial"/>
                <a:ea typeface="Arial"/>
                <a:cs typeface="Arial"/>
                <a:sym typeface="Arial"/>
              </a:rPr>
              <a:t>Difficoltà nello sviluppo e accrescimento </a:t>
            </a:r>
            <a:endParaRPr/>
          </a:p>
          <a:p>
            <a:pPr marL="571500" lvl="0" indent="-571500" algn="l" rtl="0">
              <a:lnSpc>
                <a:spcPct val="70000"/>
              </a:lnSpc>
              <a:spcBef>
                <a:spcPts val="1000"/>
              </a:spcBef>
              <a:spcAft>
                <a:spcPts val="0"/>
              </a:spcAft>
              <a:buClr>
                <a:schemeClr val="dk1"/>
              </a:buClr>
              <a:buSzPts val="2295"/>
              <a:buFont typeface="Calibri"/>
              <a:buAutoNum type="romanUcPeriod"/>
            </a:pPr>
            <a:r>
              <a:rPr lang="it-IT" sz="2295" b="1">
                <a:latin typeface="Arial"/>
                <a:ea typeface="Arial"/>
                <a:cs typeface="Arial"/>
                <a:sym typeface="Arial"/>
              </a:rPr>
              <a:t>Versamenti pericardici associati a cardiomiopatia ipertrofica </a:t>
            </a:r>
            <a:endParaRPr/>
          </a:p>
          <a:p>
            <a:pPr marL="571500" lvl="0" indent="-571500" algn="l" rtl="0">
              <a:lnSpc>
                <a:spcPct val="70000"/>
              </a:lnSpc>
              <a:spcBef>
                <a:spcPts val="1000"/>
              </a:spcBef>
              <a:spcAft>
                <a:spcPts val="0"/>
              </a:spcAft>
              <a:buClr>
                <a:schemeClr val="dk1"/>
              </a:buClr>
              <a:buSzPts val="2295"/>
              <a:buFont typeface="Calibri"/>
              <a:buAutoNum type="romanUcPeriod"/>
            </a:pPr>
            <a:r>
              <a:rPr lang="it-IT" sz="2295" b="1">
                <a:latin typeface="Arial"/>
                <a:ea typeface="Arial"/>
                <a:cs typeface="Arial"/>
                <a:sym typeface="Arial"/>
              </a:rPr>
              <a:t>Anormale distribuzione del grasso a livello della regione glutea e soprapubica</a:t>
            </a:r>
            <a:endParaRPr/>
          </a:p>
          <a:p>
            <a:pPr marL="571500" lvl="0" indent="-571500" algn="l" rtl="0">
              <a:lnSpc>
                <a:spcPct val="70000"/>
              </a:lnSpc>
              <a:spcBef>
                <a:spcPts val="1000"/>
              </a:spcBef>
              <a:spcAft>
                <a:spcPts val="0"/>
              </a:spcAft>
              <a:buClr>
                <a:schemeClr val="dk1"/>
              </a:buClr>
              <a:buSzPts val="2295"/>
              <a:buFont typeface="Calibri"/>
              <a:buAutoNum type="romanUcPeriod"/>
            </a:pPr>
            <a:r>
              <a:rPr lang="it-IT" sz="2295" b="1">
                <a:latin typeface="Arial"/>
                <a:ea typeface="Arial"/>
                <a:cs typeface="Arial"/>
                <a:sym typeface="Arial"/>
              </a:rPr>
              <a:t>Capezzoli invertiti </a:t>
            </a:r>
            <a:endParaRPr/>
          </a:p>
          <a:p>
            <a:pPr marL="571500" lvl="0" indent="-571500" algn="l" rtl="0">
              <a:lnSpc>
                <a:spcPct val="70000"/>
              </a:lnSpc>
              <a:spcBef>
                <a:spcPts val="1000"/>
              </a:spcBef>
              <a:spcAft>
                <a:spcPts val="0"/>
              </a:spcAft>
              <a:buClr>
                <a:schemeClr val="dk1"/>
              </a:buClr>
              <a:buSzPts val="2295"/>
              <a:buFont typeface="Calibri"/>
              <a:buAutoNum type="romanUcPeriod"/>
            </a:pPr>
            <a:r>
              <a:rPr lang="it-IT" sz="2295" b="1">
                <a:latin typeface="Arial"/>
                <a:ea typeface="Arial"/>
                <a:cs typeface="Arial"/>
                <a:sym typeface="Arial"/>
              </a:rPr>
              <a:t>Ipoplasia/atrofia cerebellare, tronco encefalico ipoplastico e altre anormalità in RM</a:t>
            </a:r>
            <a:endParaRPr/>
          </a:p>
          <a:p>
            <a:pPr marL="571500" lvl="0" indent="-571500" algn="l" rtl="0">
              <a:lnSpc>
                <a:spcPct val="70000"/>
              </a:lnSpc>
              <a:spcBef>
                <a:spcPts val="1000"/>
              </a:spcBef>
              <a:spcAft>
                <a:spcPts val="0"/>
              </a:spcAft>
              <a:buClr>
                <a:schemeClr val="dk1"/>
              </a:buClr>
              <a:buSzPts val="2295"/>
              <a:buFont typeface="Calibri"/>
              <a:buAutoNum type="romanUcPeriod"/>
            </a:pPr>
            <a:r>
              <a:rPr lang="it-IT" sz="2295" b="1">
                <a:latin typeface="Arial"/>
                <a:ea typeface="Arial"/>
                <a:cs typeface="Arial"/>
                <a:sym typeface="Arial"/>
              </a:rPr>
              <a:t>Convulsioni</a:t>
            </a:r>
            <a:endParaRPr/>
          </a:p>
          <a:p>
            <a:pPr marL="571500" lvl="0" indent="-571500" algn="l" rtl="0">
              <a:lnSpc>
                <a:spcPct val="70000"/>
              </a:lnSpc>
              <a:spcBef>
                <a:spcPts val="1000"/>
              </a:spcBef>
              <a:spcAft>
                <a:spcPts val="0"/>
              </a:spcAft>
              <a:buClr>
                <a:schemeClr val="dk1"/>
              </a:buClr>
              <a:buSzPts val="2295"/>
              <a:buFont typeface="Calibri"/>
              <a:buAutoNum type="romanUcPeriod"/>
            </a:pPr>
            <a:r>
              <a:rPr lang="it-IT" sz="2295" b="1">
                <a:latin typeface="Arial"/>
                <a:ea typeface="Arial"/>
                <a:cs typeface="Arial"/>
                <a:sym typeface="Arial"/>
              </a:rPr>
              <a:t>Accidenti cerebrovascolari in giovanissima età</a:t>
            </a:r>
            <a:br>
              <a:rPr lang="it-IT" sz="2295" b="1">
                <a:latin typeface="Arial"/>
                <a:ea typeface="Arial"/>
                <a:cs typeface="Arial"/>
                <a:sym typeface="Arial"/>
              </a:rPr>
            </a:br>
            <a:endParaRPr sz="2295" b="1">
              <a:latin typeface="Arial"/>
              <a:ea typeface="Arial"/>
              <a:cs typeface="Arial"/>
              <a:sym typeface="Arial"/>
            </a:endParaRPr>
          </a:p>
          <a:p>
            <a:pPr marL="228600" lvl="0" indent="-77470" algn="l" rtl="0">
              <a:lnSpc>
                <a:spcPct val="70000"/>
              </a:lnSpc>
              <a:spcBef>
                <a:spcPts val="1000"/>
              </a:spcBef>
              <a:spcAft>
                <a:spcPts val="0"/>
              </a:spcAft>
              <a:buClr>
                <a:schemeClr val="dk1"/>
              </a:buClr>
              <a:buSzPts val="2380"/>
              <a:buNone/>
            </a:pPr>
            <a:endParaRPr sz="238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
        <p:nvSpPr>
          <p:cNvPr id="215" name="Google Shape;215;p31"/>
          <p:cNvSpPr txBox="1">
            <a:spLocks noGrp="1"/>
          </p:cNvSpPr>
          <p:nvPr>
            <p:ph type="body" idx="1"/>
          </p:nvPr>
        </p:nvSpPr>
        <p:spPr>
          <a:xfrm>
            <a:off x="838200" y="1828799"/>
            <a:ext cx="10515600" cy="43481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800"/>
              <a:buNone/>
            </a:pPr>
            <a:r>
              <a:rPr lang="it-IT" b="1">
                <a:solidFill>
                  <a:srgbClr val="FF0000"/>
                </a:solidFill>
                <a:latin typeface="Arial"/>
                <a:ea typeface="Arial"/>
                <a:cs typeface="Arial"/>
                <a:sym typeface="Arial"/>
              </a:rPr>
              <a:t>POMT1/POMT2-CDG: WALKER-WARBURG SYNDROME</a:t>
            </a:r>
            <a:endParaRPr sz="2400" b="1">
              <a:latin typeface="Arial"/>
              <a:ea typeface="Arial"/>
              <a:cs typeface="Arial"/>
              <a:sym typeface="Arial"/>
            </a:endParaRPr>
          </a:p>
          <a:p>
            <a:pPr marL="228600" lvl="0" indent="-228600" algn="l" rtl="0">
              <a:lnSpc>
                <a:spcPct val="90000"/>
              </a:lnSpc>
              <a:spcBef>
                <a:spcPts val="1000"/>
              </a:spcBef>
              <a:spcAft>
                <a:spcPts val="0"/>
              </a:spcAft>
              <a:buClr>
                <a:schemeClr val="dk1"/>
              </a:buClr>
              <a:buSzPts val="2400"/>
              <a:buChar char="•"/>
            </a:pPr>
            <a:r>
              <a:rPr lang="it-IT" sz="2400" b="1">
                <a:latin typeface="Arial"/>
                <a:ea typeface="Arial"/>
                <a:cs typeface="Arial"/>
                <a:sym typeface="Arial"/>
              </a:rPr>
              <a:t>Dipende da mutazioni in geni che codificano per enzimi impegnati nel processo di O-mannosilazione. </a:t>
            </a:r>
            <a:endParaRPr/>
          </a:p>
          <a:p>
            <a:pPr marL="228600" lvl="0" indent="-228600" algn="l" rtl="0">
              <a:lnSpc>
                <a:spcPct val="90000"/>
              </a:lnSpc>
              <a:spcBef>
                <a:spcPts val="1000"/>
              </a:spcBef>
              <a:spcAft>
                <a:spcPts val="0"/>
              </a:spcAft>
              <a:buClr>
                <a:schemeClr val="dk1"/>
              </a:buClr>
              <a:buSzPts val="2400"/>
              <a:buChar char="•"/>
            </a:pPr>
            <a:r>
              <a:rPr lang="it-IT" sz="2400" b="1">
                <a:latin typeface="Arial"/>
                <a:ea typeface="Arial"/>
                <a:cs typeface="Arial"/>
                <a:sym typeface="Arial"/>
              </a:rPr>
              <a:t>Autosomica recessiva.</a:t>
            </a:r>
            <a:endParaRPr/>
          </a:p>
          <a:p>
            <a:pPr marL="228600" lvl="0" indent="-228600" algn="l" rtl="0">
              <a:lnSpc>
                <a:spcPct val="90000"/>
              </a:lnSpc>
              <a:spcBef>
                <a:spcPts val="1000"/>
              </a:spcBef>
              <a:spcAft>
                <a:spcPts val="0"/>
              </a:spcAft>
              <a:buClr>
                <a:schemeClr val="dk1"/>
              </a:buClr>
              <a:buSzPts val="2400"/>
              <a:buChar char="•"/>
            </a:pPr>
            <a:r>
              <a:rPr lang="it-IT" sz="2400" b="1">
                <a:latin typeface="Arial"/>
                <a:ea typeface="Arial"/>
                <a:cs typeface="Arial"/>
                <a:sym typeface="Arial"/>
              </a:rPr>
              <a:t>Malattia rara distribuita globalmente, la cui reale incidenza è sconosciuta. Un’indagine italiana ha messo in luce un possibile dato di 1,2/100000 nati vivi. </a:t>
            </a:r>
            <a:endParaRPr/>
          </a:p>
          <a:p>
            <a:pPr marL="228600" lvl="0" indent="-228600" algn="l" rtl="0">
              <a:lnSpc>
                <a:spcPct val="90000"/>
              </a:lnSpc>
              <a:spcBef>
                <a:spcPts val="1000"/>
              </a:spcBef>
              <a:spcAft>
                <a:spcPts val="0"/>
              </a:spcAft>
              <a:buClr>
                <a:schemeClr val="dk1"/>
              </a:buClr>
              <a:buSzPts val="2400"/>
              <a:buChar char="•"/>
            </a:pPr>
            <a:r>
              <a:rPr lang="it-IT" sz="2400" b="1">
                <a:latin typeface="Arial"/>
                <a:ea typeface="Arial"/>
                <a:cs typeface="Arial"/>
                <a:sym typeface="Arial"/>
              </a:rPr>
              <a:t>Il fenotipo è caratterizzato da severe alterazioni che riguardano il sistema nervoso, muscolo-scheletrico e l’apparato della vista.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body" idx="1"/>
          </p:nvPr>
        </p:nvSpPr>
        <p:spPr>
          <a:xfrm>
            <a:off x="838200" y="1825625"/>
            <a:ext cx="11079480" cy="491384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3200"/>
              <a:buNone/>
            </a:pPr>
            <a:r>
              <a:rPr lang="it-IT" sz="3200" b="1">
                <a:solidFill>
                  <a:srgbClr val="FF0000"/>
                </a:solidFill>
                <a:latin typeface="Arial"/>
                <a:ea typeface="Arial"/>
                <a:cs typeface="Arial"/>
                <a:sym typeface="Arial"/>
              </a:rPr>
              <a:t>SOTTODIAGNOSI</a:t>
            </a:r>
            <a:endParaRPr/>
          </a:p>
          <a:p>
            <a:pPr marL="228600" lvl="0" indent="-228600" algn="l" rtl="0">
              <a:lnSpc>
                <a:spcPct val="150000"/>
              </a:lnSpc>
              <a:spcBef>
                <a:spcPts val="1000"/>
              </a:spcBef>
              <a:spcAft>
                <a:spcPts val="0"/>
              </a:spcAft>
              <a:buClr>
                <a:schemeClr val="dk1"/>
              </a:buClr>
              <a:buSzPts val="3200"/>
              <a:buChar char="•"/>
            </a:pPr>
            <a:r>
              <a:rPr lang="it-IT" sz="3200" b="1">
                <a:latin typeface="Arial"/>
                <a:ea typeface="Arial"/>
                <a:cs typeface="Arial"/>
                <a:sym typeface="Arial"/>
              </a:rPr>
              <a:t>La precisa prevalenza delle CDG è sconosciuta. </a:t>
            </a:r>
            <a:endParaRPr/>
          </a:p>
          <a:p>
            <a:pPr marL="685800" lvl="1" indent="-228600" algn="l" rtl="0">
              <a:lnSpc>
                <a:spcPct val="150000"/>
              </a:lnSpc>
              <a:spcBef>
                <a:spcPts val="500"/>
              </a:spcBef>
              <a:spcAft>
                <a:spcPts val="0"/>
              </a:spcAft>
              <a:buClr>
                <a:schemeClr val="dk1"/>
              </a:buClr>
              <a:buSzPts val="2800"/>
              <a:buFont typeface="Noto Sans Symbols"/>
              <a:buChar char="⮚"/>
            </a:pPr>
            <a:r>
              <a:rPr lang="it-IT" sz="2800" b="1">
                <a:latin typeface="Arial"/>
                <a:ea typeface="Arial"/>
                <a:cs typeface="Arial"/>
                <a:sym typeface="Arial"/>
              </a:rPr>
              <a:t>Sintomatologia aspecifica </a:t>
            </a:r>
            <a:endParaRPr/>
          </a:p>
          <a:p>
            <a:pPr marL="685800" lvl="1" indent="-228600" algn="l" rtl="0">
              <a:lnSpc>
                <a:spcPct val="150000"/>
              </a:lnSpc>
              <a:spcBef>
                <a:spcPts val="500"/>
              </a:spcBef>
              <a:spcAft>
                <a:spcPts val="0"/>
              </a:spcAft>
              <a:buClr>
                <a:schemeClr val="dk1"/>
              </a:buClr>
              <a:buSzPts val="2800"/>
              <a:buFont typeface="Noto Sans Symbols"/>
              <a:buChar char="⮚"/>
            </a:pPr>
            <a:r>
              <a:rPr lang="it-IT" sz="2800" b="1">
                <a:latin typeface="Arial"/>
                <a:ea typeface="Arial"/>
                <a:cs typeface="Arial"/>
                <a:sym typeface="Arial"/>
              </a:rPr>
              <a:t>Assenza di test di laboratorio di semplice esecuzione.</a:t>
            </a:r>
            <a:endParaRPr sz="2800" b="1">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Font typeface="Noto Sans Symbols"/>
              <a:buNone/>
            </a:pPr>
            <a:endParaRPr b="1">
              <a:solidFill>
                <a:srgbClr val="FF0000"/>
              </a:solidFill>
              <a:latin typeface="Arial"/>
              <a:ea typeface="Arial"/>
              <a:cs typeface="Arial"/>
              <a:sym typeface="Arial"/>
            </a:endParaRPr>
          </a:p>
          <a:p>
            <a:pPr marL="0" lvl="0" indent="0" algn="r" rtl="0">
              <a:lnSpc>
                <a:spcPct val="90000"/>
              </a:lnSpc>
              <a:spcBef>
                <a:spcPts val="1000"/>
              </a:spcBef>
              <a:spcAft>
                <a:spcPts val="0"/>
              </a:spcAft>
              <a:buClr>
                <a:schemeClr val="dk1"/>
              </a:buClr>
              <a:buSzPts val="2800"/>
              <a:buNone/>
            </a:pPr>
            <a:endParaRPr b="1" u="sng">
              <a:solidFill>
                <a:schemeClr val="hlink"/>
              </a:solidFill>
              <a:latin typeface="Arial"/>
              <a:ea typeface="Arial"/>
              <a:cs typeface="Arial"/>
              <a:sym typeface="Arial"/>
              <a:hlinkClick r:id="rId3"/>
            </a:endParaRPr>
          </a:p>
          <a:p>
            <a:pPr marL="0" lvl="0" indent="0" algn="r" rtl="0">
              <a:lnSpc>
                <a:spcPct val="90000"/>
              </a:lnSpc>
              <a:spcBef>
                <a:spcPts val="1000"/>
              </a:spcBef>
              <a:spcAft>
                <a:spcPts val="0"/>
              </a:spcAft>
              <a:buClr>
                <a:schemeClr val="dk1"/>
              </a:buClr>
              <a:buSzPts val="1800"/>
              <a:buNone/>
            </a:pPr>
            <a:endParaRPr sz="1800">
              <a:latin typeface="Arial"/>
              <a:ea typeface="Arial"/>
              <a:cs typeface="Arial"/>
              <a:sym typeface="Arial"/>
            </a:endParaRPr>
          </a:p>
        </p:txBody>
      </p:sp>
      <p:sp>
        <p:nvSpPr>
          <p:cNvPr id="97" name="Google Shape;9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2"/>
          <p:cNvSpPr txBox="1">
            <a:spLocks noGrp="1"/>
          </p:cNvSpPr>
          <p:nvPr>
            <p:ph type="body" idx="1"/>
          </p:nvPr>
        </p:nvSpPr>
        <p:spPr>
          <a:xfrm>
            <a:off x="1451578" y="2150379"/>
            <a:ext cx="9603274" cy="26848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000"/>
              <a:buNone/>
            </a:pPr>
            <a:r>
              <a:rPr lang="it-IT" sz="2000" b="1">
                <a:solidFill>
                  <a:srgbClr val="FF0000"/>
                </a:solidFill>
                <a:latin typeface="Arial"/>
                <a:ea typeface="Arial"/>
                <a:cs typeface="Arial"/>
                <a:sym typeface="Arial"/>
              </a:rPr>
              <a:t>PROCESSO DI O-MANNOSILAZIONE </a:t>
            </a:r>
            <a:endParaRPr/>
          </a:p>
          <a:p>
            <a:pPr marL="228600" lvl="0" indent="-228600" algn="l" rtl="0">
              <a:lnSpc>
                <a:spcPct val="90000"/>
              </a:lnSpc>
              <a:spcBef>
                <a:spcPts val="1000"/>
              </a:spcBef>
              <a:spcAft>
                <a:spcPts val="0"/>
              </a:spcAft>
              <a:buClr>
                <a:schemeClr val="dk1"/>
              </a:buClr>
              <a:buSzPts val="1800"/>
              <a:buChar char="•"/>
            </a:pPr>
            <a:r>
              <a:rPr lang="it-IT" sz="1800" b="1">
                <a:latin typeface="Arial"/>
                <a:ea typeface="Arial"/>
                <a:cs typeface="Arial"/>
                <a:sym typeface="Arial"/>
              </a:rPr>
              <a:t>Una delle più frequenti modifiche post-traduzionali, che avviene prevalentemente nel muscolo, a livello del sistema nervoso e durante lo sviluppo dell’occhio.</a:t>
            </a:r>
            <a:endParaRPr/>
          </a:p>
          <a:p>
            <a:pPr marL="228600" lvl="0" indent="-228600" algn="l" rtl="0">
              <a:lnSpc>
                <a:spcPct val="90000"/>
              </a:lnSpc>
              <a:spcBef>
                <a:spcPts val="1000"/>
              </a:spcBef>
              <a:spcAft>
                <a:spcPts val="0"/>
              </a:spcAft>
              <a:buClr>
                <a:schemeClr val="dk1"/>
              </a:buClr>
              <a:buSzPts val="1800"/>
              <a:buChar char="•"/>
            </a:pPr>
            <a:r>
              <a:rPr lang="it-IT" sz="1800" b="1">
                <a:latin typeface="Arial"/>
                <a:ea typeface="Arial"/>
                <a:cs typeface="Arial"/>
                <a:sym typeface="Arial"/>
              </a:rPr>
              <a:t>Nella WWS è deficitaria l’attività dell’enzima POMT1/POMT2, nella fase iniziale del processo di glicosilazione del distroglicano nel muscolo e di altre proteine come reelina e tenascina-J1 a livello neuronale. Nella MEBD non avviene il legame di GlcNAc al Mannosio ad opera di POMGnT1.</a:t>
            </a:r>
            <a:endParaRPr/>
          </a:p>
        </p:txBody>
      </p:sp>
      <p:pic>
        <p:nvPicPr>
          <p:cNvPr id="222" name="Google Shape;222;p32" descr="page12image48521760"/>
          <p:cNvPicPr preferRelativeResize="0"/>
          <p:nvPr/>
        </p:nvPicPr>
        <p:blipFill rotWithShape="1">
          <a:blip r:embed="rId3">
            <a:alphaModFix/>
          </a:blip>
          <a:srcRect/>
          <a:stretch/>
        </p:blipFill>
        <p:spPr>
          <a:xfrm>
            <a:off x="1451578" y="4502727"/>
            <a:ext cx="9193972" cy="2104506"/>
          </a:xfrm>
          <a:prstGeom prst="rect">
            <a:avLst/>
          </a:prstGeom>
          <a:noFill/>
          <a:ln>
            <a:noFill/>
          </a:ln>
        </p:spPr>
      </p:pic>
      <p:sp>
        <p:nvSpPr>
          <p:cNvPr id="5" name="Google Shape;208;p30">
            <a:extLst>
              <a:ext uri="{FF2B5EF4-FFF2-40B4-BE49-F238E27FC236}">
                <a16:creationId xmlns:a16="http://schemas.microsoft.com/office/drawing/2014/main" id="{655731F5-B7FC-4F0F-BDE3-666202D2484B}"/>
              </a:ext>
            </a:extLst>
          </p:cNvPr>
          <p:cNvSpPr txBox="1">
            <a:spLocks noGrp="1"/>
          </p:cNvSpPr>
          <p:nvPr>
            <p:ph type="title"/>
          </p:nvPr>
        </p:nvSpPr>
        <p:spPr>
          <a:xfrm>
            <a:off x="838200" y="527550"/>
            <a:ext cx="10515600" cy="10572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dirty="0">
                <a:solidFill>
                  <a:srgbClr val="2F5496"/>
                </a:solidFill>
                <a:latin typeface="Arial"/>
                <a:ea typeface="Arial"/>
                <a:cs typeface="Arial"/>
                <a:sym typeface="Arial"/>
              </a:rPr>
              <a:t>CONGENITAL DISORDERS OF GLYCOSYLATION</a:t>
            </a:r>
            <a:br>
              <a:rPr lang="it-IT" sz="3200" b="1" dirty="0">
                <a:solidFill>
                  <a:srgbClr val="2F5496"/>
                </a:solidFill>
                <a:latin typeface="Arial"/>
                <a:ea typeface="Arial"/>
                <a:cs typeface="Arial"/>
                <a:sym typeface="Arial"/>
              </a:rPr>
            </a:br>
            <a:r>
              <a:rPr lang="it-IT" sz="3200" b="1" dirty="0">
                <a:solidFill>
                  <a:srgbClr val="2F5496"/>
                </a:solidFill>
                <a:latin typeface="Arial"/>
                <a:ea typeface="Arial"/>
                <a:cs typeface="Arial"/>
                <a:sym typeface="Arial"/>
              </a:rPr>
              <a:t>(CDG)</a:t>
            </a:r>
            <a:endParaRPr sz="3200" b="1" dirty="0">
              <a:solidFill>
                <a:srgbClr val="FF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
        <p:nvSpPr>
          <p:cNvPr id="228" name="Google Shape;228;p33"/>
          <p:cNvSpPr txBox="1">
            <a:spLocks noGrp="1"/>
          </p:cNvSpPr>
          <p:nvPr>
            <p:ph type="body" idx="1"/>
          </p:nvPr>
        </p:nvSpPr>
        <p:spPr>
          <a:xfrm>
            <a:off x="838200" y="1825624"/>
            <a:ext cx="10515600" cy="480682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800"/>
              <a:buNone/>
            </a:pPr>
            <a:r>
              <a:rPr lang="it-IT" b="1">
                <a:solidFill>
                  <a:srgbClr val="FF0000"/>
                </a:solidFill>
                <a:latin typeface="Arial"/>
                <a:ea typeface="Arial"/>
                <a:cs typeface="Arial"/>
                <a:sym typeface="Arial"/>
              </a:rPr>
              <a:t>WWS: FISIOPATOLOGIA</a:t>
            </a:r>
            <a:endParaRPr/>
          </a:p>
          <a:p>
            <a:pPr marL="228600" lvl="0" indent="-228600" algn="l" rtl="0">
              <a:lnSpc>
                <a:spcPct val="90000"/>
              </a:lnSpc>
              <a:spcBef>
                <a:spcPts val="1000"/>
              </a:spcBef>
              <a:spcAft>
                <a:spcPts val="0"/>
              </a:spcAft>
              <a:buClr>
                <a:schemeClr val="dk1"/>
              </a:buClr>
              <a:buSzPts val="2300"/>
              <a:buChar char="•"/>
            </a:pPr>
            <a:r>
              <a:rPr lang="it-IT" sz="2300" b="1">
                <a:latin typeface="Arial"/>
                <a:ea typeface="Arial"/>
                <a:cs typeface="Arial"/>
                <a:sym typeface="Arial"/>
              </a:rPr>
              <a:t>La carente attività di O-mannosilazione porta all’ipoglicosilazione del distroglicano, componente maggioritario del complesso glicoproteico della distrofina, essenziale nel garantire un saldo ancoraggio alla ECM attraverso il legame alla laminina. La mancanza di sostegno determina la necrosi delle fibre muscolari.</a:t>
            </a:r>
            <a:endParaRPr/>
          </a:p>
          <a:p>
            <a:pPr marL="228600" lvl="0" indent="-228600" algn="l" rtl="0">
              <a:lnSpc>
                <a:spcPct val="90000"/>
              </a:lnSpc>
              <a:spcBef>
                <a:spcPts val="1000"/>
              </a:spcBef>
              <a:spcAft>
                <a:spcPts val="0"/>
              </a:spcAft>
              <a:buClr>
                <a:schemeClr val="dk1"/>
              </a:buClr>
              <a:buSzPts val="2300"/>
              <a:buChar char="•"/>
            </a:pPr>
            <a:r>
              <a:rPr lang="it-IT" sz="2300" b="1">
                <a:latin typeface="Arial"/>
                <a:ea typeface="Arial"/>
                <a:cs typeface="Arial"/>
                <a:sym typeface="Arial"/>
              </a:rPr>
              <a:t>A livello encefalico e oculare, l’ipoglicosilazione di proteine quali reelina e tenascina-J1, del distroglicano e simili, determina un processo di overmigrazione neuronale durante la fase di stratificazione della neocortex. Ciò conduce alla disorganizzazione della struttura lamellare di telencefalo e cervelletto, costituiti quindi da aree prive di circonvoluzioni e da altre con circonvoluzioni abbozzate ed altresì ad alterazioni della porzione anteriore e posteriore dell’occhio. </a:t>
            </a:r>
            <a:endParaRPr/>
          </a:p>
          <a:p>
            <a:pPr marL="228600" lvl="0" indent="-82550" algn="l" rtl="0">
              <a:lnSpc>
                <a:spcPct val="90000"/>
              </a:lnSpc>
              <a:spcBef>
                <a:spcPts val="1000"/>
              </a:spcBef>
              <a:spcAft>
                <a:spcPts val="0"/>
              </a:spcAft>
              <a:buClr>
                <a:schemeClr val="dk1"/>
              </a:buClr>
              <a:buSzPts val="2300"/>
              <a:buNone/>
            </a:pPr>
            <a:endParaRPr sz="2300" b="1">
              <a:latin typeface="Arial"/>
              <a:ea typeface="Arial"/>
              <a:cs typeface="Arial"/>
              <a:sym typeface="Arial"/>
            </a:endParaRPr>
          </a:p>
          <a:p>
            <a:pPr marL="228600" lvl="0" indent="-76200" algn="l" rtl="0">
              <a:lnSpc>
                <a:spcPct val="90000"/>
              </a:lnSpc>
              <a:spcBef>
                <a:spcPts val="1000"/>
              </a:spcBef>
              <a:spcAft>
                <a:spcPts val="0"/>
              </a:spcAft>
              <a:buClr>
                <a:schemeClr val="dk1"/>
              </a:buClr>
              <a:buSzPts val="2400"/>
              <a:buNone/>
            </a:pP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838200" y="365127"/>
            <a:ext cx="10515600" cy="139741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
        <p:nvSpPr>
          <p:cNvPr id="234" name="Google Shape;234;p34"/>
          <p:cNvSpPr txBox="1">
            <a:spLocks noGrp="1"/>
          </p:cNvSpPr>
          <p:nvPr>
            <p:ph type="body" idx="1"/>
          </p:nvPr>
        </p:nvSpPr>
        <p:spPr>
          <a:xfrm>
            <a:off x="838200" y="2067339"/>
            <a:ext cx="10515600" cy="44255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800"/>
              <a:buNone/>
            </a:pPr>
            <a:r>
              <a:rPr lang="it-IT" b="1">
                <a:solidFill>
                  <a:srgbClr val="FF0000"/>
                </a:solidFill>
                <a:latin typeface="Arial"/>
                <a:ea typeface="Arial"/>
                <a:cs typeface="Arial"/>
                <a:sym typeface="Arial"/>
              </a:rPr>
              <a:t>WWS: QUADRO MUSCOLARE </a:t>
            </a:r>
            <a:endParaRPr/>
          </a:p>
          <a:p>
            <a:pPr marL="228600" lvl="0" indent="-228600" algn="l" rtl="0">
              <a:lnSpc>
                <a:spcPct val="90000"/>
              </a:lnSpc>
              <a:spcBef>
                <a:spcPts val="1000"/>
              </a:spcBef>
              <a:spcAft>
                <a:spcPts val="0"/>
              </a:spcAft>
              <a:buClr>
                <a:schemeClr val="dk1"/>
              </a:buClr>
              <a:buSzPts val="2600"/>
              <a:buChar char="•"/>
            </a:pPr>
            <a:r>
              <a:rPr lang="it-IT" sz="2600" b="1">
                <a:latin typeface="Arial"/>
                <a:ea typeface="Arial"/>
                <a:cs typeface="Arial"/>
                <a:sym typeface="Arial"/>
              </a:rPr>
              <a:t>La più severa forma di distrofia muscolare congenita.</a:t>
            </a:r>
            <a:endParaRPr/>
          </a:p>
          <a:p>
            <a:pPr marL="228600" lvl="0" indent="-228600" algn="l" rtl="0">
              <a:lnSpc>
                <a:spcPct val="90000"/>
              </a:lnSpc>
              <a:spcBef>
                <a:spcPts val="1000"/>
              </a:spcBef>
              <a:spcAft>
                <a:spcPts val="0"/>
              </a:spcAft>
              <a:buClr>
                <a:schemeClr val="dk1"/>
              </a:buClr>
              <a:buSzPts val="2600"/>
              <a:buChar char="•"/>
            </a:pPr>
            <a:r>
              <a:rPr lang="it-IT" sz="2600" b="1">
                <a:latin typeface="Arial"/>
                <a:ea typeface="Arial"/>
                <a:cs typeface="Arial"/>
                <a:sym typeface="Arial"/>
              </a:rPr>
              <a:t>Segni e sintomi si manifestano alla nascita e durante la prima infanzia.</a:t>
            </a:r>
            <a:endParaRPr/>
          </a:p>
          <a:p>
            <a:pPr marL="228600" lvl="0" indent="-228600" algn="l" rtl="0">
              <a:lnSpc>
                <a:spcPct val="90000"/>
              </a:lnSpc>
              <a:spcBef>
                <a:spcPts val="1000"/>
              </a:spcBef>
              <a:spcAft>
                <a:spcPts val="0"/>
              </a:spcAft>
              <a:buClr>
                <a:schemeClr val="dk1"/>
              </a:buClr>
              <a:buSzPts val="2600"/>
              <a:buChar char="•"/>
            </a:pPr>
            <a:r>
              <a:rPr lang="it-IT" sz="2600" b="1">
                <a:latin typeface="Arial"/>
                <a:ea typeface="Arial"/>
                <a:cs typeface="Arial"/>
                <a:sym typeface="Arial"/>
              </a:rPr>
              <a:t>Associata a:</a:t>
            </a:r>
            <a:endParaRPr/>
          </a:p>
          <a:p>
            <a:pPr marL="571500" lvl="0" indent="-571500" algn="l" rtl="0">
              <a:lnSpc>
                <a:spcPct val="90000"/>
              </a:lnSpc>
              <a:spcBef>
                <a:spcPts val="1000"/>
              </a:spcBef>
              <a:spcAft>
                <a:spcPts val="0"/>
              </a:spcAft>
              <a:buClr>
                <a:schemeClr val="dk1"/>
              </a:buClr>
              <a:buSzPts val="2600"/>
              <a:buFont typeface="Calibri"/>
              <a:buAutoNum type="romanUcPeriod"/>
            </a:pPr>
            <a:r>
              <a:rPr lang="it-IT" sz="2600" b="1">
                <a:latin typeface="Arial"/>
                <a:ea typeface="Arial"/>
                <a:cs typeface="Arial"/>
                <a:sym typeface="Arial"/>
              </a:rPr>
              <a:t>Ipotonia generalizzata </a:t>
            </a:r>
            <a:endParaRPr/>
          </a:p>
          <a:p>
            <a:pPr marL="571500" lvl="0" indent="-571500" algn="l" rtl="0">
              <a:lnSpc>
                <a:spcPct val="90000"/>
              </a:lnSpc>
              <a:spcBef>
                <a:spcPts val="1000"/>
              </a:spcBef>
              <a:spcAft>
                <a:spcPts val="0"/>
              </a:spcAft>
              <a:buClr>
                <a:schemeClr val="dk1"/>
              </a:buClr>
              <a:buSzPts val="2600"/>
              <a:buFont typeface="Calibri"/>
              <a:buAutoNum type="romanUcPeriod"/>
            </a:pPr>
            <a:r>
              <a:rPr lang="it-IT" sz="2600" b="1">
                <a:latin typeface="Arial"/>
                <a:ea typeface="Arial"/>
                <a:cs typeface="Arial"/>
                <a:sym typeface="Arial"/>
              </a:rPr>
              <a:t>Debolezza muscolare </a:t>
            </a:r>
            <a:endParaRPr/>
          </a:p>
          <a:p>
            <a:pPr marL="571500" lvl="0" indent="-571500" algn="l" rtl="0">
              <a:lnSpc>
                <a:spcPct val="90000"/>
              </a:lnSpc>
              <a:spcBef>
                <a:spcPts val="1000"/>
              </a:spcBef>
              <a:spcAft>
                <a:spcPts val="0"/>
              </a:spcAft>
              <a:buClr>
                <a:schemeClr val="dk1"/>
              </a:buClr>
              <a:buSzPts val="2600"/>
              <a:buFont typeface="Calibri"/>
              <a:buAutoNum type="romanUcPeriod"/>
            </a:pPr>
            <a:r>
              <a:rPr lang="it-IT" sz="2600" b="1">
                <a:latin typeface="Arial"/>
                <a:ea typeface="Arial"/>
                <a:cs typeface="Arial"/>
                <a:sym typeface="Arial"/>
              </a:rPr>
              <a:t>Ritardo nello sviluppo psicomotorio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
        <p:nvSpPr>
          <p:cNvPr id="240" name="Google Shape;240;p35"/>
          <p:cNvSpPr txBox="1">
            <a:spLocks noGrp="1"/>
          </p:cNvSpPr>
          <p:nvPr>
            <p:ph type="body" idx="1"/>
          </p:nvPr>
        </p:nvSpPr>
        <p:spPr>
          <a:xfrm>
            <a:off x="815009" y="2146852"/>
            <a:ext cx="10515600" cy="40168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800"/>
              <a:buNone/>
            </a:pPr>
            <a:r>
              <a:rPr lang="it-IT" b="1">
                <a:solidFill>
                  <a:srgbClr val="FF0000"/>
                </a:solidFill>
                <a:latin typeface="Arial"/>
                <a:ea typeface="Arial"/>
                <a:cs typeface="Arial"/>
                <a:sym typeface="Arial"/>
              </a:rPr>
              <a:t>WWS: QUADRO NEUROLOGICO </a:t>
            </a:r>
            <a:endParaRPr/>
          </a:p>
          <a:p>
            <a:pPr marL="228600" lvl="0" indent="-228600" algn="l" rtl="0">
              <a:lnSpc>
                <a:spcPct val="90000"/>
              </a:lnSpc>
              <a:spcBef>
                <a:spcPts val="1000"/>
              </a:spcBef>
              <a:spcAft>
                <a:spcPts val="0"/>
              </a:spcAft>
              <a:buClr>
                <a:schemeClr val="dk1"/>
              </a:buClr>
              <a:buSzPts val="2400"/>
              <a:buChar char="•"/>
            </a:pPr>
            <a:r>
              <a:rPr lang="it-IT" sz="2400" b="1">
                <a:latin typeface="Arial"/>
                <a:ea typeface="Arial"/>
                <a:cs typeface="Arial"/>
                <a:sym typeface="Arial"/>
              </a:rPr>
              <a:t>Il processo di overmigrazione neuronale, durante i processi di neurogenesi e stratificazione della neocortex, determina alterazioni drammaticamente severe:</a:t>
            </a:r>
            <a:endParaRPr/>
          </a:p>
          <a:p>
            <a:pPr marL="0" lvl="0" indent="0" algn="l" rtl="0">
              <a:lnSpc>
                <a:spcPct val="90000"/>
              </a:lnSpc>
              <a:spcBef>
                <a:spcPts val="1000"/>
              </a:spcBef>
              <a:spcAft>
                <a:spcPts val="0"/>
              </a:spcAft>
              <a:buClr>
                <a:schemeClr val="dk1"/>
              </a:buClr>
              <a:buSzPts val="2400"/>
              <a:buNone/>
            </a:pPr>
            <a:r>
              <a:rPr lang="it-IT" sz="2400" b="1" i="1">
                <a:latin typeface="Arial"/>
                <a:ea typeface="Arial"/>
                <a:cs typeface="Arial"/>
                <a:sym typeface="Arial"/>
              </a:rPr>
              <a:t>   </a:t>
            </a:r>
            <a:r>
              <a:rPr lang="it-IT" sz="2400" b="1">
                <a:latin typeface="Arial"/>
                <a:ea typeface="Arial"/>
                <a:cs typeface="Arial"/>
                <a:sym typeface="Arial"/>
              </a:rPr>
              <a:t>I.</a:t>
            </a:r>
            <a:r>
              <a:rPr lang="it-IT" sz="2400" b="1" i="1">
                <a:latin typeface="Arial"/>
                <a:ea typeface="Arial"/>
                <a:cs typeface="Arial"/>
                <a:sym typeface="Arial"/>
              </a:rPr>
              <a:t>   </a:t>
            </a:r>
            <a:r>
              <a:rPr lang="it-IT" sz="2400" b="1">
                <a:latin typeface="Arial"/>
                <a:ea typeface="Arial"/>
                <a:cs typeface="Arial"/>
                <a:sym typeface="Arial"/>
              </a:rPr>
              <a:t>Lissencefalia di tipo II, cobblestone (sanpietrino) </a:t>
            </a:r>
            <a:endParaRPr/>
          </a:p>
          <a:p>
            <a:pPr marL="0" lvl="0" indent="0" algn="l" rtl="0">
              <a:lnSpc>
                <a:spcPct val="90000"/>
              </a:lnSpc>
              <a:spcBef>
                <a:spcPts val="1000"/>
              </a:spcBef>
              <a:spcAft>
                <a:spcPts val="0"/>
              </a:spcAft>
              <a:buClr>
                <a:schemeClr val="dk1"/>
              </a:buClr>
              <a:buSzPts val="2400"/>
              <a:buNone/>
            </a:pPr>
            <a:r>
              <a:rPr lang="it-IT" sz="2400" b="1">
                <a:latin typeface="Arial"/>
                <a:ea typeface="Arial"/>
                <a:cs typeface="Arial"/>
                <a:sym typeface="Arial"/>
              </a:rPr>
              <a:t>   II.  Ipoplasia cerebellare </a:t>
            </a:r>
            <a:endParaRPr/>
          </a:p>
          <a:p>
            <a:pPr marL="0" lvl="0" indent="0" algn="l" rtl="0">
              <a:lnSpc>
                <a:spcPct val="90000"/>
              </a:lnSpc>
              <a:spcBef>
                <a:spcPts val="1000"/>
              </a:spcBef>
              <a:spcAft>
                <a:spcPts val="0"/>
              </a:spcAft>
              <a:buClr>
                <a:schemeClr val="dk1"/>
              </a:buClr>
              <a:buSzPts val="2400"/>
              <a:buNone/>
            </a:pPr>
            <a:r>
              <a:rPr lang="it-IT" sz="2400" b="1">
                <a:latin typeface="Arial"/>
                <a:ea typeface="Arial"/>
                <a:cs typeface="Arial"/>
                <a:sym typeface="Arial"/>
              </a:rPr>
              <a:t>   III. Agenesia/ipoplasia del corpo calloso</a:t>
            </a:r>
            <a:endParaRPr/>
          </a:p>
          <a:p>
            <a:pPr marL="0" lvl="0" indent="0" algn="l" rtl="0">
              <a:lnSpc>
                <a:spcPct val="90000"/>
              </a:lnSpc>
              <a:spcBef>
                <a:spcPts val="1000"/>
              </a:spcBef>
              <a:spcAft>
                <a:spcPts val="0"/>
              </a:spcAft>
              <a:buClr>
                <a:schemeClr val="dk1"/>
              </a:buClr>
              <a:buSzPts val="2400"/>
              <a:buNone/>
            </a:pPr>
            <a:r>
              <a:rPr lang="it-IT" sz="2400" b="1">
                <a:latin typeface="Arial"/>
                <a:ea typeface="Arial"/>
                <a:cs typeface="Arial"/>
                <a:sym typeface="Arial"/>
              </a:rPr>
              <a:t>   IV. Idrocefalo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6"/>
          <p:cNvSpPr txBox="1">
            <a:spLocks noGrp="1"/>
          </p:cNvSpPr>
          <p:nvPr>
            <p:ph type="title"/>
          </p:nvPr>
        </p:nvSpPr>
        <p:spPr>
          <a:xfrm>
            <a:off x="332509" y="207818"/>
            <a:ext cx="3967889" cy="16766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200"/>
              <a:buFont typeface="Arial"/>
              <a:buNone/>
            </a:pPr>
            <a:r>
              <a:rPr lang="it-IT" sz="3200" b="1">
                <a:solidFill>
                  <a:srgbClr val="FF0000"/>
                </a:solidFill>
                <a:latin typeface="Arial"/>
                <a:ea typeface="Arial"/>
                <a:cs typeface="Arial"/>
                <a:sym typeface="Arial"/>
              </a:rPr>
              <a:t>WWS: ALTERAZIONI NEUROLOGICHE </a:t>
            </a:r>
            <a:endParaRPr/>
          </a:p>
        </p:txBody>
      </p:sp>
      <p:sp>
        <p:nvSpPr>
          <p:cNvPr id="246" name="Google Shape;246;p36"/>
          <p:cNvSpPr txBox="1">
            <a:spLocks noGrp="1"/>
          </p:cNvSpPr>
          <p:nvPr>
            <p:ph type="body" idx="1"/>
          </p:nvPr>
        </p:nvSpPr>
        <p:spPr>
          <a:xfrm>
            <a:off x="332509" y="2036618"/>
            <a:ext cx="3967888" cy="461356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it-IT" sz="1600" b="1">
                <a:latin typeface="Arial"/>
                <a:ea typeface="Arial"/>
                <a:cs typeface="Arial"/>
                <a:sym typeface="Arial"/>
              </a:rPr>
              <a:t>Immagine A: encefalo normale di feto alla 21 settimana di gestazione.</a:t>
            </a:r>
            <a:endParaRPr/>
          </a:p>
          <a:p>
            <a:pPr marL="228600" lvl="0" indent="-228600" algn="l" rtl="0">
              <a:lnSpc>
                <a:spcPct val="90000"/>
              </a:lnSpc>
              <a:spcBef>
                <a:spcPts val="1000"/>
              </a:spcBef>
              <a:spcAft>
                <a:spcPts val="0"/>
              </a:spcAft>
              <a:buClr>
                <a:schemeClr val="dk1"/>
              </a:buClr>
              <a:buSzPts val="1600"/>
              <a:buChar char="•"/>
            </a:pPr>
            <a:r>
              <a:rPr lang="it-IT" sz="1600" b="1">
                <a:latin typeface="Arial"/>
                <a:ea typeface="Arial"/>
                <a:cs typeface="Arial"/>
                <a:sym typeface="Arial"/>
              </a:rPr>
              <a:t>Immagine B: encefalo di individuo affetto da WWS, notare ipoplasia cerebellare, superficie cobblestone e vascolarizzazione anomala.</a:t>
            </a:r>
            <a:endParaRPr/>
          </a:p>
          <a:p>
            <a:pPr marL="228600" lvl="0" indent="-228600" algn="l" rtl="0">
              <a:lnSpc>
                <a:spcPct val="90000"/>
              </a:lnSpc>
              <a:spcBef>
                <a:spcPts val="1000"/>
              </a:spcBef>
              <a:spcAft>
                <a:spcPts val="0"/>
              </a:spcAft>
              <a:buClr>
                <a:schemeClr val="dk1"/>
              </a:buClr>
              <a:buSzPts val="1600"/>
              <a:buChar char="•"/>
            </a:pPr>
            <a:r>
              <a:rPr lang="it-IT" sz="1600" b="1">
                <a:latin typeface="Arial"/>
                <a:ea typeface="Arial"/>
                <a:cs typeface="Arial"/>
                <a:sym typeface="Arial"/>
              </a:rPr>
              <a:t>Immagine C: notare assenza del corpo calloso, ventricoli abnormi, ipoplasia del verme cerebellare e agenesia del ponte.</a:t>
            </a:r>
            <a:endParaRPr/>
          </a:p>
          <a:p>
            <a:pPr marL="228600" lvl="0" indent="-228600" algn="l" rtl="0">
              <a:lnSpc>
                <a:spcPct val="90000"/>
              </a:lnSpc>
              <a:spcBef>
                <a:spcPts val="1000"/>
              </a:spcBef>
              <a:spcAft>
                <a:spcPts val="0"/>
              </a:spcAft>
              <a:buClr>
                <a:schemeClr val="dk1"/>
              </a:buClr>
              <a:buSzPts val="1600"/>
              <a:buChar char="•"/>
            </a:pPr>
            <a:r>
              <a:rPr lang="it-IT" sz="1600" b="1">
                <a:latin typeface="Arial"/>
                <a:ea typeface="Arial"/>
                <a:cs typeface="Arial"/>
                <a:sym typeface="Arial"/>
              </a:rPr>
              <a:t>Immagine D: sezione istologica di neocortex correttamente stratificata, 21sima settimana di gestazione. </a:t>
            </a:r>
            <a:endParaRPr/>
          </a:p>
          <a:p>
            <a:pPr marL="228600" lvl="0" indent="-228600" algn="l" rtl="0">
              <a:lnSpc>
                <a:spcPct val="90000"/>
              </a:lnSpc>
              <a:spcBef>
                <a:spcPts val="1000"/>
              </a:spcBef>
              <a:spcAft>
                <a:spcPts val="0"/>
              </a:spcAft>
              <a:buClr>
                <a:schemeClr val="dk1"/>
              </a:buClr>
              <a:buSzPts val="1600"/>
              <a:buChar char="•"/>
            </a:pPr>
            <a:r>
              <a:rPr lang="it-IT" sz="1600" b="1">
                <a:latin typeface="Arial"/>
                <a:ea typeface="Arial"/>
                <a:cs typeface="Arial"/>
                <a:sym typeface="Arial"/>
              </a:rPr>
              <a:t>Immagine E: sezione istologica di individuo affetto, neocortex stratificata in maniera aberrante, con invasione dei neuroblasti nello spazio subaracnoideo.</a:t>
            </a:r>
            <a:endParaRPr/>
          </a:p>
        </p:txBody>
      </p:sp>
      <p:pic>
        <p:nvPicPr>
          <p:cNvPr id="247" name="Google Shape;247;p36"/>
          <p:cNvPicPr preferRelativeResize="0"/>
          <p:nvPr/>
        </p:nvPicPr>
        <p:blipFill rotWithShape="1">
          <a:blip r:embed="rId3">
            <a:alphaModFix/>
          </a:blip>
          <a:srcRect l="8270" r="6378" b="2"/>
          <a:stretch/>
        </p:blipFill>
        <p:spPr>
          <a:xfrm>
            <a:off x="4639056" y="10"/>
            <a:ext cx="7552944" cy="685799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7"/>
          <p:cNvSpPr txBox="1">
            <a:spLocks noGrp="1"/>
          </p:cNvSpPr>
          <p:nvPr>
            <p:ph type="title"/>
          </p:nvPr>
        </p:nvSpPr>
        <p:spPr>
          <a:xfrm>
            <a:off x="838200" y="26814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
        <p:nvSpPr>
          <p:cNvPr id="253" name="Google Shape;253;p37"/>
          <p:cNvSpPr txBox="1">
            <a:spLocks noGrp="1"/>
          </p:cNvSpPr>
          <p:nvPr>
            <p:ph type="body" idx="1"/>
          </p:nvPr>
        </p:nvSpPr>
        <p:spPr>
          <a:xfrm>
            <a:off x="838200" y="1690688"/>
            <a:ext cx="10515600" cy="489916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FF0000"/>
              </a:buClr>
              <a:buSzPts val="2590"/>
              <a:buChar char="•"/>
            </a:pPr>
            <a:r>
              <a:rPr lang="it-IT" sz="2590" b="1">
                <a:solidFill>
                  <a:srgbClr val="FF0000"/>
                </a:solidFill>
                <a:latin typeface="Arial"/>
                <a:ea typeface="Arial"/>
                <a:cs typeface="Arial"/>
                <a:sym typeface="Arial"/>
              </a:rPr>
              <a:t>WWS: CONCLUSIONI </a:t>
            </a:r>
            <a:endParaRPr sz="2220" b="1">
              <a:solidFill>
                <a:srgbClr val="FF0000"/>
              </a:solidFill>
              <a:latin typeface="Arial"/>
              <a:ea typeface="Arial"/>
              <a:cs typeface="Arial"/>
              <a:sym typeface="Arial"/>
            </a:endParaRPr>
          </a:p>
          <a:p>
            <a:pPr marL="0" lvl="0" indent="0" algn="l" rtl="0">
              <a:lnSpc>
                <a:spcPct val="80000"/>
              </a:lnSpc>
              <a:spcBef>
                <a:spcPts val="1000"/>
              </a:spcBef>
              <a:spcAft>
                <a:spcPts val="0"/>
              </a:spcAft>
              <a:buClr>
                <a:schemeClr val="dk1"/>
              </a:buClr>
              <a:buSzPts val="1850"/>
              <a:buNone/>
            </a:pPr>
            <a:r>
              <a:rPr lang="it-IT" sz="1850" b="1">
                <a:latin typeface="Arial"/>
                <a:ea typeface="Arial"/>
                <a:cs typeface="Arial"/>
                <a:sym typeface="Arial"/>
              </a:rPr>
              <a:t>È opportuno sospettare la WWS quando si manifestino i seguenti riscontri e segni clinici già alla nascita o nella prima infanzia:</a:t>
            </a:r>
            <a:endParaRPr/>
          </a:p>
          <a:p>
            <a:pPr marL="514350" lvl="0" indent="-514350" algn="l" rtl="0">
              <a:lnSpc>
                <a:spcPct val="80000"/>
              </a:lnSpc>
              <a:spcBef>
                <a:spcPts val="1000"/>
              </a:spcBef>
              <a:spcAft>
                <a:spcPts val="0"/>
              </a:spcAft>
              <a:buClr>
                <a:schemeClr val="dk1"/>
              </a:buClr>
              <a:buSzPts val="1665"/>
              <a:buFont typeface="Calibri"/>
              <a:buAutoNum type="romanUcPeriod"/>
            </a:pPr>
            <a:r>
              <a:rPr lang="it-IT" sz="1665" b="1">
                <a:latin typeface="Arial"/>
                <a:ea typeface="Arial"/>
                <a:cs typeface="Arial"/>
                <a:sym typeface="Arial"/>
              </a:rPr>
              <a:t>Ipotonia generalizzata </a:t>
            </a:r>
            <a:endParaRPr/>
          </a:p>
          <a:p>
            <a:pPr marL="514350" lvl="0" indent="-514350" algn="l" rtl="0">
              <a:lnSpc>
                <a:spcPct val="80000"/>
              </a:lnSpc>
              <a:spcBef>
                <a:spcPts val="1000"/>
              </a:spcBef>
              <a:spcAft>
                <a:spcPts val="0"/>
              </a:spcAft>
              <a:buClr>
                <a:schemeClr val="dk1"/>
              </a:buClr>
              <a:buSzPts val="1665"/>
              <a:buFont typeface="Calibri"/>
              <a:buAutoNum type="romanUcPeriod"/>
            </a:pPr>
            <a:r>
              <a:rPr lang="it-IT" sz="1665" b="1">
                <a:latin typeface="Arial"/>
                <a:ea typeface="Arial"/>
                <a:cs typeface="Arial"/>
                <a:sym typeface="Arial"/>
              </a:rPr>
              <a:t>Debolezza muscolare </a:t>
            </a:r>
            <a:endParaRPr/>
          </a:p>
          <a:p>
            <a:pPr marL="514350" lvl="0" indent="-514350" algn="l" rtl="0">
              <a:lnSpc>
                <a:spcPct val="80000"/>
              </a:lnSpc>
              <a:spcBef>
                <a:spcPts val="1000"/>
              </a:spcBef>
              <a:spcAft>
                <a:spcPts val="0"/>
              </a:spcAft>
              <a:buClr>
                <a:schemeClr val="dk1"/>
              </a:buClr>
              <a:buSzPts val="1665"/>
              <a:buFont typeface="Calibri"/>
              <a:buAutoNum type="romanUcPeriod"/>
            </a:pPr>
            <a:r>
              <a:rPr lang="it-IT" sz="1665" b="1">
                <a:latin typeface="Arial"/>
                <a:ea typeface="Arial"/>
                <a:cs typeface="Arial"/>
                <a:sym typeface="Arial"/>
              </a:rPr>
              <a:t>Ritardo nello sviluppo psicomotorio </a:t>
            </a:r>
            <a:endParaRPr/>
          </a:p>
          <a:p>
            <a:pPr marL="514350" lvl="0" indent="-514350" algn="l" rtl="0">
              <a:lnSpc>
                <a:spcPct val="80000"/>
              </a:lnSpc>
              <a:spcBef>
                <a:spcPts val="1000"/>
              </a:spcBef>
              <a:spcAft>
                <a:spcPts val="0"/>
              </a:spcAft>
              <a:buClr>
                <a:schemeClr val="dk1"/>
              </a:buClr>
              <a:buSzPts val="1665"/>
              <a:buFont typeface="Calibri"/>
              <a:buAutoNum type="romanUcPeriod"/>
            </a:pPr>
            <a:r>
              <a:rPr lang="it-IT" sz="1665" b="1">
                <a:latin typeface="Arial"/>
                <a:ea typeface="Arial"/>
                <a:cs typeface="Arial"/>
                <a:sym typeface="Arial"/>
              </a:rPr>
              <a:t>Alterazioni della porzione anteriore dell’occhio (cataratta, microcornea) e posteriore (distacco o displasia della retina, ipoplasia o atrofia del nervo ottico)</a:t>
            </a:r>
            <a:endParaRPr/>
          </a:p>
          <a:p>
            <a:pPr marL="514350" lvl="0" indent="-514350" algn="l" rtl="0">
              <a:lnSpc>
                <a:spcPct val="80000"/>
              </a:lnSpc>
              <a:spcBef>
                <a:spcPts val="1000"/>
              </a:spcBef>
              <a:spcAft>
                <a:spcPts val="0"/>
              </a:spcAft>
              <a:buClr>
                <a:schemeClr val="dk1"/>
              </a:buClr>
              <a:buSzPts val="1665"/>
              <a:buFont typeface="Calibri"/>
              <a:buAutoNum type="romanUcPeriod"/>
            </a:pPr>
            <a:r>
              <a:rPr lang="it-IT" sz="1665" b="1">
                <a:latin typeface="Arial"/>
                <a:ea typeface="Arial"/>
                <a:cs typeface="Arial"/>
                <a:sym typeface="Arial"/>
              </a:rPr>
              <a:t>Lissencefalia di tipo II, cobblestone </a:t>
            </a:r>
            <a:endParaRPr/>
          </a:p>
          <a:p>
            <a:pPr marL="514350" lvl="0" indent="-514350" algn="l" rtl="0">
              <a:lnSpc>
                <a:spcPct val="80000"/>
              </a:lnSpc>
              <a:spcBef>
                <a:spcPts val="1000"/>
              </a:spcBef>
              <a:spcAft>
                <a:spcPts val="0"/>
              </a:spcAft>
              <a:buClr>
                <a:schemeClr val="dk1"/>
              </a:buClr>
              <a:buSzPts val="1665"/>
              <a:buFont typeface="Calibri"/>
              <a:buAutoNum type="romanUcPeriod"/>
            </a:pPr>
            <a:r>
              <a:rPr lang="it-IT" sz="1665" b="1">
                <a:latin typeface="Arial"/>
                <a:ea typeface="Arial"/>
                <a:cs typeface="Arial"/>
                <a:sym typeface="Arial"/>
              </a:rPr>
              <a:t>Idrocefalo</a:t>
            </a:r>
            <a:endParaRPr/>
          </a:p>
          <a:p>
            <a:pPr marL="514350" lvl="0" indent="-514350" algn="l" rtl="0">
              <a:lnSpc>
                <a:spcPct val="80000"/>
              </a:lnSpc>
              <a:spcBef>
                <a:spcPts val="1000"/>
              </a:spcBef>
              <a:spcAft>
                <a:spcPts val="0"/>
              </a:spcAft>
              <a:buClr>
                <a:schemeClr val="dk1"/>
              </a:buClr>
              <a:buSzPts val="1665"/>
              <a:buFont typeface="Calibri"/>
              <a:buAutoNum type="romanUcPeriod"/>
            </a:pPr>
            <a:r>
              <a:rPr lang="it-IT" sz="1665" b="1">
                <a:latin typeface="Arial"/>
                <a:ea typeface="Arial"/>
                <a:cs typeface="Arial"/>
                <a:sym typeface="Arial"/>
              </a:rPr>
              <a:t>Agenesia/ipoplasia del corpo calloso</a:t>
            </a:r>
            <a:endParaRPr/>
          </a:p>
          <a:p>
            <a:pPr marL="514350" lvl="0" indent="-514350" algn="l" rtl="0">
              <a:lnSpc>
                <a:spcPct val="80000"/>
              </a:lnSpc>
              <a:spcBef>
                <a:spcPts val="1000"/>
              </a:spcBef>
              <a:spcAft>
                <a:spcPts val="0"/>
              </a:spcAft>
              <a:buClr>
                <a:schemeClr val="dk1"/>
              </a:buClr>
              <a:buSzPts val="1665"/>
              <a:buFont typeface="Calibri"/>
              <a:buAutoNum type="romanUcPeriod"/>
            </a:pPr>
            <a:r>
              <a:rPr lang="it-IT" sz="1665" b="1">
                <a:latin typeface="Arial"/>
                <a:ea typeface="Arial"/>
                <a:cs typeface="Arial"/>
                <a:sym typeface="Arial"/>
              </a:rPr>
              <a:t>Dismorfismi facciali, in alcuni casi labio-palatoschisi </a:t>
            </a:r>
            <a:endParaRPr/>
          </a:p>
          <a:p>
            <a:pPr marL="0" lvl="0" indent="0" algn="l" rtl="0">
              <a:lnSpc>
                <a:spcPct val="80000"/>
              </a:lnSpc>
              <a:spcBef>
                <a:spcPts val="1000"/>
              </a:spcBef>
              <a:spcAft>
                <a:spcPts val="0"/>
              </a:spcAft>
              <a:buClr>
                <a:schemeClr val="dk1"/>
              </a:buClr>
              <a:buSzPts val="1850"/>
              <a:buNone/>
            </a:pPr>
            <a:r>
              <a:rPr lang="it-IT" sz="1850" b="1">
                <a:latin typeface="Arial"/>
                <a:ea typeface="Arial"/>
                <a:cs typeface="Arial"/>
                <a:sym typeface="Arial"/>
              </a:rPr>
              <a:t>La prognosi della WWS è infausta a causa delle severe e numerose aberrazioni, generalmente è letale entro i primi mesi di vita e nella totalità dei casi l’aspettativa di vita non supera i tre anni dalla nascita. </a:t>
            </a:r>
            <a:endParaRPr/>
          </a:p>
          <a:p>
            <a:pPr marL="0" lvl="0" indent="0" algn="l" rtl="0">
              <a:lnSpc>
                <a:spcPct val="80000"/>
              </a:lnSpc>
              <a:spcBef>
                <a:spcPts val="1000"/>
              </a:spcBef>
              <a:spcAft>
                <a:spcPts val="0"/>
              </a:spcAft>
              <a:buClr>
                <a:schemeClr val="dk1"/>
              </a:buClr>
              <a:buSzPts val="1942"/>
              <a:buNone/>
            </a:pPr>
            <a:endParaRPr sz="1942" b="1">
              <a:latin typeface="Arial"/>
              <a:ea typeface="Arial"/>
              <a:cs typeface="Arial"/>
              <a:sym typeface="Arial"/>
            </a:endParaRPr>
          </a:p>
          <a:p>
            <a:pPr marL="228600" lvl="0" indent="-64135" algn="l" rtl="0">
              <a:lnSpc>
                <a:spcPct val="80000"/>
              </a:lnSpc>
              <a:spcBef>
                <a:spcPts val="1000"/>
              </a:spcBef>
              <a:spcAft>
                <a:spcPts val="0"/>
              </a:spcAft>
              <a:buClr>
                <a:schemeClr val="dk1"/>
              </a:buClr>
              <a:buSzPts val="2590"/>
              <a:buNone/>
            </a:pPr>
            <a:endParaRPr sz="2590" b="1">
              <a:solidFill>
                <a:srgbClr val="FF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solidFill>
                <a:srgbClr val="2F5496"/>
              </a:solidFill>
            </a:endParaRPr>
          </a:p>
        </p:txBody>
      </p:sp>
      <p:sp>
        <p:nvSpPr>
          <p:cNvPr id="259" name="Google Shape;259;p38"/>
          <p:cNvSpPr txBox="1">
            <a:spLocks noGrp="1"/>
          </p:cNvSpPr>
          <p:nvPr>
            <p:ph type="body" idx="1"/>
          </p:nvPr>
        </p:nvSpPr>
        <p:spPr>
          <a:xfrm>
            <a:off x="838200" y="1967345"/>
            <a:ext cx="9660467" cy="36883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400"/>
              <a:buNone/>
            </a:pPr>
            <a:r>
              <a:rPr lang="it-IT" sz="2400" b="1">
                <a:solidFill>
                  <a:srgbClr val="FF0000"/>
                </a:solidFill>
                <a:latin typeface="Arial"/>
                <a:ea typeface="Arial"/>
                <a:cs typeface="Arial"/>
                <a:sym typeface="Arial"/>
              </a:rPr>
              <a:t>POMGnT1-CDG: Muscle-Eye-Brain disease</a:t>
            </a:r>
            <a:endParaRPr sz="2400" b="1">
              <a:solidFill>
                <a:srgbClr val="FF0000"/>
              </a:solidFill>
              <a:latin typeface="Arial"/>
              <a:ea typeface="Arial"/>
              <a:cs typeface="Arial"/>
              <a:sym typeface="Arial"/>
            </a:endParaRPr>
          </a:p>
          <a:p>
            <a:pPr marL="228600" lvl="0" indent="-228600" algn="l" rtl="0">
              <a:lnSpc>
                <a:spcPct val="90000"/>
              </a:lnSpc>
              <a:spcBef>
                <a:spcPts val="1000"/>
              </a:spcBef>
              <a:spcAft>
                <a:spcPts val="0"/>
              </a:spcAft>
              <a:buClr>
                <a:schemeClr val="dk1"/>
              </a:buClr>
              <a:buSzPts val="2000"/>
              <a:buChar char="•"/>
            </a:pPr>
            <a:r>
              <a:rPr lang="it-IT" sz="2000" b="1">
                <a:latin typeface="Arial"/>
                <a:ea typeface="Arial"/>
                <a:cs typeface="Arial"/>
                <a:sym typeface="Arial"/>
              </a:rPr>
              <a:t>Patologia autosomica recessiva caratterizzata da:</a:t>
            </a:r>
            <a:endParaRPr/>
          </a:p>
          <a:p>
            <a:pPr marL="514350" lvl="0" indent="-514350" algn="l" rtl="0">
              <a:lnSpc>
                <a:spcPct val="90000"/>
              </a:lnSpc>
              <a:spcBef>
                <a:spcPts val="1000"/>
              </a:spcBef>
              <a:spcAft>
                <a:spcPts val="0"/>
              </a:spcAft>
              <a:buClr>
                <a:schemeClr val="dk1"/>
              </a:buClr>
              <a:buSzPts val="2000"/>
              <a:buFont typeface="Calibri"/>
              <a:buAutoNum type="romanUcPeriod"/>
            </a:pPr>
            <a:r>
              <a:rPr lang="it-IT" sz="2000" b="1">
                <a:latin typeface="Arial"/>
                <a:ea typeface="Arial"/>
                <a:cs typeface="Arial"/>
                <a:sym typeface="Arial"/>
              </a:rPr>
              <a:t>Distrofia muscolare congenita </a:t>
            </a:r>
            <a:endParaRPr/>
          </a:p>
          <a:p>
            <a:pPr marL="514350" lvl="0" indent="-514350" algn="l" rtl="0">
              <a:lnSpc>
                <a:spcPct val="90000"/>
              </a:lnSpc>
              <a:spcBef>
                <a:spcPts val="1000"/>
              </a:spcBef>
              <a:spcAft>
                <a:spcPts val="0"/>
              </a:spcAft>
              <a:buClr>
                <a:schemeClr val="dk1"/>
              </a:buClr>
              <a:buSzPts val="2000"/>
              <a:buFont typeface="Calibri"/>
              <a:buAutoNum type="romanUcPeriod"/>
            </a:pPr>
            <a:r>
              <a:rPr lang="it-IT" sz="2000" b="1">
                <a:latin typeface="Arial"/>
                <a:ea typeface="Arial"/>
                <a:cs typeface="Arial"/>
                <a:sym typeface="Arial"/>
              </a:rPr>
              <a:t>Malformazioni oculari </a:t>
            </a:r>
            <a:endParaRPr/>
          </a:p>
          <a:p>
            <a:pPr marL="514350" lvl="0" indent="-514350" algn="l" rtl="0">
              <a:lnSpc>
                <a:spcPct val="90000"/>
              </a:lnSpc>
              <a:spcBef>
                <a:spcPts val="1000"/>
              </a:spcBef>
              <a:spcAft>
                <a:spcPts val="0"/>
              </a:spcAft>
              <a:buClr>
                <a:schemeClr val="dk1"/>
              </a:buClr>
              <a:buSzPts val="2000"/>
              <a:buFont typeface="Calibri"/>
              <a:buAutoNum type="romanUcPeriod"/>
            </a:pPr>
            <a:r>
              <a:rPr lang="it-IT" sz="2000" b="1">
                <a:latin typeface="Arial"/>
                <a:ea typeface="Arial"/>
                <a:cs typeface="Arial"/>
                <a:sym typeface="Arial"/>
              </a:rPr>
              <a:t>Aberrazioni neurologiche </a:t>
            </a:r>
            <a:endParaRPr/>
          </a:p>
          <a:p>
            <a:pPr marL="514350" lvl="0" indent="-387350" algn="l" rtl="0">
              <a:lnSpc>
                <a:spcPct val="90000"/>
              </a:lnSpc>
              <a:spcBef>
                <a:spcPts val="1000"/>
              </a:spcBef>
              <a:spcAft>
                <a:spcPts val="0"/>
              </a:spcAft>
              <a:buClr>
                <a:schemeClr val="dk1"/>
              </a:buClr>
              <a:buSzPts val="2000"/>
              <a:buFont typeface="Calibri"/>
              <a:buNone/>
            </a:pPr>
            <a:endParaRPr sz="2000" b="1">
              <a:latin typeface="Arial"/>
              <a:ea typeface="Arial"/>
              <a:cs typeface="Arial"/>
              <a:sym typeface="Arial"/>
            </a:endParaRPr>
          </a:p>
          <a:p>
            <a:pPr marL="228600" lvl="0" indent="-228600" algn="l" rtl="0">
              <a:lnSpc>
                <a:spcPct val="90000"/>
              </a:lnSpc>
              <a:spcBef>
                <a:spcPts val="1000"/>
              </a:spcBef>
              <a:spcAft>
                <a:spcPts val="0"/>
              </a:spcAft>
              <a:buClr>
                <a:schemeClr val="dk1"/>
              </a:buClr>
              <a:buSzPts val="2000"/>
              <a:buChar char="•"/>
            </a:pPr>
            <a:r>
              <a:rPr lang="it-IT" sz="2000" b="1">
                <a:latin typeface="Arial"/>
                <a:ea typeface="Arial"/>
                <a:cs typeface="Arial"/>
                <a:sym typeface="Arial"/>
              </a:rPr>
              <a:t>È stata descritta per la prima volta in Finlandia, dove tuttora la prevalenza è maggiore; nonostante ciò, ne è stata riconosciuta una distribuzione globale.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body" idx="1"/>
          </p:nvPr>
        </p:nvSpPr>
        <p:spPr>
          <a:xfrm>
            <a:off x="254000" y="526473"/>
            <a:ext cx="5664200" cy="6279237"/>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rgbClr val="FF0000"/>
              </a:buClr>
              <a:buSzPts val="3182"/>
              <a:buNone/>
            </a:pPr>
            <a:r>
              <a:rPr lang="it-IT" sz="3182" b="1">
                <a:solidFill>
                  <a:srgbClr val="FF0000"/>
                </a:solidFill>
                <a:latin typeface="Arial"/>
                <a:ea typeface="Arial"/>
                <a:cs typeface="Arial"/>
                <a:sym typeface="Arial"/>
              </a:rPr>
              <a:t>MEBD: QUADRO CLINICO </a:t>
            </a:r>
            <a:endParaRPr/>
          </a:p>
          <a:p>
            <a:pPr marL="0" lvl="0" indent="0" algn="l" rtl="0">
              <a:lnSpc>
                <a:spcPct val="70000"/>
              </a:lnSpc>
              <a:spcBef>
                <a:spcPts val="1000"/>
              </a:spcBef>
              <a:spcAft>
                <a:spcPts val="0"/>
              </a:spcAft>
              <a:buClr>
                <a:schemeClr val="dk1"/>
              </a:buClr>
              <a:buSzPts val="1804"/>
              <a:buNone/>
            </a:pPr>
            <a:r>
              <a:rPr lang="it-IT" sz="1804" b="1">
                <a:latin typeface="Arial"/>
                <a:ea typeface="Arial"/>
                <a:cs typeface="Arial"/>
                <a:sym typeface="Arial"/>
              </a:rPr>
              <a:t>Segni e sintomi si manifestano alla nascita e durante la prima infanzia e comprendono:</a:t>
            </a:r>
            <a:endParaRPr/>
          </a:p>
          <a:p>
            <a:pPr marL="857250" lvl="0" indent="-857250" algn="l" rtl="0">
              <a:lnSpc>
                <a:spcPct val="70000"/>
              </a:lnSpc>
              <a:spcBef>
                <a:spcPts val="1000"/>
              </a:spcBef>
              <a:spcAft>
                <a:spcPts val="0"/>
              </a:spcAft>
              <a:buClr>
                <a:schemeClr val="dk1"/>
              </a:buClr>
              <a:buSzPts val="1710"/>
              <a:buFont typeface="Calibri"/>
              <a:buAutoNum type="romanUcPeriod"/>
            </a:pPr>
            <a:r>
              <a:rPr lang="it-IT" sz="1710" b="1">
                <a:latin typeface="Arial"/>
                <a:ea typeface="Arial"/>
                <a:cs typeface="Arial"/>
                <a:sym typeface="Arial"/>
              </a:rPr>
              <a:t>Ipotonia muscolare severa e debolezza generalizzata</a:t>
            </a:r>
            <a:endParaRPr/>
          </a:p>
          <a:p>
            <a:pPr marL="857250" lvl="0" indent="-857250" algn="l" rtl="0">
              <a:lnSpc>
                <a:spcPct val="70000"/>
              </a:lnSpc>
              <a:spcBef>
                <a:spcPts val="1000"/>
              </a:spcBef>
              <a:spcAft>
                <a:spcPts val="0"/>
              </a:spcAft>
              <a:buClr>
                <a:schemeClr val="dk1"/>
              </a:buClr>
              <a:buSzPts val="1710"/>
              <a:buFont typeface="Calibri"/>
              <a:buAutoNum type="romanUcPeriod"/>
            </a:pPr>
            <a:r>
              <a:rPr lang="it-IT" sz="1710" b="1">
                <a:latin typeface="Arial"/>
                <a:ea typeface="Arial"/>
                <a:cs typeface="Arial"/>
                <a:sym typeface="Arial"/>
              </a:rPr>
              <a:t>Disturbi da overmigrazione neuronale quali lissencefalia di tipo II, pachigiria e polimicrogiria, porencefalia </a:t>
            </a:r>
            <a:endParaRPr/>
          </a:p>
          <a:p>
            <a:pPr marL="857250" lvl="0" indent="-857250" algn="l" rtl="0">
              <a:lnSpc>
                <a:spcPct val="70000"/>
              </a:lnSpc>
              <a:spcBef>
                <a:spcPts val="1000"/>
              </a:spcBef>
              <a:spcAft>
                <a:spcPts val="0"/>
              </a:spcAft>
              <a:buClr>
                <a:schemeClr val="dk1"/>
              </a:buClr>
              <a:buSzPts val="1710"/>
              <a:buFont typeface="Calibri"/>
              <a:buAutoNum type="romanUcPeriod"/>
            </a:pPr>
            <a:r>
              <a:rPr lang="it-IT" sz="1710" b="1">
                <a:latin typeface="Arial"/>
                <a:ea typeface="Arial"/>
                <a:cs typeface="Arial"/>
                <a:sym typeface="Arial"/>
              </a:rPr>
              <a:t>Alterazioni dell’EEG e ritardo mentale </a:t>
            </a:r>
            <a:endParaRPr/>
          </a:p>
          <a:p>
            <a:pPr marL="857250" lvl="0" indent="-857250" algn="l" rtl="0">
              <a:lnSpc>
                <a:spcPct val="70000"/>
              </a:lnSpc>
              <a:spcBef>
                <a:spcPts val="1000"/>
              </a:spcBef>
              <a:spcAft>
                <a:spcPts val="0"/>
              </a:spcAft>
              <a:buClr>
                <a:schemeClr val="dk1"/>
              </a:buClr>
              <a:buSzPts val="1710"/>
              <a:buFont typeface="Calibri"/>
              <a:buAutoNum type="romanUcPeriod"/>
            </a:pPr>
            <a:r>
              <a:rPr lang="it-IT" sz="1710" b="1">
                <a:latin typeface="Arial"/>
                <a:ea typeface="Arial"/>
                <a:cs typeface="Arial"/>
                <a:sym typeface="Arial"/>
              </a:rPr>
              <a:t>Idrocefalo </a:t>
            </a:r>
            <a:endParaRPr/>
          </a:p>
          <a:p>
            <a:pPr marL="857250" lvl="0" indent="-857250" algn="l" rtl="0">
              <a:lnSpc>
                <a:spcPct val="70000"/>
              </a:lnSpc>
              <a:spcBef>
                <a:spcPts val="1000"/>
              </a:spcBef>
              <a:spcAft>
                <a:spcPts val="0"/>
              </a:spcAft>
              <a:buClr>
                <a:schemeClr val="dk1"/>
              </a:buClr>
              <a:buSzPts val="1710"/>
              <a:buFont typeface="Calibri"/>
              <a:buAutoNum type="romanUcPeriod"/>
            </a:pPr>
            <a:r>
              <a:rPr lang="it-IT" sz="1710" b="1">
                <a:latin typeface="Arial"/>
                <a:ea typeface="Arial"/>
                <a:cs typeface="Arial"/>
                <a:sym typeface="Arial"/>
              </a:rPr>
              <a:t>Ipoplasia cerebellare </a:t>
            </a:r>
            <a:endParaRPr/>
          </a:p>
          <a:p>
            <a:pPr marL="857250" lvl="0" indent="-857250" algn="l" rtl="0">
              <a:lnSpc>
                <a:spcPct val="70000"/>
              </a:lnSpc>
              <a:spcBef>
                <a:spcPts val="1000"/>
              </a:spcBef>
              <a:spcAft>
                <a:spcPts val="0"/>
              </a:spcAft>
              <a:buClr>
                <a:schemeClr val="dk1"/>
              </a:buClr>
              <a:buSzPts val="1710"/>
              <a:buFont typeface="Calibri"/>
              <a:buAutoNum type="romanUcPeriod"/>
            </a:pPr>
            <a:r>
              <a:rPr lang="it-IT" sz="1710" b="1">
                <a:latin typeface="Arial"/>
                <a:ea typeface="Arial"/>
                <a:cs typeface="Arial"/>
                <a:sym typeface="Arial"/>
              </a:rPr>
              <a:t>Glaucoma, miopia congenita e alterazioni della retina</a:t>
            </a:r>
            <a:endParaRPr/>
          </a:p>
          <a:p>
            <a:pPr marL="228600" lvl="0" indent="-138112" algn="l" rtl="0">
              <a:lnSpc>
                <a:spcPct val="70000"/>
              </a:lnSpc>
              <a:spcBef>
                <a:spcPts val="1000"/>
              </a:spcBef>
              <a:spcAft>
                <a:spcPts val="0"/>
              </a:spcAft>
              <a:buClr>
                <a:schemeClr val="dk1"/>
              </a:buClr>
              <a:buSzPts val="1425"/>
              <a:buNone/>
            </a:pPr>
            <a:endParaRPr sz="1425" b="1">
              <a:latin typeface="Arial"/>
              <a:ea typeface="Arial"/>
              <a:cs typeface="Arial"/>
              <a:sym typeface="Arial"/>
            </a:endParaRPr>
          </a:p>
          <a:p>
            <a:pPr marL="228600" lvl="0" indent="-228600" algn="l" rtl="0">
              <a:lnSpc>
                <a:spcPct val="70000"/>
              </a:lnSpc>
              <a:spcBef>
                <a:spcPts val="1000"/>
              </a:spcBef>
              <a:spcAft>
                <a:spcPts val="0"/>
              </a:spcAft>
              <a:buClr>
                <a:schemeClr val="dk1"/>
              </a:buClr>
              <a:buSzPts val="1425"/>
              <a:buChar char="•"/>
            </a:pPr>
            <a:r>
              <a:rPr lang="it-IT" sz="1425" b="1">
                <a:latin typeface="Arial"/>
                <a:ea typeface="Arial"/>
                <a:cs typeface="Arial"/>
                <a:sym typeface="Arial"/>
              </a:rPr>
              <a:t>Immagine A/B: RM di pz affetto da MEBD, sezione assiale (A) e coronale (B), che mostrano lissencefalia, porencefalia a livello di lobo parietale dx</a:t>
            </a:r>
            <a:endParaRPr/>
          </a:p>
          <a:p>
            <a:pPr marL="228600" lvl="0" indent="-228600" algn="l" rtl="0">
              <a:lnSpc>
                <a:spcPct val="70000"/>
              </a:lnSpc>
              <a:spcBef>
                <a:spcPts val="1000"/>
              </a:spcBef>
              <a:spcAft>
                <a:spcPts val="0"/>
              </a:spcAft>
              <a:buClr>
                <a:schemeClr val="dk1"/>
              </a:buClr>
              <a:buSzPts val="1425"/>
              <a:buChar char="•"/>
            </a:pPr>
            <a:r>
              <a:rPr lang="it-IT" sz="1425" b="1">
                <a:latin typeface="Arial"/>
                <a:ea typeface="Arial"/>
                <a:cs typeface="Arial"/>
                <a:sym typeface="Arial"/>
              </a:rPr>
              <a:t>Immagine C: porencefalia parietale, alterazioni del tronco encefalico che appare innaturalmente piegato </a:t>
            </a:r>
            <a:endParaRPr/>
          </a:p>
          <a:p>
            <a:pPr marL="228600" lvl="0" indent="-228600" algn="l" rtl="0">
              <a:lnSpc>
                <a:spcPct val="70000"/>
              </a:lnSpc>
              <a:spcBef>
                <a:spcPts val="1000"/>
              </a:spcBef>
              <a:spcAft>
                <a:spcPts val="0"/>
              </a:spcAft>
              <a:buClr>
                <a:schemeClr val="dk1"/>
              </a:buClr>
              <a:buSzPts val="1425"/>
              <a:buChar char="•"/>
            </a:pPr>
            <a:r>
              <a:rPr lang="it-IT" sz="1425" b="1">
                <a:latin typeface="Arial"/>
                <a:ea typeface="Arial"/>
                <a:cs typeface="Arial"/>
                <a:sym typeface="Arial"/>
              </a:rPr>
              <a:t>Immagine D: rendering tridimensionale di lissencefalia di tipo II cobblestone </a:t>
            </a:r>
            <a:endParaRPr/>
          </a:p>
        </p:txBody>
      </p:sp>
      <p:pic>
        <p:nvPicPr>
          <p:cNvPr id="265" name="Google Shape;265;p39"/>
          <p:cNvPicPr preferRelativeResize="0"/>
          <p:nvPr/>
        </p:nvPicPr>
        <p:blipFill rotWithShape="1">
          <a:blip r:embed="rId3">
            <a:alphaModFix/>
          </a:blip>
          <a:srcRect l="9369" r="309"/>
          <a:stretch/>
        </p:blipFill>
        <p:spPr>
          <a:xfrm>
            <a:off x="6426200" y="-12912"/>
            <a:ext cx="5765800" cy="68709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
        <p:nvSpPr>
          <p:cNvPr id="271" name="Google Shape;271;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800"/>
              <a:buNone/>
            </a:pPr>
            <a:r>
              <a:rPr lang="it-IT" b="1">
                <a:solidFill>
                  <a:srgbClr val="FF0000"/>
                </a:solidFill>
                <a:latin typeface="Arial"/>
                <a:ea typeface="Arial"/>
                <a:cs typeface="Arial"/>
                <a:sym typeface="Arial"/>
              </a:rPr>
              <a:t>MEBD: CONCLUSIONI </a:t>
            </a:r>
            <a:endParaRPr/>
          </a:p>
          <a:p>
            <a:pPr marL="228600" lvl="0" indent="-228600" algn="l" rtl="0">
              <a:lnSpc>
                <a:spcPct val="90000"/>
              </a:lnSpc>
              <a:spcBef>
                <a:spcPts val="1000"/>
              </a:spcBef>
              <a:spcAft>
                <a:spcPts val="0"/>
              </a:spcAft>
              <a:buClr>
                <a:schemeClr val="dk1"/>
              </a:buClr>
              <a:buSzPts val="2200"/>
              <a:buChar char="•"/>
            </a:pPr>
            <a:r>
              <a:rPr lang="it-IT" sz="2200" b="1">
                <a:latin typeface="Arial"/>
                <a:ea typeface="Arial"/>
                <a:cs typeface="Arial"/>
                <a:sym typeface="Arial"/>
              </a:rPr>
              <a:t>La tipica presentazione della MEBD è caratterizzata da insorgenza in età neonatale sotto forma di severa distrofia muscolare e grave alterazione della facoltà visiva. I soggetti in questione difficilmente superano i primi anni di vita.</a:t>
            </a:r>
            <a:endParaRPr/>
          </a:p>
          <a:p>
            <a:pPr marL="228600" lvl="0" indent="-228600" algn="l" rtl="0">
              <a:lnSpc>
                <a:spcPct val="90000"/>
              </a:lnSpc>
              <a:spcBef>
                <a:spcPts val="1000"/>
              </a:spcBef>
              <a:spcAft>
                <a:spcPts val="0"/>
              </a:spcAft>
              <a:buClr>
                <a:schemeClr val="dk1"/>
              </a:buClr>
              <a:buSzPts val="2200"/>
              <a:buChar char="•"/>
            </a:pPr>
            <a:r>
              <a:rPr lang="it-IT" sz="2200" b="1">
                <a:latin typeface="Arial"/>
                <a:ea typeface="Arial"/>
                <a:cs typeface="Arial"/>
                <a:sym typeface="Arial"/>
              </a:rPr>
              <a:t>Esistono casi in cui i soggetti sono affetti da forme più lievi, caratterizzate da miopia con parte della funzione visiva preservata, e soprattutto alterazioni meno severe sul versante muscolare, che permettono di acquisire la capacità alla deambulazione senza sostegno per qualche anno di vita.</a:t>
            </a:r>
            <a:endParaRPr/>
          </a:p>
          <a:p>
            <a:pPr marL="228600" lvl="0" indent="-228600" algn="l" rtl="0">
              <a:lnSpc>
                <a:spcPct val="90000"/>
              </a:lnSpc>
              <a:spcBef>
                <a:spcPts val="1000"/>
              </a:spcBef>
              <a:spcAft>
                <a:spcPts val="0"/>
              </a:spcAft>
              <a:buClr>
                <a:schemeClr val="dk1"/>
              </a:buClr>
              <a:buSzPts val="2200"/>
              <a:buChar char="•"/>
            </a:pPr>
            <a:r>
              <a:rPr lang="it-IT" sz="2200" b="1">
                <a:latin typeface="Arial"/>
                <a:ea typeface="Arial"/>
                <a:cs typeface="Arial"/>
                <a:sym typeface="Arial"/>
              </a:rPr>
              <a:t>In conclusione, la MEBD è meno severa della WWS, nonostante il quadro clinico sia in ogni caso estremamente drammatico</a:t>
            </a:r>
            <a:r>
              <a:rPr lang="it-IT" b="1"/>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txBox="1">
            <a:spLocks noGrp="1"/>
          </p:cNvSpPr>
          <p:nvPr>
            <p:ph type="body" idx="1"/>
          </p:nvPr>
        </p:nvSpPr>
        <p:spPr>
          <a:xfrm>
            <a:off x="838200" y="1258646"/>
            <a:ext cx="10715625" cy="5043730"/>
          </a:xfrm>
          <a:prstGeom prst="rect">
            <a:avLst/>
          </a:prstGeom>
          <a:noFill/>
          <a:ln>
            <a:noFill/>
          </a:ln>
        </p:spPr>
        <p:txBody>
          <a:bodyPr spcFirstLastPara="1" wrap="square" lIns="91425" tIns="45700" rIns="91425" bIns="45700" anchor="t" anchorCtr="0">
            <a:noAutofit/>
          </a:bodyPr>
          <a:lstStyle/>
          <a:p>
            <a:pPr marL="228600" lvl="0" indent="-71120" algn="l" rtl="0">
              <a:lnSpc>
                <a:spcPct val="80000"/>
              </a:lnSpc>
              <a:spcBef>
                <a:spcPts val="0"/>
              </a:spcBef>
              <a:spcAft>
                <a:spcPts val="0"/>
              </a:spcAft>
              <a:buClr>
                <a:schemeClr val="dk1"/>
              </a:buClr>
              <a:buSzPts val="2480"/>
              <a:buNone/>
            </a:pPr>
            <a:endParaRPr sz="2600" b="1" dirty="0">
              <a:solidFill>
                <a:srgbClr val="FF0000"/>
              </a:solidFill>
              <a:latin typeface="Arial"/>
              <a:ea typeface="Arial"/>
              <a:cs typeface="Arial"/>
              <a:sym typeface="Arial"/>
            </a:endParaRPr>
          </a:p>
          <a:p>
            <a:pPr marL="0" lvl="0" indent="0" algn="l" rtl="0">
              <a:lnSpc>
                <a:spcPct val="90000"/>
              </a:lnSpc>
              <a:spcBef>
                <a:spcPts val="0"/>
              </a:spcBef>
              <a:spcAft>
                <a:spcPts val="0"/>
              </a:spcAft>
              <a:buClr>
                <a:srgbClr val="FF0000"/>
              </a:buClr>
              <a:buSzPts val="2480"/>
              <a:buNone/>
            </a:pPr>
            <a:r>
              <a:rPr lang="it-IT" b="1" dirty="0">
                <a:solidFill>
                  <a:srgbClr val="FF0000"/>
                </a:solidFill>
                <a:latin typeface="Arial"/>
                <a:ea typeface="Arial"/>
                <a:cs typeface="Arial"/>
                <a:sym typeface="Arial"/>
              </a:rPr>
              <a:t>DIAGNOSI</a:t>
            </a:r>
            <a:endParaRPr dirty="0"/>
          </a:p>
          <a:p>
            <a:pPr marL="0" lvl="0" indent="0" algn="l" rtl="0">
              <a:lnSpc>
                <a:spcPct val="90000"/>
              </a:lnSpc>
              <a:spcBef>
                <a:spcPts val="0"/>
              </a:spcBef>
              <a:spcAft>
                <a:spcPts val="0"/>
              </a:spcAft>
              <a:buClr>
                <a:schemeClr val="dk1"/>
              </a:buClr>
              <a:buSzPts val="2480"/>
              <a:buNone/>
            </a:pPr>
            <a:endParaRPr b="1" dirty="0">
              <a:latin typeface="Arial"/>
              <a:ea typeface="Arial"/>
              <a:cs typeface="Arial"/>
              <a:sym typeface="Arial"/>
            </a:endParaRPr>
          </a:p>
          <a:p>
            <a:pPr marL="228600" lvl="0" indent="-228600" algn="l" rtl="0">
              <a:lnSpc>
                <a:spcPct val="90000"/>
              </a:lnSpc>
              <a:spcBef>
                <a:spcPts val="0"/>
              </a:spcBef>
              <a:spcAft>
                <a:spcPts val="0"/>
              </a:spcAft>
              <a:buClr>
                <a:schemeClr val="dk1"/>
              </a:buClr>
              <a:buSzPts val="2480"/>
              <a:buChar char="•"/>
            </a:pPr>
            <a:r>
              <a:rPr lang="it-IT" sz="2400" b="1" u="sng" dirty="0">
                <a:latin typeface="Arial"/>
                <a:ea typeface="Arial"/>
                <a:cs typeface="Arial"/>
                <a:sym typeface="Arial"/>
              </a:rPr>
              <a:t>IEF (</a:t>
            </a:r>
            <a:r>
              <a:rPr lang="it-IT" sz="2400" b="1" u="sng" dirty="0" err="1">
                <a:latin typeface="Arial"/>
                <a:ea typeface="Arial"/>
                <a:cs typeface="Arial"/>
                <a:sym typeface="Arial"/>
              </a:rPr>
              <a:t>Isoelettrofocalizzazione</a:t>
            </a:r>
            <a:r>
              <a:rPr lang="it-IT" sz="2400" b="1" u="sng" dirty="0">
                <a:latin typeface="Arial"/>
                <a:ea typeface="Arial"/>
                <a:cs typeface="Arial"/>
                <a:sym typeface="Arial"/>
              </a:rPr>
              <a:t> transferrina sierica) </a:t>
            </a:r>
            <a:endParaRPr dirty="0"/>
          </a:p>
          <a:p>
            <a:pPr marL="685800" lvl="1" indent="-228600" algn="l" rtl="0">
              <a:lnSpc>
                <a:spcPct val="90000"/>
              </a:lnSpc>
              <a:spcBef>
                <a:spcPts val="0"/>
              </a:spcBef>
              <a:spcAft>
                <a:spcPts val="0"/>
              </a:spcAft>
              <a:buClr>
                <a:schemeClr val="dk1"/>
              </a:buClr>
              <a:buSzPts val="2480"/>
              <a:buChar char="•"/>
            </a:pPr>
            <a:r>
              <a:rPr lang="it-IT" sz="2000" b="1" dirty="0">
                <a:latin typeface="Arial"/>
                <a:ea typeface="Arial"/>
                <a:cs typeface="Arial"/>
                <a:sym typeface="Arial"/>
              </a:rPr>
              <a:t>solo per la N-glicosilazione, non per O-glicosilazione o glicosilazione dei glicolipidi; la migrazione al catodo in un campo elettroforetico è modificata.</a:t>
            </a:r>
            <a:endParaRPr sz="2000" b="1" dirty="0">
              <a:latin typeface="Arial"/>
              <a:ea typeface="Arial"/>
              <a:cs typeface="Arial"/>
              <a:sym typeface="Arial"/>
            </a:endParaRPr>
          </a:p>
          <a:p>
            <a:pPr marL="228600" lvl="0" indent="-228600" algn="l" rtl="0">
              <a:lnSpc>
                <a:spcPct val="90000"/>
              </a:lnSpc>
              <a:spcBef>
                <a:spcPts val="496"/>
              </a:spcBef>
              <a:spcAft>
                <a:spcPts val="0"/>
              </a:spcAft>
              <a:buClr>
                <a:schemeClr val="dk1"/>
              </a:buClr>
              <a:buSzPts val="2480"/>
              <a:buChar char="•"/>
            </a:pPr>
            <a:r>
              <a:rPr lang="it-IT" sz="2400" b="1" u="sng" dirty="0">
                <a:latin typeface="Arial"/>
                <a:ea typeface="Arial"/>
                <a:cs typeface="Arial"/>
                <a:sym typeface="Arial"/>
              </a:rPr>
              <a:t>MALDI-TOF (Matrix </a:t>
            </a:r>
            <a:r>
              <a:rPr lang="it-IT" sz="2400" b="1" u="sng" dirty="0" err="1">
                <a:latin typeface="Arial"/>
                <a:ea typeface="Arial"/>
                <a:cs typeface="Arial"/>
                <a:sym typeface="Arial"/>
              </a:rPr>
              <a:t>Assisted</a:t>
            </a:r>
            <a:r>
              <a:rPr lang="it-IT" sz="2400" b="1" u="sng" dirty="0">
                <a:latin typeface="Arial"/>
                <a:ea typeface="Arial"/>
                <a:cs typeface="Arial"/>
                <a:sym typeface="Arial"/>
              </a:rPr>
              <a:t> Laser </a:t>
            </a:r>
            <a:r>
              <a:rPr lang="it-IT" sz="2400" b="1" u="sng" dirty="0" err="1">
                <a:latin typeface="Arial"/>
                <a:ea typeface="Arial"/>
                <a:cs typeface="Arial"/>
                <a:sym typeface="Arial"/>
              </a:rPr>
              <a:t>Desorption</a:t>
            </a:r>
            <a:r>
              <a:rPr lang="it-IT" sz="2400" b="1" u="sng" dirty="0">
                <a:latin typeface="Arial"/>
                <a:ea typeface="Arial"/>
                <a:cs typeface="Arial"/>
                <a:sym typeface="Arial"/>
              </a:rPr>
              <a:t> </a:t>
            </a:r>
            <a:r>
              <a:rPr lang="it-IT" sz="2400" b="1" u="sng" dirty="0" err="1">
                <a:latin typeface="Arial"/>
                <a:ea typeface="Arial"/>
                <a:cs typeface="Arial"/>
                <a:sym typeface="Arial"/>
              </a:rPr>
              <a:t>Ionization</a:t>
            </a:r>
            <a:r>
              <a:rPr lang="it-IT" sz="2400" b="1" u="sng" dirty="0">
                <a:latin typeface="Arial"/>
                <a:ea typeface="Arial"/>
                <a:cs typeface="Arial"/>
                <a:sym typeface="Arial"/>
              </a:rPr>
              <a:t> Time-of-Flight)</a:t>
            </a:r>
            <a:endParaRPr dirty="0"/>
          </a:p>
          <a:p>
            <a:pPr marL="685800" lvl="1" indent="-228600" algn="l" rtl="0">
              <a:lnSpc>
                <a:spcPct val="90000"/>
              </a:lnSpc>
              <a:spcBef>
                <a:spcPts val="496"/>
              </a:spcBef>
              <a:spcAft>
                <a:spcPts val="0"/>
              </a:spcAft>
              <a:buClr>
                <a:schemeClr val="dk1"/>
              </a:buClr>
              <a:buSzPts val="2480"/>
              <a:buChar char="•"/>
            </a:pPr>
            <a:r>
              <a:rPr lang="it-IT" sz="2000" b="1" dirty="0">
                <a:latin typeface="Arial"/>
                <a:ea typeface="Arial"/>
                <a:cs typeface="Arial"/>
                <a:sym typeface="Arial"/>
              </a:rPr>
              <a:t>distingue non solo tra tipo 1 e 2 ma anche tra diversi tipo 2.</a:t>
            </a:r>
            <a:endParaRPr sz="2000" b="1" dirty="0">
              <a:latin typeface="Arial"/>
              <a:ea typeface="Arial"/>
              <a:cs typeface="Arial"/>
              <a:sym typeface="Arial"/>
            </a:endParaRPr>
          </a:p>
          <a:p>
            <a:pPr marL="228600" lvl="0" indent="-228600" algn="l" rtl="0">
              <a:lnSpc>
                <a:spcPct val="90000"/>
              </a:lnSpc>
              <a:spcBef>
                <a:spcPts val="496"/>
              </a:spcBef>
              <a:spcAft>
                <a:spcPts val="0"/>
              </a:spcAft>
              <a:buClr>
                <a:schemeClr val="dk1"/>
              </a:buClr>
              <a:buSzPts val="2480"/>
              <a:buChar char="•"/>
            </a:pPr>
            <a:r>
              <a:rPr lang="it-IT" sz="2400" b="1" u="sng" dirty="0">
                <a:latin typeface="Arial"/>
                <a:ea typeface="Arial"/>
                <a:cs typeface="Arial"/>
                <a:sym typeface="Arial"/>
              </a:rPr>
              <a:t>CZE (</a:t>
            </a:r>
            <a:r>
              <a:rPr lang="it-IT" sz="2400" b="1" u="sng" dirty="0" err="1">
                <a:latin typeface="Arial"/>
                <a:ea typeface="Arial"/>
                <a:cs typeface="Arial"/>
                <a:sym typeface="Arial"/>
              </a:rPr>
              <a:t>Capillary</a:t>
            </a:r>
            <a:r>
              <a:rPr lang="it-IT" sz="2400" b="1" u="sng" dirty="0">
                <a:latin typeface="Arial"/>
                <a:ea typeface="Arial"/>
                <a:cs typeface="Arial"/>
                <a:sym typeface="Arial"/>
              </a:rPr>
              <a:t> zone </a:t>
            </a:r>
            <a:r>
              <a:rPr lang="it-IT" sz="2400" b="1" u="sng" dirty="0" err="1">
                <a:latin typeface="Arial"/>
                <a:ea typeface="Arial"/>
                <a:cs typeface="Arial"/>
                <a:sym typeface="Arial"/>
              </a:rPr>
              <a:t>electrophoresis</a:t>
            </a:r>
            <a:r>
              <a:rPr lang="it-IT" sz="2400" b="1" u="sng" dirty="0">
                <a:latin typeface="Arial"/>
                <a:ea typeface="Arial"/>
                <a:cs typeface="Arial"/>
                <a:sym typeface="Arial"/>
              </a:rPr>
              <a:t>)</a:t>
            </a:r>
            <a:endParaRPr dirty="0"/>
          </a:p>
          <a:p>
            <a:pPr marL="685800" lvl="1" indent="-228600" algn="l" rtl="0">
              <a:lnSpc>
                <a:spcPct val="90000"/>
              </a:lnSpc>
              <a:spcBef>
                <a:spcPts val="496"/>
              </a:spcBef>
              <a:spcAft>
                <a:spcPts val="0"/>
              </a:spcAft>
              <a:buClr>
                <a:schemeClr val="dk1"/>
              </a:buClr>
              <a:buSzPts val="2480"/>
              <a:buChar char="•"/>
            </a:pPr>
            <a:r>
              <a:rPr lang="it-IT" sz="2000" b="1" dirty="0">
                <a:latin typeface="Arial"/>
                <a:ea typeface="Arial"/>
                <a:cs typeface="Arial"/>
                <a:sym typeface="Arial"/>
              </a:rPr>
              <a:t>come IEF, permette la separazione delle </a:t>
            </a:r>
            <a:r>
              <a:rPr lang="it-IT" sz="2000" b="1" dirty="0" err="1">
                <a:latin typeface="Arial"/>
                <a:ea typeface="Arial"/>
                <a:cs typeface="Arial"/>
                <a:sym typeface="Arial"/>
              </a:rPr>
              <a:t>isoforme</a:t>
            </a:r>
            <a:r>
              <a:rPr lang="it-IT" sz="2000" b="1" dirty="0">
                <a:latin typeface="Arial"/>
                <a:ea typeface="Arial"/>
                <a:cs typeface="Arial"/>
                <a:sym typeface="Arial"/>
              </a:rPr>
              <a:t> di transferrina sulla base dello stato di carica determinato dal numero di residui di acido sialico terminali.</a:t>
            </a:r>
            <a:endParaRPr sz="2000" b="1" dirty="0">
              <a:latin typeface="Arial"/>
              <a:ea typeface="Arial"/>
              <a:cs typeface="Arial"/>
              <a:sym typeface="Arial"/>
            </a:endParaRPr>
          </a:p>
          <a:p>
            <a:pPr marL="228600" lvl="0" indent="-228600" algn="l" rtl="0">
              <a:lnSpc>
                <a:spcPct val="90000"/>
              </a:lnSpc>
              <a:spcBef>
                <a:spcPts val="496"/>
              </a:spcBef>
              <a:spcAft>
                <a:spcPts val="0"/>
              </a:spcAft>
              <a:buClr>
                <a:schemeClr val="dk1"/>
              </a:buClr>
              <a:buSzPts val="2480"/>
              <a:buChar char="•"/>
            </a:pPr>
            <a:r>
              <a:rPr lang="it-IT" sz="2400" b="1" u="sng" dirty="0">
                <a:latin typeface="Arial"/>
                <a:ea typeface="Arial"/>
                <a:cs typeface="Arial"/>
                <a:sym typeface="Arial"/>
              </a:rPr>
              <a:t>HPLC (High performance </a:t>
            </a:r>
            <a:r>
              <a:rPr lang="it-IT" sz="2400" b="1" u="sng" dirty="0" err="1">
                <a:latin typeface="Arial"/>
                <a:ea typeface="Arial"/>
                <a:cs typeface="Arial"/>
                <a:sym typeface="Arial"/>
              </a:rPr>
              <a:t>liquid</a:t>
            </a:r>
            <a:r>
              <a:rPr lang="it-IT" sz="2400" b="1" u="sng" dirty="0">
                <a:latin typeface="Arial"/>
                <a:ea typeface="Arial"/>
                <a:cs typeface="Arial"/>
                <a:sym typeface="Arial"/>
              </a:rPr>
              <a:t> </a:t>
            </a:r>
            <a:r>
              <a:rPr lang="it-IT" sz="2400" b="1" u="sng" dirty="0" err="1">
                <a:latin typeface="Arial"/>
                <a:ea typeface="Arial"/>
                <a:cs typeface="Arial"/>
                <a:sym typeface="Arial"/>
              </a:rPr>
              <a:t>cromatography</a:t>
            </a:r>
            <a:r>
              <a:rPr lang="it-IT" sz="2400" b="1" u="sng" dirty="0">
                <a:latin typeface="Arial"/>
                <a:ea typeface="Arial"/>
                <a:cs typeface="Arial"/>
                <a:sym typeface="Arial"/>
              </a:rPr>
              <a:t>)</a:t>
            </a:r>
            <a:endParaRPr sz="2400" b="1" u="sng" dirty="0">
              <a:latin typeface="Arial"/>
              <a:ea typeface="Arial"/>
              <a:cs typeface="Arial"/>
              <a:sym typeface="Arial"/>
            </a:endParaRPr>
          </a:p>
          <a:p>
            <a:pPr marL="342900" lvl="0" indent="-185420" algn="l" rtl="0">
              <a:lnSpc>
                <a:spcPct val="80000"/>
              </a:lnSpc>
              <a:spcBef>
                <a:spcPts val="496"/>
              </a:spcBef>
              <a:spcAft>
                <a:spcPts val="0"/>
              </a:spcAft>
              <a:buClr>
                <a:schemeClr val="dk1"/>
              </a:buClr>
              <a:buSzPts val="2480"/>
              <a:buNone/>
            </a:pPr>
            <a:endParaRPr sz="2480" b="1" dirty="0"/>
          </a:p>
        </p:txBody>
      </p:sp>
      <p:sp>
        <p:nvSpPr>
          <p:cNvPr id="278" name="Google Shape;278;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dirty="0">
                <a:solidFill>
                  <a:srgbClr val="2F5496"/>
                </a:solidFill>
                <a:latin typeface="Arial"/>
                <a:ea typeface="Arial"/>
                <a:cs typeface="Arial"/>
                <a:sym typeface="Arial"/>
              </a:rPr>
              <a:t>CONGENITAL DISORDERS OF GLYCOSYLATION</a:t>
            </a:r>
            <a:br>
              <a:rPr lang="it-IT" sz="3200" b="1" dirty="0">
                <a:solidFill>
                  <a:srgbClr val="2F5496"/>
                </a:solidFill>
                <a:latin typeface="Arial"/>
                <a:ea typeface="Arial"/>
                <a:cs typeface="Arial"/>
                <a:sym typeface="Arial"/>
              </a:rPr>
            </a:br>
            <a:r>
              <a:rPr lang="it-IT" sz="3200" b="1" dirty="0">
                <a:solidFill>
                  <a:srgbClr val="2F5496"/>
                </a:solidFill>
                <a:latin typeface="Arial"/>
                <a:ea typeface="Arial"/>
                <a:cs typeface="Arial"/>
                <a:sym typeface="Arial"/>
              </a:rPr>
              <a:t>(CDG)</a:t>
            </a:r>
            <a:endParaRP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body" idx="1"/>
          </p:nvPr>
        </p:nvSpPr>
        <p:spPr>
          <a:xfrm>
            <a:off x="838199" y="1515533"/>
            <a:ext cx="10676467" cy="497734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b="1">
              <a:latin typeface="Arial"/>
              <a:ea typeface="Arial"/>
              <a:cs typeface="Arial"/>
              <a:sym typeface="Arial"/>
            </a:endParaRPr>
          </a:p>
          <a:p>
            <a:pPr marL="228600" lvl="0" indent="-228600" algn="l" rtl="0">
              <a:lnSpc>
                <a:spcPct val="90000"/>
              </a:lnSpc>
              <a:spcBef>
                <a:spcPts val="1000"/>
              </a:spcBef>
              <a:spcAft>
                <a:spcPts val="0"/>
              </a:spcAft>
              <a:buClr>
                <a:srgbClr val="FF0000"/>
              </a:buClr>
              <a:buSzPts val="2800"/>
              <a:buChar char="•"/>
            </a:pPr>
            <a:r>
              <a:rPr lang="it-IT" b="1">
                <a:solidFill>
                  <a:srgbClr val="FF0000"/>
                </a:solidFill>
                <a:latin typeface="Arial"/>
                <a:ea typeface="Arial"/>
                <a:cs typeface="Arial"/>
                <a:sym typeface="Arial"/>
              </a:rPr>
              <a:t>MALATTIE RARE</a:t>
            </a:r>
            <a:endParaRPr/>
          </a:p>
          <a:p>
            <a:pPr marL="685800" lvl="1" indent="-228600" algn="l" rtl="0">
              <a:lnSpc>
                <a:spcPct val="90000"/>
              </a:lnSpc>
              <a:spcBef>
                <a:spcPts val="500"/>
              </a:spcBef>
              <a:spcAft>
                <a:spcPts val="0"/>
              </a:spcAft>
              <a:buClr>
                <a:schemeClr val="dk1"/>
              </a:buClr>
              <a:buSzPts val="2400"/>
              <a:buChar char="•"/>
            </a:pPr>
            <a:r>
              <a:rPr lang="it-IT" b="1">
                <a:latin typeface="Arial"/>
                <a:ea typeface="Arial"/>
                <a:cs typeface="Arial"/>
                <a:sym typeface="Arial"/>
              </a:rPr>
              <a:t> </a:t>
            </a:r>
            <a:r>
              <a:rPr lang="it-IT" sz="2800" b="1">
                <a:latin typeface="Arial"/>
                <a:ea typeface="Arial"/>
                <a:cs typeface="Arial"/>
                <a:sym typeface="Arial"/>
              </a:rPr>
              <a:t>Incidenza minore di 5/10.000 (UE)</a:t>
            </a:r>
            <a:endParaRPr/>
          </a:p>
          <a:p>
            <a:pPr marL="0" lvl="0" indent="0" algn="l" rtl="0">
              <a:lnSpc>
                <a:spcPct val="90000"/>
              </a:lnSpc>
              <a:spcBef>
                <a:spcPts val="1000"/>
              </a:spcBef>
              <a:spcAft>
                <a:spcPts val="0"/>
              </a:spcAft>
              <a:buClr>
                <a:schemeClr val="dk1"/>
              </a:buClr>
              <a:buSzPts val="2800"/>
              <a:buNone/>
            </a:pPr>
            <a:endParaRPr>
              <a:latin typeface="Arial"/>
              <a:ea typeface="Arial"/>
              <a:cs typeface="Arial"/>
              <a:sym typeface="Arial"/>
            </a:endParaRPr>
          </a:p>
          <a:p>
            <a:pPr marL="228600" lvl="0" indent="-228600" algn="l" rtl="0">
              <a:lnSpc>
                <a:spcPct val="90000"/>
              </a:lnSpc>
              <a:spcBef>
                <a:spcPts val="1000"/>
              </a:spcBef>
              <a:spcAft>
                <a:spcPts val="0"/>
              </a:spcAft>
              <a:buClr>
                <a:srgbClr val="FF0000"/>
              </a:buClr>
              <a:buSzPts val="2800"/>
              <a:buChar char="•"/>
            </a:pPr>
            <a:r>
              <a:rPr lang="it-IT" b="1">
                <a:solidFill>
                  <a:srgbClr val="FF0000"/>
                </a:solidFill>
                <a:latin typeface="Arial"/>
                <a:ea typeface="Arial"/>
                <a:cs typeface="Arial"/>
                <a:sym typeface="Arial"/>
              </a:rPr>
              <a:t>EPIDEMIOLOGIA</a:t>
            </a:r>
            <a:endParaRPr>
              <a:latin typeface="Arial"/>
              <a:ea typeface="Arial"/>
              <a:cs typeface="Arial"/>
              <a:sym typeface="Arial"/>
            </a:endParaRPr>
          </a:p>
          <a:p>
            <a:pPr marL="685800" lvl="1" indent="-228600" algn="l" rtl="0">
              <a:lnSpc>
                <a:spcPct val="90000"/>
              </a:lnSpc>
              <a:spcBef>
                <a:spcPts val="500"/>
              </a:spcBef>
              <a:spcAft>
                <a:spcPts val="0"/>
              </a:spcAft>
              <a:buClr>
                <a:schemeClr val="dk1"/>
              </a:buClr>
              <a:buSzPts val="2800"/>
              <a:buChar char="•"/>
            </a:pPr>
            <a:r>
              <a:rPr lang="it-IT" sz="2800" b="1">
                <a:latin typeface="Arial"/>
                <a:ea typeface="Arial"/>
                <a:cs typeface="Arial"/>
                <a:sym typeface="Arial"/>
              </a:rPr>
              <a:t>In Europa e tra gli afro-americani si stima un’incidenza di 1/10.000</a:t>
            </a:r>
            <a:endParaRPr/>
          </a:p>
          <a:p>
            <a:pPr marL="685800" lvl="1" indent="-228600" algn="l" rtl="0">
              <a:lnSpc>
                <a:spcPct val="90000"/>
              </a:lnSpc>
              <a:spcBef>
                <a:spcPts val="500"/>
              </a:spcBef>
              <a:spcAft>
                <a:spcPts val="0"/>
              </a:spcAft>
              <a:buClr>
                <a:schemeClr val="dk1"/>
              </a:buClr>
              <a:buSzPts val="2800"/>
              <a:buChar char="•"/>
            </a:pPr>
            <a:r>
              <a:rPr lang="it-IT" sz="2800" b="1">
                <a:latin typeface="Arial"/>
                <a:ea typeface="Arial"/>
                <a:cs typeface="Arial"/>
                <a:sym typeface="Arial"/>
              </a:rPr>
              <a:t>La PMM2-CDG è stata riportata in più di 700 casi nel mondo.</a:t>
            </a:r>
            <a:endParaRPr/>
          </a:p>
          <a:p>
            <a:pPr marL="685800" lvl="1" indent="-76200" algn="l" rtl="0">
              <a:lnSpc>
                <a:spcPct val="90000"/>
              </a:lnSpc>
              <a:spcBef>
                <a:spcPts val="500"/>
              </a:spcBef>
              <a:spcAft>
                <a:spcPts val="0"/>
              </a:spcAft>
              <a:buClr>
                <a:schemeClr val="dk1"/>
              </a:buClr>
              <a:buSzPts val="2400"/>
              <a:buNone/>
            </a:pPr>
            <a:endParaRPr b="1">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b="1">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b="1">
              <a:latin typeface="Arial"/>
              <a:ea typeface="Arial"/>
              <a:cs typeface="Arial"/>
              <a:sym typeface="Arial"/>
            </a:endParaRPr>
          </a:p>
        </p:txBody>
      </p:sp>
      <p:sp>
        <p:nvSpPr>
          <p:cNvPr id="103" name="Google Shape;10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42" descr="C:\Users\fedele.nucera\Desktop\IEF Normal vs Type 1.PNG"/>
          <p:cNvPicPr preferRelativeResize="0"/>
          <p:nvPr/>
        </p:nvPicPr>
        <p:blipFill rotWithShape="1">
          <a:blip r:embed="rId3">
            <a:alphaModFix/>
          </a:blip>
          <a:srcRect r="2362"/>
          <a:stretch/>
        </p:blipFill>
        <p:spPr>
          <a:xfrm>
            <a:off x="2513755" y="2361792"/>
            <a:ext cx="7477970" cy="3560246"/>
          </a:xfrm>
          <a:prstGeom prst="rect">
            <a:avLst/>
          </a:prstGeom>
          <a:noFill/>
          <a:ln>
            <a:noFill/>
          </a:ln>
        </p:spPr>
      </p:pic>
      <p:sp>
        <p:nvSpPr>
          <p:cNvPr id="285" name="Google Shape;285;p42"/>
          <p:cNvSpPr txBox="1"/>
          <p:nvPr/>
        </p:nvSpPr>
        <p:spPr>
          <a:xfrm>
            <a:off x="3065660" y="6363847"/>
            <a:ext cx="6374159" cy="4585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400" b="1">
                <a:solidFill>
                  <a:schemeClr val="dk1"/>
                </a:solidFill>
                <a:latin typeface="Arial"/>
                <a:ea typeface="Arial"/>
                <a:cs typeface="Arial"/>
                <a:sym typeface="Arial"/>
              </a:rPr>
              <a:t>CDG type-1; Henk van Eijk, blood specialist (Rotterdam)_1984</a:t>
            </a:r>
            <a:endParaRPr sz="1400" b="1">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42"/>
          <p:cNvSpPr/>
          <p:nvPr/>
        </p:nvSpPr>
        <p:spPr>
          <a:xfrm>
            <a:off x="1236528" y="1690688"/>
            <a:ext cx="4859472" cy="4924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600" b="1">
                <a:solidFill>
                  <a:srgbClr val="FF0000"/>
                </a:solidFill>
                <a:latin typeface="Arial"/>
                <a:ea typeface="Arial"/>
                <a:cs typeface="Arial"/>
                <a:sym typeface="Arial"/>
              </a:rPr>
              <a:t>IEF TRANSFERRINA SIERICA</a:t>
            </a:r>
            <a:endParaRPr sz="2600">
              <a:solidFill>
                <a:srgbClr val="FF0000"/>
              </a:solidFill>
              <a:latin typeface="Calibri"/>
              <a:ea typeface="Calibri"/>
              <a:cs typeface="Calibri"/>
              <a:sym typeface="Calibri"/>
            </a:endParaRPr>
          </a:p>
        </p:txBody>
      </p:sp>
      <p:sp>
        <p:nvSpPr>
          <p:cNvPr id="287" name="Google Shape;287;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43" descr="C:\Users\fedele.nucera\Desktop\IEF Type 1 vs Type 2 a.PNG"/>
          <p:cNvPicPr preferRelativeResize="0"/>
          <p:nvPr/>
        </p:nvPicPr>
        <p:blipFill rotWithShape="1">
          <a:blip r:embed="rId3">
            <a:alphaModFix/>
          </a:blip>
          <a:srcRect t="3040"/>
          <a:stretch/>
        </p:blipFill>
        <p:spPr>
          <a:xfrm>
            <a:off x="3109912" y="2238375"/>
            <a:ext cx="5972175" cy="4619625"/>
          </a:xfrm>
          <a:prstGeom prst="rect">
            <a:avLst/>
          </a:prstGeom>
          <a:noFill/>
          <a:ln>
            <a:noFill/>
          </a:ln>
        </p:spPr>
      </p:pic>
      <p:sp>
        <p:nvSpPr>
          <p:cNvPr id="294" name="Google Shape;294;p43"/>
          <p:cNvSpPr/>
          <p:nvPr/>
        </p:nvSpPr>
        <p:spPr>
          <a:xfrm>
            <a:off x="1220212" y="1690688"/>
            <a:ext cx="4971038" cy="4924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600" b="1">
                <a:solidFill>
                  <a:srgbClr val="FF0000"/>
                </a:solidFill>
                <a:latin typeface="Arial"/>
                <a:ea typeface="Arial"/>
                <a:cs typeface="Arial"/>
                <a:sym typeface="Arial"/>
              </a:rPr>
              <a:t>CDG “TYPE 1” VS “ TYPE 2 ”</a:t>
            </a:r>
            <a:endParaRPr/>
          </a:p>
        </p:txBody>
      </p:sp>
      <p:sp>
        <p:nvSpPr>
          <p:cNvPr id="295" name="Google Shape;295;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
        <p:nvSpPr>
          <p:cNvPr id="302" name="Google Shape;302;p44"/>
          <p:cNvSpPr/>
          <p:nvPr/>
        </p:nvSpPr>
        <p:spPr>
          <a:xfrm>
            <a:off x="838199" y="1633538"/>
            <a:ext cx="2981325" cy="514350"/>
          </a:xfrm>
          <a:prstGeom prst="rect">
            <a:avLst/>
          </a:prstGeom>
          <a:solidFill>
            <a:srgbClr val="DBDB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44"/>
          <p:cNvSpPr txBox="1">
            <a:spLocks noGrp="1"/>
          </p:cNvSpPr>
          <p:nvPr>
            <p:ph type="body" idx="1"/>
          </p:nvPr>
        </p:nvSpPr>
        <p:spPr>
          <a:xfrm>
            <a:off x="838200" y="1758951"/>
            <a:ext cx="10515599" cy="471011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600"/>
              <a:buNone/>
            </a:pPr>
            <a:r>
              <a:rPr lang="it-IT" sz="2600" b="1">
                <a:latin typeface="Arial"/>
                <a:ea typeface="Arial"/>
                <a:cs typeface="Arial"/>
                <a:sym typeface="Arial"/>
              </a:rPr>
              <a:t>SOTTODIAGNOSI</a:t>
            </a:r>
            <a:endParaRPr/>
          </a:p>
          <a:p>
            <a:pPr marL="0" lvl="0" indent="0" algn="l" rtl="0">
              <a:lnSpc>
                <a:spcPct val="70000"/>
              </a:lnSpc>
              <a:spcBef>
                <a:spcPts val="0"/>
              </a:spcBef>
              <a:spcAft>
                <a:spcPts val="0"/>
              </a:spcAft>
              <a:buClr>
                <a:schemeClr val="dk1"/>
              </a:buClr>
              <a:buSzPts val="2600"/>
              <a:buNone/>
            </a:pPr>
            <a:endParaRPr sz="2600" b="1">
              <a:solidFill>
                <a:srgbClr val="FF0000"/>
              </a:solidFill>
              <a:latin typeface="Arial"/>
              <a:ea typeface="Arial"/>
              <a:cs typeface="Arial"/>
              <a:sym typeface="Arial"/>
            </a:endParaRPr>
          </a:p>
          <a:p>
            <a:pPr marL="0" lvl="0" indent="0" algn="l" rtl="0">
              <a:lnSpc>
                <a:spcPct val="70000"/>
              </a:lnSpc>
              <a:spcBef>
                <a:spcPts val="0"/>
              </a:spcBef>
              <a:spcAft>
                <a:spcPts val="0"/>
              </a:spcAft>
              <a:buClr>
                <a:srgbClr val="FF0000"/>
              </a:buClr>
              <a:buSzPts val="2600"/>
              <a:buNone/>
            </a:pPr>
            <a:r>
              <a:rPr lang="it-IT" sz="2600" b="1">
                <a:solidFill>
                  <a:srgbClr val="FF0000"/>
                </a:solidFill>
                <a:latin typeface="Arial"/>
                <a:ea typeface="Arial"/>
                <a:cs typeface="Arial"/>
                <a:sym typeface="Arial"/>
              </a:rPr>
              <a:t>FENOTIPO BLANDO</a:t>
            </a:r>
            <a:endParaRPr/>
          </a:p>
          <a:p>
            <a:pPr marL="228600" lvl="0" indent="-228600" algn="l" rtl="0">
              <a:lnSpc>
                <a:spcPct val="90000"/>
              </a:lnSpc>
              <a:spcBef>
                <a:spcPts val="0"/>
              </a:spcBef>
              <a:spcAft>
                <a:spcPts val="0"/>
              </a:spcAft>
              <a:buClr>
                <a:schemeClr val="dk1"/>
              </a:buClr>
              <a:buSzPts val="2600"/>
              <a:buChar char="•"/>
            </a:pPr>
            <a:r>
              <a:rPr lang="it-IT" sz="2600" b="1">
                <a:latin typeface="Arial"/>
                <a:ea typeface="Arial"/>
                <a:cs typeface="Arial"/>
                <a:sym typeface="Arial"/>
              </a:rPr>
              <a:t>Alcuni casi di PMM-2 possono avere anche solo un’anormalità nella coagulazione, ad esempio un deficit di antitrombina.</a:t>
            </a:r>
            <a:endParaRPr sz="2600" b="1">
              <a:latin typeface="Arial"/>
              <a:ea typeface="Arial"/>
              <a:cs typeface="Arial"/>
              <a:sym typeface="Arial"/>
            </a:endParaRPr>
          </a:p>
          <a:p>
            <a:pPr marL="0" lvl="0" indent="0" algn="l" rtl="0">
              <a:lnSpc>
                <a:spcPct val="90000"/>
              </a:lnSpc>
              <a:spcBef>
                <a:spcPts val="520"/>
              </a:spcBef>
              <a:spcAft>
                <a:spcPts val="0"/>
              </a:spcAft>
              <a:buClr>
                <a:srgbClr val="FF0000"/>
              </a:buClr>
              <a:buSzPts val="2600"/>
              <a:buNone/>
            </a:pPr>
            <a:r>
              <a:rPr lang="it-IT" sz="2600" b="1">
                <a:solidFill>
                  <a:srgbClr val="FF0000"/>
                </a:solidFill>
                <a:latin typeface="Arial"/>
                <a:ea typeface="Arial"/>
                <a:cs typeface="Arial"/>
                <a:sym typeface="Arial"/>
              </a:rPr>
              <a:t>LE CDG MIMANO PATOLOGIE MITOCONDRIALI</a:t>
            </a:r>
            <a:endParaRPr/>
          </a:p>
          <a:p>
            <a:pPr marL="228600" lvl="0" indent="-228600" algn="l" rtl="0">
              <a:lnSpc>
                <a:spcPct val="90000"/>
              </a:lnSpc>
              <a:spcBef>
                <a:spcPts val="520"/>
              </a:spcBef>
              <a:spcAft>
                <a:spcPts val="0"/>
              </a:spcAft>
              <a:buClr>
                <a:schemeClr val="dk1"/>
              </a:buClr>
              <a:buSzPts val="2600"/>
              <a:buChar char="•"/>
            </a:pPr>
            <a:r>
              <a:rPr lang="it-IT" sz="2600" b="1">
                <a:latin typeface="Arial"/>
                <a:ea typeface="Arial"/>
                <a:cs typeface="Arial"/>
                <a:sym typeface="Arial"/>
              </a:rPr>
              <a:t>Tra i pazienti mitocondriali che rimangono senza una diagnosi, alcuni potrebbero avere una CDG; in tal caso uno screening per CDG eviterebbe loro esami più invasivi.</a:t>
            </a:r>
            <a:endParaRPr sz="2600" b="1">
              <a:latin typeface="Arial"/>
              <a:ea typeface="Arial"/>
              <a:cs typeface="Arial"/>
              <a:sym typeface="Arial"/>
            </a:endParaRPr>
          </a:p>
          <a:p>
            <a:pPr marL="0" lvl="0" indent="0" algn="l" rtl="0">
              <a:lnSpc>
                <a:spcPct val="90000"/>
              </a:lnSpc>
              <a:spcBef>
                <a:spcPts val="520"/>
              </a:spcBef>
              <a:spcAft>
                <a:spcPts val="0"/>
              </a:spcAft>
              <a:buClr>
                <a:srgbClr val="FF0000"/>
              </a:buClr>
              <a:buSzPts val="2600"/>
              <a:buNone/>
            </a:pPr>
            <a:r>
              <a:rPr lang="it-IT" sz="2600" b="1">
                <a:solidFill>
                  <a:srgbClr val="FF0000"/>
                </a:solidFill>
                <a:latin typeface="Arial"/>
                <a:ea typeface="Arial"/>
                <a:cs typeface="Arial"/>
                <a:sym typeface="Arial"/>
              </a:rPr>
              <a:t>TEST DI SCREENING</a:t>
            </a:r>
            <a:endParaRPr sz="2600" b="1">
              <a:solidFill>
                <a:srgbClr val="FF0000"/>
              </a:solidFill>
              <a:latin typeface="Arial"/>
              <a:ea typeface="Arial"/>
              <a:cs typeface="Arial"/>
              <a:sym typeface="Arial"/>
            </a:endParaRPr>
          </a:p>
          <a:p>
            <a:pPr marL="228600" lvl="0" indent="-228600" algn="l" rtl="0">
              <a:lnSpc>
                <a:spcPct val="90000"/>
              </a:lnSpc>
              <a:spcBef>
                <a:spcPts val="520"/>
              </a:spcBef>
              <a:spcAft>
                <a:spcPts val="0"/>
              </a:spcAft>
              <a:buClr>
                <a:schemeClr val="dk1"/>
              </a:buClr>
              <a:buSzPts val="2600"/>
              <a:buChar char="•"/>
            </a:pPr>
            <a:r>
              <a:rPr lang="it-IT" sz="2600" b="1">
                <a:latin typeface="Arial"/>
                <a:ea typeface="Arial"/>
                <a:cs typeface="Arial"/>
                <a:sym typeface="Arial"/>
              </a:rPr>
              <a:t>IEF della transferrina positiva solo in circa il 60% delle CDGs. Tra i vari motivi anche la normalizzazione dell’IEF in alcuni adulti con CDG.</a:t>
            </a:r>
            <a:endParaRPr sz="2600" b="1">
              <a:latin typeface="Arial"/>
              <a:ea typeface="Arial"/>
              <a:cs typeface="Arial"/>
              <a:sym typeface="Arial"/>
            </a:endParaRPr>
          </a:p>
          <a:p>
            <a:pPr marL="342900" lvl="0" indent="-177800" algn="l" rtl="0">
              <a:lnSpc>
                <a:spcPct val="90000"/>
              </a:lnSpc>
              <a:spcBef>
                <a:spcPts val="520"/>
              </a:spcBef>
              <a:spcAft>
                <a:spcPts val="0"/>
              </a:spcAft>
              <a:buClr>
                <a:schemeClr val="dk1"/>
              </a:buClr>
              <a:buSzPts val="2600"/>
              <a:buNone/>
            </a:pPr>
            <a:endParaRPr sz="2600">
              <a:latin typeface="Arial"/>
              <a:ea typeface="Arial"/>
              <a:cs typeface="Arial"/>
              <a:sym typeface="Arial"/>
            </a:endParaRPr>
          </a:p>
          <a:p>
            <a:pPr marL="342900" lvl="0" indent="-177800" algn="l" rtl="0">
              <a:lnSpc>
                <a:spcPct val="90000"/>
              </a:lnSpc>
              <a:spcBef>
                <a:spcPts val="520"/>
              </a:spcBef>
              <a:spcAft>
                <a:spcPts val="0"/>
              </a:spcAft>
              <a:buClr>
                <a:schemeClr val="dk1"/>
              </a:buClr>
              <a:buSzPts val="2600"/>
              <a:buNone/>
            </a:pPr>
            <a:endParaRPr sz="2600">
              <a:latin typeface="Arial"/>
              <a:ea typeface="Arial"/>
              <a:cs typeface="Arial"/>
              <a:sym typeface="Arial"/>
            </a:endParaRPr>
          </a:p>
          <a:p>
            <a:pPr marL="342900" lvl="0" indent="-177800" algn="l" rtl="0">
              <a:lnSpc>
                <a:spcPct val="90000"/>
              </a:lnSpc>
              <a:spcBef>
                <a:spcPts val="520"/>
              </a:spcBef>
              <a:spcAft>
                <a:spcPts val="0"/>
              </a:spcAft>
              <a:buClr>
                <a:schemeClr val="dk1"/>
              </a:buClr>
              <a:buSzPts val="2600"/>
              <a:buNone/>
            </a:pPr>
            <a:endParaRPr sz="26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5"/>
          <p:cNvSpPr txBox="1">
            <a:spLocks noGrp="1"/>
          </p:cNvSpPr>
          <p:nvPr>
            <p:ph type="title"/>
          </p:nvPr>
        </p:nvSpPr>
        <p:spPr>
          <a:xfrm>
            <a:off x="838200" y="24368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
        <p:nvSpPr>
          <p:cNvPr id="310" name="Google Shape;310;p45"/>
          <p:cNvSpPr/>
          <p:nvPr/>
        </p:nvSpPr>
        <p:spPr>
          <a:xfrm>
            <a:off x="838198" y="1609725"/>
            <a:ext cx="5000625" cy="495300"/>
          </a:xfrm>
          <a:prstGeom prst="rect">
            <a:avLst/>
          </a:prstGeom>
          <a:solidFill>
            <a:srgbClr val="FFD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45"/>
          <p:cNvSpPr txBox="1">
            <a:spLocks noGrp="1"/>
          </p:cNvSpPr>
          <p:nvPr>
            <p:ph type="body" idx="1"/>
          </p:nvPr>
        </p:nvSpPr>
        <p:spPr>
          <a:xfrm>
            <a:off x="838199" y="1690688"/>
            <a:ext cx="10515601" cy="481012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FF0000"/>
              </a:buClr>
              <a:buSzPts val="2635"/>
              <a:buNone/>
            </a:pPr>
            <a:r>
              <a:rPr lang="it-IT" b="1">
                <a:latin typeface="Arial"/>
                <a:ea typeface="Arial"/>
                <a:cs typeface="Arial"/>
                <a:sym typeface="Arial"/>
              </a:rPr>
              <a:t>UNO SGUARDO AL FUTURO</a:t>
            </a:r>
            <a:endParaRPr/>
          </a:p>
          <a:p>
            <a:pPr marL="342900" lvl="0" indent="-175577" algn="l" rtl="0">
              <a:lnSpc>
                <a:spcPct val="80000"/>
              </a:lnSpc>
              <a:spcBef>
                <a:spcPts val="0"/>
              </a:spcBef>
              <a:spcAft>
                <a:spcPts val="0"/>
              </a:spcAft>
              <a:buClr>
                <a:srgbClr val="FF0000"/>
              </a:buClr>
              <a:buSzPts val="2635"/>
              <a:buNone/>
            </a:pPr>
            <a:endParaRPr sz="2400" b="1">
              <a:solidFill>
                <a:srgbClr val="FF0000"/>
              </a:solidFill>
              <a:latin typeface="Arial"/>
              <a:ea typeface="Arial"/>
              <a:cs typeface="Arial"/>
              <a:sym typeface="Arial"/>
            </a:endParaRPr>
          </a:p>
          <a:p>
            <a:pPr marL="0" lvl="0" indent="0" algn="l" rtl="0">
              <a:lnSpc>
                <a:spcPct val="80000"/>
              </a:lnSpc>
              <a:spcBef>
                <a:spcPts val="0"/>
              </a:spcBef>
              <a:spcAft>
                <a:spcPts val="0"/>
              </a:spcAft>
              <a:buClr>
                <a:srgbClr val="FF0000"/>
              </a:buClr>
              <a:buSzPts val="2635"/>
              <a:buNone/>
            </a:pPr>
            <a:r>
              <a:rPr lang="it-IT" sz="2600" b="1">
                <a:solidFill>
                  <a:srgbClr val="FF0000"/>
                </a:solidFill>
                <a:latin typeface="Arial"/>
                <a:ea typeface="Arial"/>
                <a:cs typeface="Arial"/>
                <a:sym typeface="Arial"/>
              </a:rPr>
              <a:t>SEQUENZIAMENTO GENOMICO</a:t>
            </a:r>
            <a:endParaRPr/>
          </a:p>
          <a:p>
            <a:pPr marL="342900" lvl="0" indent="-342900" algn="l" rtl="0">
              <a:lnSpc>
                <a:spcPct val="80000"/>
              </a:lnSpc>
              <a:spcBef>
                <a:spcPts val="0"/>
              </a:spcBef>
              <a:spcAft>
                <a:spcPts val="0"/>
              </a:spcAft>
              <a:buClr>
                <a:schemeClr val="dk1"/>
              </a:buClr>
              <a:buSzPts val="2635"/>
              <a:buChar char="•"/>
            </a:pPr>
            <a:r>
              <a:rPr lang="it-IT" sz="2600" b="1">
                <a:latin typeface="Arial"/>
                <a:ea typeface="Arial"/>
                <a:cs typeface="Arial"/>
                <a:sym typeface="Arial"/>
              </a:rPr>
              <a:t>Sarà importante per la diagnosi molecolare di CDG non risolte.</a:t>
            </a:r>
            <a:endParaRPr sz="2600" b="1">
              <a:latin typeface="Arial"/>
              <a:ea typeface="Arial"/>
              <a:cs typeface="Arial"/>
              <a:sym typeface="Arial"/>
            </a:endParaRPr>
          </a:p>
          <a:p>
            <a:pPr marL="0" lvl="0" indent="0" algn="l" rtl="0">
              <a:lnSpc>
                <a:spcPct val="80000"/>
              </a:lnSpc>
              <a:spcBef>
                <a:spcPts val="527"/>
              </a:spcBef>
              <a:spcAft>
                <a:spcPts val="0"/>
              </a:spcAft>
              <a:buClr>
                <a:srgbClr val="FF0000"/>
              </a:buClr>
              <a:buSzPts val="2635"/>
              <a:buNone/>
            </a:pPr>
            <a:r>
              <a:rPr lang="it-IT" sz="2600" b="1">
                <a:solidFill>
                  <a:srgbClr val="FF0000"/>
                </a:solidFill>
                <a:latin typeface="Arial"/>
                <a:ea typeface="Arial"/>
                <a:cs typeface="Arial"/>
                <a:sym typeface="Arial"/>
              </a:rPr>
              <a:t>EPIGENETICA</a:t>
            </a:r>
            <a:endParaRPr/>
          </a:p>
          <a:p>
            <a:pPr marL="342900" lvl="0" indent="-342900" algn="l" rtl="0">
              <a:lnSpc>
                <a:spcPct val="80000"/>
              </a:lnSpc>
              <a:spcBef>
                <a:spcPts val="527"/>
              </a:spcBef>
              <a:spcAft>
                <a:spcPts val="0"/>
              </a:spcAft>
              <a:buClr>
                <a:schemeClr val="dk1"/>
              </a:buClr>
              <a:buSzPts val="2635"/>
              <a:buChar char="•"/>
            </a:pPr>
            <a:r>
              <a:rPr lang="it-IT" sz="2600" b="1">
                <a:latin typeface="Arial"/>
                <a:ea typeface="Arial"/>
                <a:cs typeface="Arial"/>
                <a:sym typeface="Arial"/>
              </a:rPr>
              <a:t>Sebbene ad oggi non si conoscano esempi di CDG dovuti a cambiamenti epigenetici, si ritiene che in futuro diventeranno un importante capitolo delle CDG stesse. Ciò, sulla base del fatto che in letteratura vi sono esempi di regolazione epigenetica della glicosilazione, alcuni dei quali sono alla base di cancri (gastrointestinali, pancreas, seno).</a:t>
            </a:r>
            <a:endParaRPr sz="2600" b="1">
              <a:latin typeface="Arial"/>
              <a:ea typeface="Arial"/>
              <a:cs typeface="Arial"/>
              <a:sym typeface="Arial"/>
            </a:endParaRPr>
          </a:p>
          <a:p>
            <a:pPr marL="0" lvl="0" indent="0" algn="l" rtl="0">
              <a:lnSpc>
                <a:spcPct val="80000"/>
              </a:lnSpc>
              <a:spcBef>
                <a:spcPts val="527"/>
              </a:spcBef>
              <a:spcAft>
                <a:spcPts val="0"/>
              </a:spcAft>
              <a:buClr>
                <a:srgbClr val="FF0000"/>
              </a:buClr>
              <a:buSzPts val="2635"/>
              <a:buNone/>
            </a:pPr>
            <a:r>
              <a:rPr lang="it-IT" sz="2600" b="1">
                <a:solidFill>
                  <a:srgbClr val="FF0000"/>
                </a:solidFill>
                <a:latin typeface="Arial"/>
                <a:ea typeface="Arial"/>
                <a:cs typeface="Arial"/>
                <a:sym typeface="Arial"/>
              </a:rPr>
              <a:t>«</a:t>
            </a:r>
            <a:r>
              <a:rPr lang="it-IT" sz="2600" b="1">
                <a:solidFill>
                  <a:srgbClr val="FF0000"/>
                </a:solidFill>
                <a:latin typeface="Book Antiqua"/>
                <a:ea typeface="Book Antiqua"/>
                <a:cs typeface="Book Antiqua"/>
                <a:sym typeface="Book Antiqua"/>
              </a:rPr>
              <a:t>MEMENTO!!!»</a:t>
            </a:r>
            <a:endParaRPr/>
          </a:p>
          <a:p>
            <a:pPr marL="342900" lvl="0" indent="-342900" algn="l" rtl="0">
              <a:lnSpc>
                <a:spcPct val="80000"/>
              </a:lnSpc>
              <a:spcBef>
                <a:spcPts val="527"/>
              </a:spcBef>
              <a:spcAft>
                <a:spcPts val="0"/>
              </a:spcAft>
              <a:buClr>
                <a:schemeClr val="dk1"/>
              </a:buClr>
              <a:buSzPts val="2635"/>
              <a:buChar char="•"/>
            </a:pPr>
            <a:r>
              <a:rPr lang="it-IT" sz="2600" b="1">
                <a:latin typeface="Arial"/>
                <a:ea typeface="Arial"/>
                <a:cs typeface="Arial"/>
                <a:sym typeface="Arial"/>
              </a:rPr>
              <a:t>Considerare un’eventuale CDG in ogni disordine non spiegato, in particolare in presenza di sintomi neurologici.</a:t>
            </a:r>
            <a:endParaRPr sz="2600" b="1">
              <a:latin typeface="Arial"/>
              <a:ea typeface="Arial"/>
              <a:cs typeface="Arial"/>
              <a:sym typeface="Arial"/>
            </a:endParaRPr>
          </a:p>
          <a:p>
            <a:pPr marL="342900" lvl="0" indent="-185420" algn="l" rtl="0">
              <a:lnSpc>
                <a:spcPct val="80000"/>
              </a:lnSpc>
              <a:spcBef>
                <a:spcPts val="496"/>
              </a:spcBef>
              <a:spcAft>
                <a:spcPts val="0"/>
              </a:spcAft>
              <a:buClr>
                <a:schemeClr val="dk1"/>
              </a:buClr>
              <a:buSzPts val="2480"/>
              <a:buNone/>
            </a:pPr>
            <a:endParaRPr sz="2600" b="1">
              <a:latin typeface="Arial"/>
              <a:ea typeface="Arial"/>
              <a:cs typeface="Arial"/>
              <a:sym typeface="Arial"/>
            </a:endParaRPr>
          </a:p>
          <a:p>
            <a:pPr marL="342900" lvl="0" indent="-185420" algn="l" rtl="0">
              <a:lnSpc>
                <a:spcPct val="80000"/>
              </a:lnSpc>
              <a:spcBef>
                <a:spcPts val="496"/>
              </a:spcBef>
              <a:spcAft>
                <a:spcPts val="0"/>
              </a:spcAft>
              <a:buClr>
                <a:schemeClr val="dk1"/>
              </a:buClr>
              <a:buSzPts val="2480"/>
              <a:buNone/>
            </a:pPr>
            <a:endParaRPr sz="2600" b="1">
              <a:solidFill>
                <a:srgbClr val="FF0000"/>
              </a:solidFill>
              <a:latin typeface="Arial"/>
              <a:ea typeface="Arial"/>
              <a:cs typeface="Arial"/>
              <a:sym typeface="Arial"/>
            </a:endParaRPr>
          </a:p>
          <a:p>
            <a:pPr marL="342900" lvl="0" indent="-185420" algn="l" rtl="0">
              <a:lnSpc>
                <a:spcPct val="80000"/>
              </a:lnSpc>
              <a:spcBef>
                <a:spcPts val="496"/>
              </a:spcBef>
              <a:spcAft>
                <a:spcPts val="0"/>
              </a:spcAft>
              <a:buClr>
                <a:schemeClr val="dk1"/>
              </a:buClr>
              <a:buSzPts val="2480"/>
              <a:buNone/>
            </a:pPr>
            <a:endParaRPr sz="2600" b="1">
              <a:solidFill>
                <a:srgbClr val="FF0000"/>
              </a:solidFill>
              <a:latin typeface="Arial"/>
              <a:ea typeface="Arial"/>
              <a:cs typeface="Arial"/>
              <a:sym typeface="Arial"/>
            </a:endParaRPr>
          </a:p>
          <a:p>
            <a:pPr marL="342900" lvl="0" indent="-185420" algn="l" rtl="0">
              <a:lnSpc>
                <a:spcPct val="80000"/>
              </a:lnSpc>
              <a:spcBef>
                <a:spcPts val="496"/>
              </a:spcBef>
              <a:spcAft>
                <a:spcPts val="0"/>
              </a:spcAft>
              <a:buClr>
                <a:schemeClr val="dk1"/>
              </a:buClr>
              <a:buSzPts val="2480"/>
              <a:buNone/>
            </a:pPr>
            <a:endParaRPr sz="2600" b="1">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6"/>
          <p:cNvSpPr/>
          <p:nvPr/>
        </p:nvSpPr>
        <p:spPr>
          <a:xfrm>
            <a:off x="752475" y="1560514"/>
            <a:ext cx="2695575" cy="495300"/>
          </a:xfrm>
          <a:prstGeom prst="rect">
            <a:avLst/>
          </a:prstGeom>
          <a:solidFill>
            <a:srgbClr val="F4B08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 name="Google Shape;318;p46"/>
          <p:cNvSpPr txBox="1">
            <a:spLocks noGrp="1"/>
          </p:cNvSpPr>
          <p:nvPr>
            <p:ph type="body" idx="1"/>
          </p:nvPr>
        </p:nvSpPr>
        <p:spPr>
          <a:xfrm>
            <a:off x="752475" y="1666877"/>
            <a:ext cx="10458450" cy="489584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300"/>
              <a:buNone/>
            </a:pPr>
            <a:r>
              <a:rPr lang="it-IT" b="1">
                <a:latin typeface="Arial"/>
                <a:ea typeface="Arial"/>
                <a:cs typeface="Arial"/>
                <a:sym typeface="Arial"/>
              </a:rPr>
              <a:t>TRATTAMENTI</a:t>
            </a:r>
            <a:endParaRPr b="1">
              <a:latin typeface="Arial"/>
              <a:ea typeface="Arial"/>
              <a:cs typeface="Arial"/>
              <a:sym typeface="Arial"/>
            </a:endParaRPr>
          </a:p>
          <a:p>
            <a:pPr marL="0" lvl="0" indent="0" algn="l" rtl="0">
              <a:lnSpc>
                <a:spcPct val="70000"/>
              </a:lnSpc>
              <a:spcBef>
                <a:spcPts val="0"/>
              </a:spcBef>
              <a:spcAft>
                <a:spcPts val="0"/>
              </a:spcAft>
              <a:buClr>
                <a:schemeClr val="dk1"/>
              </a:buClr>
              <a:buSzPts val="2300"/>
              <a:buNone/>
            </a:pPr>
            <a:endParaRPr sz="2400" b="1">
              <a:solidFill>
                <a:srgbClr val="FF0000"/>
              </a:solidFill>
              <a:latin typeface="Arial"/>
              <a:ea typeface="Arial"/>
              <a:cs typeface="Arial"/>
              <a:sym typeface="Arial"/>
            </a:endParaRPr>
          </a:p>
          <a:p>
            <a:pPr marL="0" lvl="0" indent="0" algn="l" rtl="0">
              <a:lnSpc>
                <a:spcPct val="70000"/>
              </a:lnSpc>
              <a:spcBef>
                <a:spcPts val="0"/>
              </a:spcBef>
              <a:spcAft>
                <a:spcPts val="0"/>
              </a:spcAft>
              <a:buClr>
                <a:srgbClr val="FF0000"/>
              </a:buClr>
              <a:buSzPts val="2300"/>
              <a:buNone/>
            </a:pPr>
            <a:r>
              <a:rPr lang="it-IT" sz="2400" b="1">
                <a:solidFill>
                  <a:srgbClr val="FF0000"/>
                </a:solidFill>
                <a:latin typeface="Arial"/>
                <a:ea typeface="Arial"/>
                <a:cs typeface="Arial"/>
                <a:sym typeface="Arial"/>
              </a:rPr>
              <a:t>PREVENTIVI </a:t>
            </a:r>
            <a:endParaRPr/>
          </a:p>
          <a:p>
            <a:pPr marL="342900" lvl="0" indent="-342900" algn="l" rtl="0">
              <a:lnSpc>
                <a:spcPct val="70000"/>
              </a:lnSpc>
              <a:spcBef>
                <a:spcPts val="0"/>
              </a:spcBef>
              <a:spcAft>
                <a:spcPts val="0"/>
              </a:spcAft>
              <a:buClr>
                <a:schemeClr val="dk1"/>
              </a:buClr>
              <a:buSzPts val="2300"/>
              <a:buChar char="•"/>
            </a:pPr>
            <a:r>
              <a:rPr lang="it-IT" sz="2400" b="1">
                <a:latin typeface="Arial"/>
                <a:ea typeface="Arial"/>
                <a:cs typeface="Arial"/>
                <a:sym typeface="Arial"/>
              </a:rPr>
              <a:t>PMM2-CDG, attenzione allo stato di coagulazione, al sanguinamento e/o alle TVP prima di un intervento chirurgico.</a:t>
            </a:r>
            <a:endParaRPr sz="2400" b="1">
              <a:latin typeface="Arial"/>
              <a:ea typeface="Arial"/>
              <a:cs typeface="Arial"/>
              <a:sym typeface="Arial"/>
            </a:endParaRPr>
          </a:p>
          <a:p>
            <a:pPr marL="0" lvl="0" indent="0" algn="l" rtl="0">
              <a:lnSpc>
                <a:spcPct val="70000"/>
              </a:lnSpc>
              <a:spcBef>
                <a:spcPts val="460"/>
              </a:spcBef>
              <a:spcAft>
                <a:spcPts val="0"/>
              </a:spcAft>
              <a:buClr>
                <a:srgbClr val="FF0000"/>
              </a:buClr>
              <a:buSzPts val="2300"/>
              <a:buNone/>
            </a:pPr>
            <a:r>
              <a:rPr lang="it-IT" sz="2400" b="1">
                <a:solidFill>
                  <a:srgbClr val="FF0000"/>
                </a:solidFill>
                <a:latin typeface="Arial"/>
                <a:ea typeface="Arial"/>
                <a:cs typeface="Arial"/>
                <a:sym typeface="Arial"/>
              </a:rPr>
              <a:t>SINTOMATICI</a:t>
            </a:r>
            <a:endParaRPr sz="2400" b="1">
              <a:latin typeface="Arial"/>
              <a:ea typeface="Arial"/>
              <a:cs typeface="Arial"/>
              <a:sym typeface="Arial"/>
            </a:endParaRPr>
          </a:p>
          <a:p>
            <a:pPr marL="342900" lvl="0" indent="-342900" algn="l" rtl="0">
              <a:lnSpc>
                <a:spcPct val="70000"/>
              </a:lnSpc>
              <a:spcBef>
                <a:spcPts val="460"/>
              </a:spcBef>
              <a:spcAft>
                <a:spcPts val="0"/>
              </a:spcAft>
              <a:buClr>
                <a:schemeClr val="dk1"/>
              </a:buClr>
              <a:buSzPts val="2300"/>
              <a:buChar char="•"/>
            </a:pPr>
            <a:r>
              <a:rPr lang="it-IT" sz="2400" b="1">
                <a:latin typeface="Arial"/>
                <a:ea typeface="Arial"/>
                <a:cs typeface="Arial"/>
                <a:sym typeface="Arial"/>
              </a:rPr>
              <a:t>PMM2-CDG, misure anti GERD, sondino nasogastrico o gastrostomia per massimizzare l’apporto calorico, logopedia e terapia occupazionale per il ritardo di sviluppo; intervento ortopedico per la scoliosi, …</a:t>
            </a:r>
            <a:endParaRPr sz="2400" b="1">
              <a:latin typeface="Arial"/>
              <a:ea typeface="Arial"/>
              <a:cs typeface="Arial"/>
              <a:sym typeface="Arial"/>
            </a:endParaRPr>
          </a:p>
          <a:p>
            <a:pPr marL="0" lvl="0" indent="0" algn="l" rtl="0">
              <a:lnSpc>
                <a:spcPct val="70000"/>
              </a:lnSpc>
              <a:spcBef>
                <a:spcPts val="460"/>
              </a:spcBef>
              <a:spcAft>
                <a:spcPts val="0"/>
              </a:spcAft>
              <a:buClr>
                <a:srgbClr val="FF0000"/>
              </a:buClr>
              <a:buSzPts val="2300"/>
              <a:buNone/>
            </a:pPr>
            <a:r>
              <a:rPr lang="it-IT" sz="2400" b="1">
                <a:solidFill>
                  <a:srgbClr val="FF0000"/>
                </a:solidFill>
                <a:latin typeface="Arial"/>
                <a:ea typeface="Arial"/>
                <a:cs typeface="Arial"/>
                <a:sym typeface="Arial"/>
              </a:rPr>
              <a:t>SPECIFICI</a:t>
            </a:r>
            <a:endParaRPr sz="2400" b="1">
              <a:latin typeface="Arial"/>
              <a:ea typeface="Arial"/>
              <a:cs typeface="Arial"/>
              <a:sym typeface="Arial"/>
            </a:endParaRPr>
          </a:p>
          <a:p>
            <a:pPr marL="342900" lvl="0" indent="-342900" algn="l" rtl="0">
              <a:lnSpc>
                <a:spcPct val="70000"/>
              </a:lnSpc>
              <a:spcBef>
                <a:spcPts val="460"/>
              </a:spcBef>
              <a:spcAft>
                <a:spcPts val="0"/>
              </a:spcAft>
              <a:buClr>
                <a:schemeClr val="dk1"/>
              </a:buClr>
              <a:buSzPts val="2300"/>
              <a:buChar char="•"/>
            </a:pPr>
            <a:r>
              <a:rPr lang="it-IT" sz="2400" b="1">
                <a:latin typeface="Arial"/>
                <a:ea typeface="Arial"/>
                <a:cs typeface="Arial"/>
                <a:sym typeface="Arial"/>
              </a:rPr>
              <a:t>integrazione alimentare (</a:t>
            </a:r>
            <a:r>
              <a:rPr lang="it-IT" sz="2400" b="1" u="sng">
                <a:latin typeface="Arial"/>
                <a:ea typeface="Arial"/>
                <a:cs typeface="Arial"/>
                <a:sym typeface="Arial"/>
              </a:rPr>
              <a:t>galattosio</a:t>
            </a:r>
            <a:r>
              <a:rPr lang="it-IT" sz="2400" b="1">
                <a:latin typeface="Arial"/>
                <a:ea typeface="Arial"/>
                <a:cs typeface="Arial"/>
                <a:sym typeface="Arial"/>
              </a:rPr>
              <a:t> per PGM1-CDG, </a:t>
            </a:r>
            <a:r>
              <a:rPr lang="it-IT" sz="2400" b="1" u="sng">
                <a:latin typeface="Arial"/>
                <a:ea typeface="Arial"/>
                <a:cs typeface="Arial"/>
                <a:sym typeface="Arial"/>
              </a:rPr>
              <a:t>fucosio</a:t>
            </a:r>
            <a:r>
              <a:rPr lang="it-IT" sz="2400" b="1">
                <a:latin typeface="Arial"/>
                <a:ea typeface="Arial"/>
                <a:cs typeface="Arial"/>
                <a:sym typeface="Arial"/>
              </a:rPr>
              <a:t> per SLC35C1-CDG, </a:t>
            </a:r>
            <a:r>
              <a:rPr lang="it-IT" sz="2400" b="1" u="sng">
                <a:latin typeface="Arial"/>
                <a:ea typeface="Arial"/>
                <a:cs typeface="Arial"/>
                <a:sym typeface="Arial"/>
              </a:rPr>
              <a:t>Mn2+</a:t>
            </a:r>
            <a:r>
              <a:rPr lang="it-IT" sz="2400" b="1">
                <a:latin typeface="Arial"/>
                <a:ea typeface="Arial"/>
                <a:cs typeface="Arial"/>
                <a:sym typeface="Arial"/>
              </a:rPr>
              <a:t> per TMEM165-CDG o </a:t>
            </a:r>
            <a:r>
              <a:rPr lang="it-IT" sz="2400" b="1" u="sng">
                <a:latin typeface="Arial"/>
                <a:ea typeface="Arial"/>
                <a:cs typeface="Arial"/>
                <a:sym typeface="Arial"/>
              </a:rPr>
              <a:t>mannosio</a:t>
            </a:r>
            <a:r>
              <a:rPr lang="it-IT" sz="2400" b="1">
                <a:latin typeface="Arial"/>
                <a:ea typeface="Arial"/>
                <a:cs typeface="Arial"/>
                <a:sym typeface="Arial"/>
              </a:rPr>
              <a:t> per MPI-CDG) o trapianto di organo (</a:t>
            </a:r>
            <a:r>
              <a:rPr lang="it-IT" sz="2400" b="1" u="sng">
                <a:latin typeface="Arial"/>
                <a:ea typeface="Arial"/>
                <a:cs typeface="Arial"/>
                <a:sym typeface="Arial"/>
              </a:rPr>
              <a:t>fegato</a:t>
            </a:r>
            <a:r>
              <a:rPr lang="it-IT" sz="2400" b="1">
                <a:latin typeface="Arial"/>
                <a:ea typeface="Arial"/>
                <a:cs typeface="Arial"/>
                <a:sym typeface="Arial"/>
              </a:rPr>
              <a:t> per MPI-CDG e </a:t>
            </a:r>
            <a:r>
              <a:rPr lang="it-IT" sz="2400" b="1" u="sng">
                <a:latin typeface="Arial"/>
                <a:ea typeface="Arial"/>
                <a:cs typeface="Arial"/>
                <a:sym typeface="Arial"/>
              </a:rPr>
              <a:t>cuore</a:t>
            </a:r>
            <a:r>
              <a:rPr lang="it-IT" sz="2400" b="1">
                <a:latin typeface="Arial"/>
                <a:ea typeface="Arial"/>
                <a:cs typeface="Arial"/>
                <a:sym typeface="Arial"/>
              </a:rPr>
              <a:t> per DOLK-CDG).</a:t>
            </a:r>
            <a:endParaRPr/>
          </a:p>
          <a:p>
            <a:pPr marL="0" lvl="0" indent="0" algn="l" rtl="0">
              <a:lnSpc>
                <a:spcPct val="70000"/>
              </a:lnSpc>
              <a:spcBef>
                <a:spcPts val="460"/>
              </a:spcBef>
              <a:spcAft>
                <a:spcPts val="0"/>
              </a:spcAft>
              <a:buClr>
                <a:srgbClr val="FF0000"/>
              </a:buClr>
              <a:buSzPts val="2300"/>
              <a:buNone/>
            </a:pPr>
            <a:r>
              <a:rPr lang="it-IT" sz="2400" b="1">
                <a:solidFill>
                  <a:srgbClr val="FF0000"/>
                </a:solidFill>
                <a:latin typeface="Arial"/>
                <a:ea typeface="Arial"/>
                <a:cs typeface="Arial"/>
                <a:sym typeface="Arial"/>
              </a:rPr>
              <a:t>CHAPERONI FARMACOLOGICI </a:t>
            </a:r>
            <a:endParaRPr sz="2400" b="1">
              <a:latin typeface="Arial"/>
              <a:ea typeface="Arial"/>
              <a:cs typeface="Arial"/>
              <a:sym typeface="Arial"/>
            </a:endParaRPr>
          </a:p>
          <a:p>
            <a:pPr marL="342900" lvl="0" indent="-342900" algn="l" rtl="0">
              <a:lnSpc>
                <a:spcPct val="70000"/>
              </a:lnSpc>
              <a:spcBef>
                <a:spcPts val="460"/>
              </a:spcBef>
              <a:spcAft>
                <a:spcPts val="0"/>
              </a:spcAft>
              <a:buClr>
                <a:schemeClr val="dk1"/>
              </a:buClr>
              <a:buSzPts val="2300"/>
              <a:buChar char="•"/>
            </a:pPr>
            <a:r>
              <a:rPr lang="it-IT" sz="2400" b="1">
                <a:latin typeface="Arial"/>
                <a:ea typeface="Arial"/>
                <a:cs typeface="Arial"/>
                <a:sym typeface="Arial"/>
              </a:rPr>
              <a:t>sistemano la struttura delle proteine malripiegate. </a:t>
            </a:r>
            <a:r>
              <a:rPr lang="it-IT" sz="2400" b="1" i="1">
                <a:latin typeface="Arial"/>
                <a:ea typeface="Arial"/>
                <a:cs typeface="Arial"/>
                <a:sym typeface="Arial"/>
              </a:rPr>
              <a:t>In fase di sperimentazione per PMM2.</a:t>
            </a:r>
            <a:endParaRPr sz="2400" b="1" i="1">
              <a:latin typeface="Arial"/>
              <a:ea typeface="Arial"/>
              <a:cs typeface="Arial"/>
              <a:sym typeface="Arial"/>
            </a:endParaRPr>
          </a:p>
        </p:txBody>
      </p:sp>
      <p:sp>
        <p:nvSpPr>
          <p:cNvPr id="319" name="Google Shape;319;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7"/>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400"/>
              <a:buFont typeface="Arial"/>
              <a:buNone/>
            </a:pPr>
            <a:r>
              <a:rPr lang="it-IT" b="1" dirty="0">
                <a:solidFill>
                  <a:schemeClr val="accent1">
                    <a:lumMod val="75000"/>
                  </a:schemeClr>
                </a:solidFill>
                <a:latin typeface="Arial"/>
                <a:ea typeface="Arial"/>
                <a:cs typeface="Arial"/>
                <a:sym typeface="Arial"/>
              </a:rPr>
              <a:t>AUSPICI</a:t>
            </a:r>
            <a:endParaRPr b="1" dirty="0">
              <a:solidFill>
                <a:schemeClr val="accent1">
                  <a:lumMod val="75000"/>
                </a:schemeClr>
              </a:solidFill>
            </a:endParaRPr>
          </a:p>
        </p:txBody>
      </p:sp>
      <p:sp>
        <p:nvSpPr>
          <p:cNvPr id="326" name="Google Shape;326;p47"/>
          <p:cNvSpPr txBox="1">
            <a:spLocks noGrp="1"/>
          </p:cNvSpPr>
          <p:nvPr>
            <p:ph type="body" idx="1"/>
          </p:nvPr>
        </p:nvSpPr>
        <p:spPr>
          <a:xfrm>
            <a:off x="1981200" y="1999382"/>
            <a:ext cx="5915000" cy="4525963"/>
          </a:xfrm>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chemeClr val="dk1"/>
              </a:buClr>
              <a:buSzPts val="3200"/>
              <a:buAutoNum type="arabicPeriod"/>
            </a:pPr>
            <a:r>
              <a:rPr lang="it-IT" b="1">
                <a:latin typeface="Arial"/>
                <a:ea typeface="Arial"/>
                <a:cs typeface="Arial"/>
                <a:sym typeface="Arial"/>
              </a:rPr>
              <a:t>Collaborazione tra ricerca di laboratorio e clinica. </a:t>
            </a:r>
            <a:endParaRPr b="1">
              <a:latin typeface="Arial"/>
              <a:ea typeface="Arial"/>
              <a:cs typeface="Arial"/>
              <a:sym typeface="Arial"/>
            </a:endParaRPr>
          </a:p>
          <a:p>
            <a:pPr marL="514350" lvl="0" indent="-514350" algn="l" rtl="0">
              <a:lnSpc>
                <a:spcPct val="100000"/>
              </a:lnSpc>
              <a:spcBef>
                <a:spcPts val="640"/>
              </a:spcBef>
              <a:spcAft>
                <a:spcPts val="0"/>
              </a:spcAft>
              <a:buClr>
                <a:schemeClr val="dk1"/>
              </a:buClr>
              <a:buSzPts val="3200"/>
              <a:buAutoNum type="arabicPeriod"/>
            </a:pPr>
            <a:r>
              <a:rPr lang="it-IT" b="1">
                <a:latin typeface="Arial"/>
                <a:ea typeface="Arial"/>
                <a:cs typeface="Arial"/>
                <a:sym typeface="Arial"/>
              </a:rPr>
              <a:t>Nuovi test molecolari, grazie anche al 1° punto.</a:t>
            </a:r>
            <a:endParaRPr/>
          </a:p>
          <a:p>
            <a:pPr marL="514350" lvl="0" indent="-514350" algn="l" rtl="0">
              <a:lnSpc>
                <a:spcPct val="100000"/>
              </a:lnSpc>
              <a:spcBef>
                <a:spcPts val="640"/>
              </a:spcBef>
              <a:spcAft>
                <a:spcPts val="0"/>
              </a:spcAft>
              <a:buClr>
                <a:schemeClr val="dk1"/>
              </a:buClr>
              <a:buSzPts val="3200"/>
              <a:buAutoNum type="arabicPeriod"/>
            </a:pPr>
            <a:r>
              <a:rPr lang="it-IT" b="1">
                <a:latin typeface="Arial"/>
                <a:ea typeface="Arial"/>
                <a:cs typeface="Arial"/>
                <a:sym typeface="Arial"/>
              </a:rPr>
              <a:t>Miglior comprensione della patogenesi delle CDGs.</a:t>
            </a:r>
            <a:endParaRPr b="1">
              <a:latin typeface="Arial"/>
              <a:ea typeface="Arial"/>
              <a:cs typeface="Arial"/>
              <a:sym typeface="Arial"/>
            </a:endParaRPr>
          </a:p>
          <a:p>
            <a:pPr marL="514350" lvl="0" indent="-514350" algn="l" rtl="0">
              <a:lnSpc>
                <a:spcPct val="100000"/>
              </a:lnSpc>
              <a:spcBef>
                <a:spcPts val="640"/>
              </a:spcBef>
              <a:spcAft>
                <a:spcPts val="0"/>
              </a:spcAft>
              <a:buClr>
                <a:schemeClr val="dk1"/>
              </a:buClr>
              <a:buSzPts val="3200"/>
              <a:buAutoNum type="arabicPeriod"/>
            </a:pPr>
            <a:r>
              <a:rPr lang="it-IT" b="1">
                <a:latin typeface="Arial"/>
                <a:ea typeface="Arial"/>
                <a:cs typeface="Arial"/>
                <a:sym typeface="Arial"/>
              </a:rPr>
              <a:t>Trattamenti validi, in particolare per PMM2-CDG.</a:t>
            </a:r>
            <a:endParaRPr b="1">
              <a:latin typeface="Arial"/>
              <a:ea typeface="Arial"/>
              <a:cs typeface="Arial"/>
              <a:sym typeface="Arial"/>
            </a:endParaRPr>
          </a:p>
          <a:p>
            <a:pPr marL="342900" lvl="0" indent="-139700" algn="l" rtl="0">
              <a:lnSpc>
                <a:spcPct val="100000"/>
              </a:lnSpc>
              <a:spcBef>
                <a:spcPts val="640"/>
              </a:spcBef>
              <a:spcAft>
                <a:spcPts val="0"/>
              </a:spcAft>
              <a:buClr>
                <a:schemeClr val="dk1"/>
              </a:buClr>
              <a:buSzPts val="3200"/>
              <a:buNone/>
            </a:pPr>
            <a:endParaRPr b="1"/>
          </a:p>
          <a:p>
            <a:pPr marL="342900" lvl="0" indent="-139700" algn="l" rtl="0">
              <a:lnSpc>
                <a:spcPct val="100000"/>
              </a:lnSpc>
              <a:spcBef>
                <a:spcPts val="640"/>
              </a:spcBef>
              <a:spcAft>
                <a:spcPts val="0"/>
              </a:spcAft>
              <a:buClr>
                <a:schemeClr val="dk1"/>
              </a:buClr>
              <a:buSzPts val="3200"/>
              <a:buNone/>
            </a:pPr>
            <a:endParaRPr b="1"/>
          </a:p>
        </p:txBody>
      </p:sp>
      <p:pic>
        <p:nvPicPr>
          <p:cNvPr id="327" name="Google Shape;327;p47"/>
          <p:cNvPicPr preferRelativeResize="0"/>
          <p:nvPr/>
        </p:nvPicPr>
        <p:blipFill rotWithShape="1">
          <a:blip r:embed="rId3">
            <a:alphaModFix/>
          </a:blip>
          <a:srcRect l="49707" t="30188" r="-970" b="39"/>
          <a:stretch/>
        </p:blipFill>
        <p:spPr>
          <a:xfrm>
            <a:off x="7752184" y="1700396"/>
            <a:ext cx="2376264" cy="403286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
        <p:nvSpPr>
          <p:cNvPr id="333" name="Google Shape;333;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100"/>
              <a:buNone/>
            </a:pPr>
            <a:r>
              <a:rPr lang="it-IT" sz="2100" b="1">
                <a:solidFill>
                  <a:srgbClr val="FF0000"/>
                </a:solidFill>
                <a:latin typeface="Arial"/>
                <a:ea typeface="Arial"/>
                <a:cs typeface="Arial"/>
                <a:sym typeface="Arial"/>
              </a:rPr>
              <a:t>BIBLIOGRAFIA</a:t>
            </a:r>
            <a:endParaRPr/>
          </a:p>
          <a:p>
            <a:pPr marL="514350" lvl="0" indent="-514350" algn="l" rtl="0">
              <a:lnSpc>
                <a:spcPct val="90000"/>
              </a:lnSpc>
              <a:spcBef>
                <a:spcPts val="1000"/>
              </a:spcBef>
              <a:spcAft>
                <a:spcPts val="0"/>
              </a:spcAft>
              <a:buClr>
                <a:schemeClr val="dk1"/>
              </a:buClr>
              <a:buSzPts val="2100"/>
              <a:buFont typeface="Calibri"/>
              <a:buAutoNum type="romanUcPeriod"/>
            </a:pPr>
            <a:r>
              <a:rPr lang="it-IT" sz="2100">
                <a:latin typeface="Arial"/>
                <a:ea typeface="Arial"/>
                <a:cs typeface="Arial"/>
                <a:sym typeface="Arial"/>
              </a:rPr>
              <a:t>Chang IJ, He M, Lam CT </a:t>
            </a:r>
            <a:r>
              <a:rPr lang="it-IT" sz="2100" b="1">
                <a:latin typeface="Arial"/>
                <a:ea typeface="Arial"/>
                <a:cs typeface="Arial"/>
                <a:sym typeface="Arial"/>
              </a:rPr>
              <a:t>Congenital disorders of glycosylation </a:t>
            </a:r>
            <a:r>
              <a:rPr lang="it-IT" sz="2100" i="1">
                <a:latin typeface="Arial"/>
                <a:ea typeface="Arial"/>
                <a:cs typeface="Arial"/>
                <a:sym typeface="Arial"/>
              </a:rPr>
              <a:t>Ann Transl Med</a:t>
            </a:r>
            <a:r>
              <a:rPr lang="it-IT" sz="2100">
                <a:latin typeface="Arial"/>
                <a:ea typeface="Arial"/>
                <a:cs typeface="Arial"/>
                <a:sym typeface="Arial"/>
              </a:rPr>
              <a:t> 2018;6(24):477</a:t>
            </a:r>
            <a:endParaRPr/>
          </a:p>
          <a:p>
            <a:pPr marL="514350" lvl="0" indent="-514350" algn="l" rtl="0">
              <a:lnSpc>
                <a:spcPct val="90000"/>
              </a:lnSpc>
              <a:spcBef>
                <a:spcPts val="1000"/>
              </a:spcBef>
              <a:spcAft>
                <a:spcPts val="0"/>
              </a:spcAft>
              <a:buClr>
                <a:schemeClr val="dk1"/>
              </a:buClr>
              <a:buSzPts val="2100"/>
              <a:buFont typeface="Calibri"/>
              <a:buAutoNum type="romanUcPeriod"/>
            </a:pPr>
            <a:r>
              <a:rPr lang="it-IT" sz="2100">
                <a:latin typeface="Arial"/>
                <a:ea typeface="Arial"/>
                <a:cs typeface="Arial"/>
                <a:sym typeface="Arial"/>
              </a:rPr>
              <a:t>Reily C, Stewart TJ, Renfrow MB, Novak J </a:t>
            </a:r>
            <a:r>
              <a:rPr lang="it-IT" sz="2100" b="1">
                <a:latin typeface="Arial"/>
                <a:ea typeface="Arial"/>
                <a:cs typeface="Arial"/>
                <a:sym typeface="Arial"/>
              </a:rPr>
              <a:t>Glycosylation in health and disease </a:t>
            </a:r>
            <a:r>
              <a:rPr lang="it-IT" sz="2100" i="1">
                <a:latin typeface="Arial"/>
                <a:ea typeface="Arial"/>
                <a:cs typeface="Arial"/>
                <a:sym typeface="Arial"/>
              </a:rPr>
              <a:t>Nature Reviews Nephrology </a:t>
            </a:r>
            <a:r>
              <a:rPr lang="it-IT" sz="2100">
                <a:latin typeface="Arial"/>
                <a:ea typeface="Arial"/>
                <a:cs typeface="Arial"/>
                <a:sym typeface="Arial"/>
              </a:rPr>
              <a:t>2019</a:t>
            </a:r>
            <a:r>
              <a:rPr lang="it-IT" sz="2100" b="1">
                <a:latin typeface="Arial"/>
                <a:ea typeface="Arial"/>
                <a:cs typeface="Arial"/>
                <a:sym typeface="Arial"/>
              </a:rPr>
              <a:t> </a:t>
            </a:r>
            <a:endParaRPr/>
          </a:p>
          <a:p>
            <a:pPr marL="514350" lvl="0" indent="-514350" algn="l" rtl="0">
              <a:lnSpc>
                <a:spcPct val="90000"/>
              </a:lnSpc>
              <a:spcBef>
                <a:spcPts val="1000"/>
              </a:spcBef>
              <a:spcAft>
                <a:spcPts val="0"/>
              </a:spcAft>
              <a:buClr>
                <a:schemeClr val="dk1"/>
              </a:buClr>
              <a:buSzPts val="2100"/>
              <a:buFont typeface="Calibri"/>
              <a:buAutoNum type="romanUcPeriod"/>
            </a:pPr>
            <a:r>
              <a:rPr lang="it-IT" sz="2100">
                <a:latin typeface="Arial"/>
                <a:ea typeface="Arial"/>
                <a:cs typeface="Arial"/>
                <a:sym typeface="Arial"/>
              </a:rPr>
              <a:t>Jaeken J, Hennet T, Matthijs G, Freeze HH </a:t>
            </a:r>
            <a:r>
              <a:rPr lang="it-IT" sz="2100" b="1">
                <a:latin typeface="Arial"/>
                <a:ea typeface="Arial"/>
                <a:cs typeface="Arial"/>
                <a:sym typeface="Arial"/>
              </a:rPr>
              <a:t>CDG nomenclature: Time for a change!</a:t>
            </a:r>
            <a:r>
              <a:rPr lang="it-IT" sz="2100">
                <a:latin typeface="Arial"/>
                <a:ea typeface="Arial"/>
                <a:cs typeface="Arial"/>
                <a:sym typeface="Arial"/>
              </a:rPr>
              <a:t> </a:t>
            </a:r>
            <a:r>
              <a:rPr lang="it-IT" sz="2100" i="1">
                <a:latin typeface="Arial"/>
                <a:ea typeface="Arial"/>
                <a:cs typeface="Arial"/>
                <a:sym typeface="Arial"/>
              </a:rPr>
              <a:t>Biochim Biophys Acta. </a:t>
            </a:r>
            <a:r>
              <a:rPr lang="it-IT" sz="2100">
                <a:latin typeface="Arial"/>
                <a:ea typeface="Arial"/>
                <a:cs typeface="Arial"/>
                <a:sym typeface="Arial"/>
              </a:rPr>
              <a:t>2009;1792(9):825–26. </a:t>
            </a:r>
            <a:endParaRPr sz="2100">
              <a:latin typeface="Arial"/>
              <a:ea typeface="Arial"/>
              <a:cs typeface="Arial"/>
              <a:sym typeface="Arial"/>
            </a:endParaRPr>
          </a:p>
          <a:p>
            <a:pPr marL="514350" lvl="0" indent="-514350" algn="l" rtl="0">
              <a:lnSpc>
                <a:spcPct val="90000"/>
              </a:lnSpc>
              <a:spcBef>
                <a:spcPts val="1000"/>
              </a:spcBef>
              <a:spcAft>
                <a:spcPts val="0"/>
              </a:spcAft>
              <a:buClr>
                <a:schemeClr val="dk1"/>
              </a:buClr>
              <a:buSzPts val="2100"/>
              <a:buFont typeface="Calibri"/>
              <a:buAutoNum type="romanUcPeriod"/>
            </a:pPr>
            <a:r>
              <a:rPr lang="it-IT" sz="2100">
                <a:latin typeface="Arial"/>
                <a:ea typeface="Arial"/>
                <a:cs typeface="Arial"/>
                <a:sym typeface="Arial"/>
              </a:rPr>
              <a:t>Jaeken J, Matthijs G </a:t>
            </a:r>
            <a:r>
              <a:rPr lang="it-IT" sz="2100" b="1">
                <a:latin typeface="Arial"/>
                <a:ea typeface="Arial"/>
                <a:cs typeface="Arial"/>
                <a:sym typeface="Arial"/>
              </a:rPr>
              <a:t>Congenital Disorders of Glycosylation: A Rapidly Expanding Disease Family</a:t>
            </a:r>
            <a:r>
              <a:rPr lang="it-IT" sz="2100">
                <a:latin typeface="Arial"/>
                <a:ea typeface="Arial"/>
                <a:cs typeface="Arial"/>
                <a:sym typeface="Arial"/>
              </a:rPr>
              <a:t> </a:t>
            </a:r>
            <a:r>
              <a:rPr lang="it-IT" sz="2100" i="1">
                <a:latin typeface="Arial"/>
                <a:ea typeface="Arial"/>
                <a:cs typeface="Arial"/>
                <a:sym typeface="Arial"/>
              </a:rPr>
              <a:t>Annual Review of Genomics and Human Genetics</a:t>
            </a:r>
            <a:r>
              <a:rPr lang="it-IT" sz="2100">
                <a:latin typeface="Arial"/>
                <a:ea typeface="Arial"/>
                <a:cs typeface="Arial"/>
                <a:sym typeface="Arial"/>
              </a:rPr>
              <a:t> 2007;Vol.8:261-78</a:t>
            </a:r>
            <a:endParaRPr/>
          </a:p>
          <a:p>
            <a:pPr marL="514350" lvl="0" indent="-514350" algn="l" rtl="0">
              <a:lnSpc>
                <a:spcPct val="90000"/>
              </a:lnSpc>
              <a:spcBef>
                <a:spcPts val="1000"/>
              </a:spcBef>
              <a:spcAft>
                <a:spcPts val="0"/>
              </a:spcAft>
              <a:buClr>
                <a:schemeClr val="dk1"/>
              </a:buClr>
              <a:buSzPts val="2100"/>
              <a:buFont typeface="Calibri"/>
              <a:buAutoNum type="romanUcPeriod"/>
            </a:pPr>
            <a:r>
              <a:rPr lang="it-IT" sz="2100">
                <a:latin typeface="Arial"/>
                <a:ea typeface="Arial"/>
                <a:cs typeface="Arial"/>
                <a:sym typeface="Arial"/>
              </a:rPr>
              <a:t>Ohtsubo K, Marth JD </a:t>
            </a:r>
            <a:r>
              <a:rPr lang="it-IT" sz="2100" b="1">
                <a:latin typeface="Arial"/>
                <a:ea typeface="Arial"/>
                <a:cs typeface="Arial"/>
                <a:sym typeface="Arial"/>
              </a:rPr>
              <a:t>Glycosylation in Cellular Mechanisms of Health and Disease </a:t>
            </a:r>
            <a:r>
              <a:rPr lang="it-IT" sz="2100" i="1">
                <a:latin typeface="Arial"/>
                <a:ea typeface="Arial"/>
                <a:cs typeface="Arial"/>
                <a:sym typeface="Arial"/>
              </a:rPr>
              <a:t>Cell</a:t>
            </a:r>
            <a:r>
              <a:rPr lang="it-IT" sz="2100" b="1" i="1">
                <a:latin typeface="Arial"/>
                <a:ea typeface="Arial"/>
                <a:cs typeface="Arial"/>
                <a:sym typeface="Arial"/>
              </a:rPr>
              <a:t> </a:t>
            </a:r>
            <a:r>
              <a:rPr lang="it-IT" sz="2100">
                <a:latin typeface="Arial"/>
                <a:ea typeface="Arial"/>
                <a:cs typeface="Arial"/>
                <a:sym typeface="Arial"/>
              </a:rPr>
              <a:t>2006;126(5):855-67 </a:t>
            </a:r>
            <a:endParaRPr sz="210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9"/>
          <p:cNvSpPr txBox="1">
            <a:spLocks noGrp="1"/>
          </p:cNvSpPr>
          <p:nvPr>
            <p:ph type="body" idx="1"/>
          </p:nvPr>
        </p:nvSpPr>
        <p:spPr>
          <a:xfrm>
            <a:off x="838200" y="409575"/>
            <a:ext cx="10515600" cy="6134100"/>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2100"/>
              <a:buFont typeface="Calibri"/>
              <a:buAutoNum type="romanUcPeriod" startAt="6"/>
            </a:pPr>
            <a:r>
              <a:rPr lang="it-IT" sz="2100">
                <a:latin typeface="Arial"/>
                <a:ea typeface="Arial"/>
                <a:cs typeface="Arial"/>
                <a:sym typeface="Arial"/>
              </a:rPr>
              <a:t>Vajsar J, Schachter H </a:t>
            </a:r>
            <a:r>
              <a:rPr lang="it-IT" sz="2100" b="1">
                <a:latin typeface="Arial"/>
                <a:ea typeface="Arial"/>
                <a:cs typeface="Arial"/>
                <a:sym typeface="Arial"/>
              </a:rPr>
              <a:t>Walker-Warburg syndrome</a:t>
            </a:r>
            <a:r>
              <a:rPr lang="it-IT" sz="2100">
                <a:latin typeface="Arial"/>
                <a:ea typeface="Arial"/>
                <a:cs typeface="Arial"/>
                <a:sym typeface="Arial"/>
              </a:rPr>
              <a:t> Orphanet Journal of Rare Diseases 2006;1:29</a:t>
            </a:r>
            <a:endParaRPr/>
          </a:p>
          <a:p>
            <a:pPr marL="514350" lvl="0" indent="-514350" algn="l" rtl="0">
              <a:lnSpc>
                <a:spcPct val="90000"/>
              </a:lnSpc>
              <a:spcBef>
                <a:spcPts val="1000"/>
              </a:spcBef>
              <a:spcAft>
                <a:spcPts val="0"/>
              </a:spcAft>
              <a:buClr>
                <a:schemeClr val="dk1"/>
              </a:buClr>
              <a:buSzPts val="2100"/>
              <a:buFont typeface="Calibri"/>
              <a:buAutoNum type="romanUcPeriod" startAt="6"/>
            </a:pPr>
            <a:r>
              <a:rPr lang="it-IT" sz="2100">
                <a:latin typeface="Arial"/>
                <a:ea typeface="Arial"/>
                <a:cs typeface="Arial"/>
                <a:sym typeface="Arial"/>
              </a:rPr>
              <a:t>de Bernabé DBV, Currier S, Steinbrecher A, Celli J, van Beusekom E, van der Zwaag B, Kayserili H, Merlini L, Chitayat D, Dobyns WB, Cormand B, Lehesjoki AE, Cruces J, Voit T, Walsh CA, van Bokhoven H, Brunner HG </a:t>
            </a:r>
            <a:r>
              <a:rPr lang="it-IT" sz="2100" b="1">
                <a:latin typeface="Arial"/>
                <a:ea typeface="Arial"/>
                <a:cs typeface="Arial"/>
                <a:sym typeface="Arial"/>
              </a:rPr>
              <a:t>Mutations in the O-Mannosyltransferase Gene </a:t>
            </a:r>
            <a:r>
              <a:rPr lang="it-IT" sz="2100" b="1" i="1">
                <a:latin typeface="Arial"/>
                <a:ea typeface="Arial"/>
                <a:cs typeface="Arial"/>
                <a:sym typeface="Arial"/>
              </a:rPr>
              <a:t>POMT1</a:t>
            </a:r>
            <a:r>
              <a:rPr lang="it-IT" sz="2100" b="1">
                <a:latin typeface="Arial"/>
                <a:ea typeface="Arial"/>
                <a:cs typeface="Arial"/>
                <a:sym typeface="Arial"/>
              </a:rPr>
              <a:t> Give Rise to the Severe Neuronal Migration Disorder Walker-Warburg Syndrome</a:t>
            </a:r>
            <a:r>
              <a:rPr lang="it-IT" sz="2100">
                <a:latin typeface="Arial"/>
                <a:ea typeface="Arial"/>
                <a:cs typeface="Arial"/>
                <a:sym typeface="Arial"/>
              </a:rPr>
              <a:t> </a:t>
            </a:r>
            <a:r>
              <a:rPr lang="it-IT" sz="2100" i="1">
                <a:latin typeface="Arial"/>
                <a:ea typeface="Arial"/>
                <a:cs typeface="Arial"/>
                <a:sym typeface="Arial"/>
              </a:rPr>
              <a:t>Am J Hum Genet</a:t>
            </a:r>
            <a:r>
              <a:rPr lang="it-IT" sz="2100">
                <a:latin typeface="Arial"/>
                <a:ea typeface="Arial"/>
                <a:cs typeface="Arial"/>
                <a:sym typeface="Arial"/>
              </a:rPr>
              <a:t> 2002;71(5):1033–43.</a:t>
            </a:r>
            <a:endParaRPr/>
          </a:p>
          <a:p>
            <a:pPr marL="514350" lvl="0" indent="-514350" algn="l" rtl="0">
              <a:lnSpc>
                <a:spcPct val="90000"/>
              </a:lnSpc>
              <a:spcBef>
                <a:spcPts val="1000"/>
              </a:spcBef>
              <a:spcAft>
                <a:spcPts val="0"/>
              </a:spcAft>
              <a:buClr>
                <a:schemeClr val="dk1"/>
              </a:buClr>
              <a:buSzPts val="2100"/>
              <a:buFont typeface="Calibri"/>
              <a:buAutoNum type="romanUcPeriod" startAt="6"/>
            </a:pPr>
            <a:r>
              <a:rPr lang="it-IT" sz="2100">
                <a:latin typeface="Arial"/>
                <a:ea typeface="Arial"/>
                <a:cs typeface="Arial"/>
                <a:sym typeface="Arial"/>
              </a:rPr>
              <a:t>Natarajan N, Ionita C </a:t>
            </a:r>
            <a:r>
              <a:rPr lang="it-IT" sz="2100" b="1">
                <a:latin typeface="Arial"/>
                <a:ea typeface="Arial"/>
                <a:cs typeface="Arial"/>
                <a:sym typeface="Arial"/>
              </a:rPr>
              <a:t>Neonatal Neuromuscular Disorders</a:t>
            </a:r>
            <a:r>
              <a:rPr lang="it-IT" sz="2100" i="1">
                <a:latin typeface="Arial"/>
                <a:ea typeface="Arial"/>
                <a:cs typeface="Arial"/>
                <a:sym typeface="Arial"/>
              </a:rPr>
              <a:t> Avery's Diseases of the Newborn (Tenth Edition)</a:t>
            </a:r>
            <a:r>
              <a:rPr lang="it-IT" sz="2100">
                <a:latin typeface="Arial"/>
                <a:ea typeface="Arial"/>
                <a:cs typeface="Arial"/>
                <a:sym typeface="Arial"/>
              </a:rPr>
              <a:t> 2018;Pages 952-960.</a:t>
            </a:r>
            <a:endParaRPr/>
          </a:p>
          <a:p>
            <a:pPr marL="514350" lvl="0" indent="-514350" algn="l" rtl="0">
              <a:lnSpc>
                <a:spcPct val="90000"/>
              </a:lnSpc>
              <a:spcBef>
                <a:spcPts val="1000"/>
              </a:spcBef>
              <a:spcAft>
                <a:spcPts val="0"/>
              </a:spcAft>
              <a:buClr>
                <a:schemeClr val="dk1"/>
              </a:buClr>
              <a:buSzPts val="2100"/>
              <a:buFont typeface="Calibri"/>
              <a:buAutoNum type="romanUcPeriod" startAt="6"/>
            </a:pPr>
            <a:r>
              <a:rPr lang="it-IT" sz="2100">
                <a:latin typeface="Arial"/>
                <a:ea typeface="Arial"/>
                <a:cs typeface="Arial"/>
                <a:sym typeface="Arial"/>
              </a:rPr>
              <a:t>Kirschner J  </a:t>
            </a:r>
            <a:r>
              <a:rPr lang="it-IT" sz="2100" b="1">
                <a:latin typeface="Arial"/>
                <a:ea typeface="Arial"/>
                <a:cs typeface="Arial"/>
                <a:sym typeface="Arial"/>
              </a:rPr>
              <a:t>Congenital muscular dystrophies</a:t>
            </a:r>
            <a:r>
              <a:rPr lang="it-IT" sz="2100">
                <a:latin typeface="Arial"/>
                <a:ea typeface="Arial"/>
                <a:cs typeface="Arial"/>
                <a:sym typeface="Arial"/>
              </a:rPr>
              <a:t> </a:t>
            </a:r>
            <a:r>
              <a:rPr lang="it-IT" sz="2100" i="1">
                <a:latin typeface="Arial"/>
                <a:ea typeface="Arial"/>
                <a:cs typeface="Arial"/>
                <a:sym typeface="Arial"/>
              </a:rPr>
              <a:t>Handbook of Clinical Neurology</a:t>
            </a:r>
            <a:r>
              <a:rPr lang="it-IT" sz="2100">
                <a:latin typeface="Arial"/>
                <a:ea typeface="Arial"/>
                <a:cs typeface="Arial"/>
                <a:sym typeface="Arial"/>
              </a:rPr>
              <a:t> 2013;Vol.113:1377-85</a:t>
            </a:r>
            <a:endParaRPr/>
          </a:p>
          <a:p>
            <a:pPr marL="514350" lvl="0" indent="-514350" algn="l" rtl="0">
              <a:lnSpc>
                <a:spcPct val="90000"/>
              </a:lnSpc>
              <a:spcBef>
                <a:spcPts val="1000"/>
              </a:spcBef>
              <a:spcAft>
                <a:spcPts val="0"/>
              </a:spcAft>
              <a:buClr>
                <a:schemeClr val="dk1"/>
              </a:buClr>
              <a:buSzPts val="2100"/>
              <a:buFont typeface="Calibri"/>
              <a:buAutoNum type="romanUcPeriod" startAt="6"/>
            </a:pPr>
            <a:r>
              <a:rPr lang="it-IT" sz="2100">
                <a:latin typeface="Arial"/>
                <a:ea typeface="Arial"/>
                <a:cs typeface="Arial"/>
                <a:sym typeface="Arial"/>
              </a:rPr>
              <a:t>T. Marquardt, Æ J. Denecke </a:t>
            </a:r>
            <a:r>
              <a:rPr lang="it-IT" sz="2100" b="1">
                <a:latin typeface="Arial"/>
                <a:ea typeface="Arial"/>
                <a:cs typeface="Arial"/>
                <a:sym typeface="Arial"/>
              </a:rPr>
              <a:t>Congenital disorders of glycosylation: review of their molecular bases, clinical presentations and specific therapies</a:t>
            </a:r>
            <a:r>
              <a:rPr lang="it-IT" sz="2100">
                <a:latin typeface="Arial"/>
                <a:ea typeface="Arial"/>
                <a:cs typeface="Arial"/>
                <a:sym typeface="Arial"/>
              </a:rPr>
              <a:t> </a:t>
            </a:r>
            <a:r>
              <a:rPr lang="it-IT" sz="2100" i="1">
                <a:latin typeface="Arial"/>
                <a:ea typeface="Arial"/>
                <a:cs typeface="Arial"/>
                <a:sym typeface="Arial"/>
              </a:rPr>
              <a:t>Eur J Pediatr</a:t>
            </a:r>
            <a:r>
              <a:rPr lang="it-IT" sz="2100">
                <a:latin typeface="Arial"/>
                <a:ea typeface="Arial"/>
                <a:cs typeface="Arial"/>
                <a:sym typeface="Arial"/>
              </a:rPr>
              <a:t> 2003;162: 359–379 </a:t>
            </a:r>
            <a:endParaRPr/>
          </a:p>
          <a:p>
            <a:pPr marL="514350" lvl="0" indent="-514350" algn="l" rtl="0">
              <a:lnSpc>
                <a:spcPct val="90000"/>
              </a:lnSpc>
              <a:spcBef>
                <a:spcPts val="1000"/>
              </a:spcBef>
              <a:spcAft>
                <a:spcPts val="0"/>
              </a:spcAft>
              <a:buClr>
                <a:schemeClr val="dk1"/>
              </a:buClr>
              <a:buSzPts val="2100"/>
              <a:buFont typeface="Calibri"/>
              <a:buAutoNum type="romanUcPeriod" startAt="6"/>
            </a:pPr>
            <a:r>
              <a:rPr lang="it-IT" sz="2100">
                <a:latin typeface="Arial"/>
                <a:ea typeface="Arial"/>
                <a:cs typeface="Arial"/>
                <a:sym typeface="Arial"/>
              </a:rPr>
              <a:t>Brasil S., Pascoal C., Francisco R., Marques-da-Silva D., Andreotti G., Videira PA., Morava E., Jaeken J., Dos Reis Ferreira V. </a:t>
            </a:r>
            <a:r>
              <a:rPr lang="it-IT" sz="2100" b="1">
                <a:latin typeface="Arial"/>
                <a:ea typeface="Arial"/>
                <a:cs typeface="Arial"/>
                <a:sym typeface="Arial"/>
              </a:rPr>
              <a:t>CDG Therapies: from Bench to Bedside </a:t>
            </a:r>
            <a:r>
              <a:rPr lang="it-IT" sz="2100" i="1">
                <a:latin typeface="Arial"/>
                <a:ea typeface="Arial"/>
                <a:cs typeface="Arial"/>
                <a:sym typeface="Arial"/>
              </a:rPr>
              <a:t>International Journal of Molecular Sciences 2018</a:t>
            </a:r>
            <a:r>
              <a:rPr lang="it-IT" sz="2100">
                <a:latin typeface="Arial"/>
                <a:ea typeface="Arial"/>
                <a:cs typeface="Arial"/>
                <a:sym typeface="Arial"/>
              </a:rPr>
              <a:t>;19(5)</a:t>
            </a:r>
            <a:endParaRPr sz="2100" i="1">
              <a:latin typeface="Arial"/>
              <a:ea typeface="Arial"/>
              <a:cs typeface="Arial"/>
              <a:sym typeface="Arial"/>
            </a:endParaRPr>
          </a:p>
          <a:p>
            <a:pPr marL="514350" lvl="0" indent="-381000" algn="l" rtl="0">
              <a:lnSpc>
                <a:spcPct val="90000"/>
              </a:lnSpc>
              <a:spcBef>
                <a:spcPts val="1000"/>
              </a:spcBef>
              <a:spcAft>
                <a:spcPts val="0"/>
              </a:spcAft>
              <a:buClr>
                <a:schemeClr val="dk1"/>
              </a:buClr>
              <a:buSzPts val="2100"/>
              <a:buFont typeface="Calibri"/>
              <a:buNone/>
            </a:pPr>
            <a:endParaRPr sz="2100">
              <a:latin typeface="Arial"/>
              <a:ea typeface="Arial"/>
              <a:cs typeface="Arial"/>
              <a:sym typeface="Arial"/>
            </a:endParaRPr>
          </a:p>
          <a:p>
            <a:pPr marL="571500" lvl="0" indent="-393700" algn="l" rtl="0">
              <a:lnSpc>
                <a:spcPct val="90000"/>
              </a:lnSpc>
              <a:spcBef>
                <a:spcPts val="1000"/>
              </a:spcBef>
              <a:spcAft>
                <a:spcPts val="0"/>
              </a:spcAft>
              <a:buClr>
                <a:schemeClr val="dk1"/>
              </a:buClr>
              <a:buSzPts val="2800"/>
              <a:buFont typeface="Calibri"/>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0"/>
          <p:cNvSpPr txBox="1">
            <a:spLocks noGrp="1"/>
          </p:cNvSpPr>
          <p:nvPr>
            <p:ph type="body" idx="1"/>
          </p:nvPr>
        </p:nvSpPr>
        <p:spPr>
          <a:xfrm>
            <a:off x="838200" y="352425"/>
            <a:ext cx="10515600" cy="6210300"/>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2100"/>
              <a:buFont typeface="Calibri"/>
              <a:buAutoNum type="romanUcPeriod" startAt="12"/>
            </a:pPr>
            <a:r>
              <a:rPr lang="it-IT" sz="2100">
                <a:latin typeface="Arial"/>
                <a:ea typeface="Arial"/>
                <a:cs typeface="Arial"/>
                <a:sym typeface="Arial"/>
              </a:rPr>
              <a:t>Sparks SE, Krasnewich DM. </a:t>
            </a:r>
            <a:r>
              <a:rPr lang="it-IT" sz="2100" b="1">
                <a:latin typeface="Arial"/>
                <a:ea typeface="Arial"/>
                <a:cs typeface="Arial"/>
                <a:sym typeface="Arial"/>
              </a:rPr>
              <a:t>PMM2-CDG (CDG-Ia)</a:t>
            </a:r>
            <a:r>
              <a:rPr lang="it-IT" sz="2100">
                <a:latin typeface="Arial"/>
                <a:ea typeface="Arial"/>
                <a:cs typeface="Arial"/>
                <a:sym typeface="Arial"/>
              </a:rPr>
              <a:t> 2005 Aug 15 [Updated 2015 Oct 29]. In: Adam MP, Ardinger HH, Pagon RA, et al., editors. </a:t>
            </a:r>
            <a:r>
              <a:rPr lang="it-IT" sz="2100" b="1">
                <a:latin typeface="Arial"/>
                <a:ea typeface="Arial"/>
                <a:cs typeface="Arial"/>
                <a:sym typeface="Arial"/>
              </a:rPr>
              <a:t>GeneReviews® [Internet]</a:t>
            </a:r>
            <a:r>
              <a:rPr lang="it-IT" sz="2100">
                <a:latin typeface="Arial"/>
                <a:ea typeface="Arial"/>
                <a:cs typeface="Arial"/>
                <a:sym typeface="Arial"/>
              </a:rPr>
              <a:t>. Seattle (WA): University of Washington, Seattle; 1993-2019. Available from: </a:t>
            </a:r>
            <a:r>
              <a:rPr lang="it-IT" sz="2100" u="sng">
                <a:solidFill>
                  <a:schemeClr val="hlink"/>
                </a:solidFill>
                <a:latin typeface="Arial"/>
                <a:ea typeface="Arial"/>
                <a:cs typeface="Arial"/>
                <a:sym typeface="Arial"/>
                <a:hlinkClick r:id="rId3"/>
              </a:rPr>
              <a:t>https://www.ncbi.nlm.nih.gov/books/NBK1110/</a:t>
            </a:r>
            <a:endParaRPr sz="2100">
              <a:latin typeface="Arial"/>
              <a:ea typeface="Arial"/>
              <a:cs typeface="Arial"/>
              <a:sym typeface="Arial"/>
            </a:endParaRPr>
          </a:p>
          <a:p>
            <a:pPr marL="514350" lvl="0" indent="-514350" algn="l" rtl="0">
              <a:lnSpc>
                <a:spcPct val="90000"/>
              </a:lnSpc>
              <a:spcBef>
                <a:spcPts val="1000"/>
              </a:spcBef>
              <a:spcAft>
                <a:spcPts val="0"/>
              </a:spcAft>
              <a:buClr>
                <a:schemeClr val="dk1"/>
              </a:buClr>
              <a:buSzPts val="2100"/>
              <a:buFont typeface="Calibri"/>
              <a:buAutoNum type="romanUcPeriod" startAt="12"/>
            </a:pPr>
            <a:r>
              <a:rPr lang="it-IT" sz="2100">
                <a:latin typeface="Arial"/>
                <a:ea typeface="Arial"/>
                <a:cs typeface="Arial"/>
                <a:sym typeface="Arial"/>
              </a:rPr>
              <a:t>Ng BG, Freeze HH </a:t>
            </a:r>
            <a:r>
              <a:rPr lang="it-IT" sz="2100" b="1">
                <a:latin typeface="Arial"/>
                <a:ea typeface="Arial"/>
                <a:cs typeface="Arial"/>
                <a:sym typeface="Arial"/>
              </a:rPr>
              <a:t>Perspectives on Glycosylation and Its Congenital Disorders</a:t>
            </a:r>
            <a:r>
              <a:rPr lang="it-IT" sz="2100" i="1">
                <a:latin typeface="Arial"/>
                <a:ea typeface="Arial"/>
                <a:cs typeface="Arial"/>
                <a:sym typeface="Arial"/>
              </a:rPr>
              <a:t>Trends Genet. </a:t>
            </a:r>
            <a:r>
              <a:rPr lang="it-IT" sz="2100">
                <a:latin typeface="Arial"/>
                <a:ea typeface="Arial"/>
                <a:cs typeface="Arial"/>
                <a:sym typeface="Arial"/>
              </a:rPr>
              <a:t>2018;34(6):466-76</a:t>
            </a:r>
            <a:endParaRPr/>
          </a:p>
          <a:p>
            <a:pPr marL="514350" lvl="0" indent="-514350" algn="l" rtl="0">
              <a:lnSpc>
                <a:spcPct val="90000"/>
              </a:lnSpc>
              <a:spcBef>
                <a:spcPts val="1000"/>
              </a:spcBef>
              <a:spcAft>
                <a:spcPts val="0"/>
              </a:spcAft>
              <a:buClr>
                <a:schemeClr val="dk1"/>
              </a:buClr>
              <a:buSzPts val="2100"/>
              <a:buFont typeface="Calibri"/>
              <a:buAutoNum type="romanUcPeriod" startAt="12"/>
            </a:pPr>
            <a:r>
              <a:rPr lang="it-IT" sz="2100">
                <a:latin typeface="Arial"/>
                <a:ea typeface="Arial"/>
                <a:cs typeface="Arial"/>
                <a:sym typeface="Arial"/>
              </a:rPr>
              <a:t>HH Freeze, E A Eklund, Ng BG, M C Patterson </a:t>
            </a:r>
            <a:r>
              <a:rPr lang="it-IT" sz="2100" b="1">
                <a:latin typeface="Arial"/>
                <a:ea typeface="Arial"/>
                <a:cs typeface="Arial"/>
                <a:sym typeface="Arial"/>
              </a:rPr>
              <a:t>Neurology of inherited glycosylation disorders </a:t>
            </a:r>
            <a:r>
              <a:rPr lang="it-IT" sz="2100" i="1">
                <a:latin typeface="Arial"/>
                <a:ea typeface="Arial"/>
                <a:cs typeface="Arial"/>
                <a:sym typeface="Arial"/>
              </a:rPr>
              <a:t>Lancet Neurol </a:t>
            </a:r>
            <a:r>
              <a:rPr lang="it-IT" sz="2100">
                <a:latin typeface="Arial"/>
                <a:ea typeface="Arial"/>
                <a:cs typeface="Arial"/>
                <a:sym typeface="Arial"/>
              </a:rPr>
              <a:t>2012;11:453–66 </a:t>
            </a:r>
            <a:endParaRPr/>
          </a:p>
          <a:p>
            <a:pPr marL="514350" lvl="0" indent="-514350" algn="l" rtl="0">
              <a:lnSpc>
                <a:spcPct val="90000"/>
              </a:lnSpc>
              <a:spcBef>
                <a:spcPts val="1000"/>
              </a:spcBef>
              <a:spcAft>
                <a:spcPts val="0"/>
              </a:spcAft>
              <a:buClr>
                <a:schemeClr val="dk1"/>
              </a:buClr>
              <a:buSzPts val="2100"/>
              <a:buFont typeface="Calibri"/>
              <a:buAutoNum type="romanUcPeriod" startAt="12"/>
            </a:pPr>
            <a:r>
              <a:rPr lang="it-IT" sz="2100">
                <a:latin typeface="Arial"/>
                <a:ea typeface="Arial"/>
                <a:cs typeface="Arial"/>
                <a:sym typeface="Arial"/>
              </a:rPr>
              <a:t>Hennet T, Cabalzar J </a:t>
            </a:r>
            <a:r>
              <a:rPr lang="it-IT" sz="2100" b="1">
                <a:latin typeface="Arial"/>
                <a:ea typeface="Arial"/>
                <a:cs typeface="Arial"/>
                <a:sym typeface="Arial"/>
              </a:rPr>
              <a:t>Congenital disorders of glycosylation: a concise chart of glycocalyx dysfunction </a:t>
            </a:r>
            <a:r>
              <a:rPr lang="it-IT" sz="2100" i="1">
                <a:latin typeface="Arial"/>
                <a:ea typeface="Arial"/>
                <a:cs typeface="Arial"/>
                <a:sym typeface="Arial"/>
              </a:rPr>
              <a:t>Trends Biochem Sci.</a:t>
            </a:r>
            <a:r>
              <a:rPr lang="it-IT" sz="2100">
                <a:latin typeface="Arial"/>
                <a:ea typeface="Arial"/>
                <a:cs typeface="Arial"/>
                <a:sym typeface="Arial"/>
              </a:rPr>
              <a:t> 2015 Jul;40(7):377-84</a:t>
            </a:r>
            <a:endParaRPr/>
          </a:p>
          <a:p>
            <a:pPr marL="514350" lvl="0" indent="-514350" algn="l" rtl="0">
              <a:lnSpc>
                <a:spcPct val="90000"/>
              </a:lnSpc>
              <a:spcBef>
                <a:spcPts val="1000"/>
              </a:spcBef>
              <a:spcAft>
                <a:spcPts val="0"/>
              </a:spcAft>
              <a:buClr>
                <a:schemeClr val="dk1"/>
              </a:buClr>
              <a:buSzPts val="2100"/>
              <a:buFont typeface="Calibri"/>
              <a:buAutoNum type="romanUcPeriod" startAt="12"/>
            </a:pPr>
            <a:r>
              <a:rPr lang="it-IT" sz="2100">
                <a:latin typeface="Arial"/>
                <a:ea typeface="Arial"/>
                <a:cs typeface="Arial"/>
                <a:sym typeface="Arial"/>
              </a:rPr>
              <a:t>Briones P1, Vilaseca MA, García-Silva MT, Pineda M, Colomer J, Ferrer I, Artigas J, Jaeken J, Chabás A. </a:t>
            </a:r>
            <a:r>
              <a:rPr lang="it-IT" sz="2100" b="1">
                <a:latin typeface="Arial"/>
                <a:ea typeface="Arial"/>
                <a:cs typeface="Arial"/>
                <a:sym typeface="Arial"/>
              </a:rPr>
              <a:t>Congenital disorders of glycosylation (CDG) may be underdiagnosed when mimicking mitochondrial disease </a:t>
            </a:r>
            <a:r>
              <a:rPr lang="it-IT" sz="2100" i="1">
                <a:latin typeface="Arial"/>
                <a:ea typeface="Arial"/>
                <a:cs typeface="Arial"/>
                <a:sym typeface="Arial"/>
              </a:rPr>
              <a:t>European journal of paediatric neurology: EJPN: official journal of the European Paediatric Neurology Society 2001</a:t>
            </a:r>
            <a:r>
              <a:rPr lang="it-IT" sz="2100">
                <a:latin typeface="Arial"/>
                <a:ea typeface="Arial"/>
                <a:cs typeface="Arial"/>
                <a:sym typeface="Arial"/>
              </a:rPr>
              <a:t>;5(3) 127-31</a:t>
            </a:r>
            <a:endParaRPr/>
          </a:p>
          <a:p>
            <a:pPr marL="514350" lvl="0" indent="-514350" algn="l" rtl="0">
              <a:lnSpc>
                <a:spcPct val="90000"/>
              </a:lnSpc>
              <a:spcBef>
                <a:spcPts val="1000"/>
              </a:spcBef>
              <a:spcAft>
                <a:spcPts val="0"/>
              </a:spcAft>
              <a:buClr>
                <a:schemeClr val="dk1"/>
              </a:buClr>
              <a:buSzPts val="2100"/>
              <a:buFont typeface="Calibri"/>
              <a:buAutoNum type="romanUcPeriod" startAt="12"/>
            </a:pPr>
            <a:r>
              <a:rPr lang="it-IT" sz="2100">
                <a:latin typeface="Arial"/>
                <a:ea typeface="Arial"/>
                <a:cs typeface="Arial"/>
                <a:sym typeface="Arial"/>
              </a:rPr>
              <a:t>Stephanie Grünewald, Gert Matthijs &amp; Jaak Jaeken </a:t>
            </a:r>
            <a:r>
              <a:rPr lang="it-IT" sz="2100" b="1">
                <a:latin typeface="Arial"/>
                <a:ea typeface="Arial"/>
                <a:cs typeface="Arial"/>
                <a:sym typeface="Arial"/>
              </a:rPr>
              <a:t>Congenital Disorders of Glycosylation: A Review </a:t>
            </a:r>
            <a:r>
              <a:rPr lang="it-IT" sz="2100" i="1">
                <a:latin typeface="Arial"/>
                <a:ea typeface="Arial"/>
                <a:cs typeface="Arial"/>
                <a:sym typeface="Arial"/>
              </a:rPr>
              <a:t>Pediatric Research 2002</a:t>
            </a:r>
            <a:r>
              <a:rPr lang="it-IT" sz="2100">
                <a:latin typeface="Arial"/>
                <a:ea typeface="Arial"/>
                <a:cs typeface="Arial"/>
                <a:sym typeface="Arial"/>
              </a:rPr>
              <a:t>;52(5):618-24</a:t>
            </a:r>
            <a:endParaRPr sz="2100" i="1">
              <a:latin typeface="Arial"/>
              <a:ea typeface="Arial"/>
              <a:cs typeface="Arial"/>
              <a:sym typeface="Arial"/>
            </a:endParaRPr>
          </a:p>
          <a:p>
            <a:pPr marL="514350" lvl="0" indent="-381000" algn="l" rtl="0">
              <a:lnSpc>
                <a:spcPct val="90000"/>
              </a:lnSpc>
              <a:spcBef>
                <a:spcPts val="1000"/>
              </a:spcBef>
              <a:spcAft>
                <a:spcPts val="0"/>
              </a:spcAft>
              <a:buClr>
                <a:schemeClr val="dk1"/>
              </a:buClr>
              <a:buSzPts val="2100"/>
              <a:buFont typeface="Calibri"/>
              <a:buNone/>
            </a:pPr>
            <a:endParaRPr sz="2100">
              <a:latin typeface="Arial"/>
              <a:ea typeface="Arial"/>
              <a:cs typeface="Arial"/>
              <a:sym typeface="Arial"/>
            </a:endParaRPr>
          </a:p>
          <a:p>
            <a:pPr marL="514350" lvl="0" indent="-381000" algn="l" rtl="0">
              <a:lnSpc>
                <a:spcPct val="90000"/>
              </a:lnSpc>
              <a:spcBef>
                <a:spcPts val="1000"/>
              </a:spcBef>
              <a:spcAft>
                <a:spcPts val="0"/>
              </a:spcAft>
              <a:buClr>
                <a:schemeClr val="dk1"/>
              </a:buClr>
              <a:buSzPts val="2100"/>
              <a:buFont typeface="Calibri"/>
              <a:buNone/>
            </a:pPr>
            <a:endParaRPr sz="210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1"/>
          <p:cNvSpPr txBox="1">
            <a:spLocks noGrp="1"/>
          </p:cNvSpPr>
          <p:nvPr>
            <p:ph type="body" idx="1"/>
          </p:nvPr>
        </p:nvSpPr>
        <p:spPr>
          <a:xfrm>
            <a:off x="838200" y="247650"/>
            <a:ext cx="10515600" cy="6438900"/>
          </a:xfrm>
          <a:prstGeom prst="rect">
            <a:avLst/>
          </a:prstGeom>
          <a:noFill/>
          <a:ln>
            <a:noFill/>
          </a:ln>
        </p:spPr>
        <p:txBody>
          <a:bodyPr spcFirstLastPara="1" wrap="square" lIns="91425" tIns="45700" rIns="91425" bIns="45700" anchor="t" anchorCtr="0">
            <a:noAutofit/>
          </a:bodyPr>
          <a:lstStyle/>
          <a:p>
            <a:pPr marL="514350" lvl="0" indent="-514350" algn="l" rtl="0">
              <a:lnSpc>
                <a:spcPct val="80000"/>
              </a:lnSpc>
              <a:spcBef>
                <a:spcPts val="0"/>
              </a:spcBef>
              <a:spcAft>
                <a:spcPts val="0"/>
              </a:spcAft>
              <a:buClr>
                <a:schemeClr val="dk1"/>
              </a:buClr>
              <a:buSzPts val="2100"/>
              <a:buFont typeface="Calibri"/>
              <a:buAutoNum type="romanUcPeriod" startAt="18"/>
            </a:pPr>
            <a:r>
              <a:rPr lang="it-IT" sz="2100">
                <a:latin typeface="Arial"/>
                <a:ea typeface="Arial"/>
                <a:cs typeface="Arial"/>
                <a:sym typeface="Arial"/>
              </a:rPr>
              <a:t>Ruqaiah Altassan, Romain Péanne, Jaak Jaeken, Rita Barone, Muad Bidet, Delphine Borgel, Sandra Brasil, David Cassiman, Anna Cechova, David Coman, Javier Corral, Joana Correia, Marìa Eugenia de la Morena-Barrio, Pascale de Lonlay, Vanessa Dos reis, Carlos R Ferreira, Agata Fiumara, Rita Francisco, Hudson Freeze, Simone Funke, Thatjana Gardeitchik, Matthijs Gert, Muriel Girad, Marisa Giros, Stephanie Grünewald, Trinidad Hernàndez-Caselles, Tomas Honzik, Marlen Hutter, Donna Krasnewich, Christina Lam, Joy Lee, Dirk Lefeber, Dorinda Marques-de-Silva, Antonio F Martinez, Hossein Moravej, Katrin Õunap, Carlota Pascoal, Tiffany Pascreau, Marc Patterson, Dulce Quelhas, kimiyo Raymond, Peymaneh Sarkhail, Manuel Schiff, Malgorzata Seroczyńska,Mercedes Serrano, Nathalie Seta, Jolanta Sykut-Cegielska, Christian Thiel, Federic Tort, Mari-Anne Vals, paula Videira, peter Witters, Renate Zeevaert, Eva Morava </a:t>
            </a:r>
            <a:r>
              <a:rPr lang="it-IT" sz="2100" b="1">
                <a:latin typeface="Arial"/>
                <a:ea typeface="Arial"/>
                <a:cs typeface="Arial"/>
                <a:sym typeface="Arial"/>
              </a:rPr>
              <a:t>International clinical guidelines for yhe management of phosphomannomutase 2-congenital disorders of glycosylation</a:t>
            </a:r>
            <a:r>
              <a:rPr lang="it-IT" sz="2100">
                <a:latin typeface="Arial"/>
                <a:ea typeface="Arial"/>
                <a:cs typeface="Arial"/>
                <a:sym typeface="Arial"/>
              </a:rPr>
              <a:t>: </a:t>
            </a:r>
            <a:r>
              <a:rPr lang="it-IT" sz="2100" b="1">
                <a:latin typeface="Arial"/>
                <a:ea typeface="Arial"/>
                <a:cs typeface="Arial"/>
                <a:sym typeface="Arial"/>
              </a:rPr>
              <a:t>diagnosis, treatment and follow up</a:t>
            </a:r>
            <a:r>
              <a:rPr lang="it-IT" sz="2100">
                <a:latin typeface="Arial"/>
                <a:ea typeface="Arial"/>
                <a:cs typeface="Arial"/>
                <a:sym typeface="Arial"/>
              </a:rPr>
              <a:t> J Inherit Metab Dis. 2019;42:5-28</a:t>
            </a:r>
            <a:endParaRPr/>
          </a:p>
          <a:p>
            <a:pPr marL="514350" lvl="0" indent="-514350" algn="l" rtl="0">
              <a:lnSpc>
                <a:spcPct val="80000"/>
              </a:lnSpc>
              <a:spcBef>
                <a:spcPts val="1000"/>
              </a:spcBef>
              <a:spcAft>
                <a:spcPts val="0"/>
              </a:spcAft>
              <a:buClr>
                <a:schemeClr val="dk1"/>
              </a:buClr>
              <a:buSzPts val="2100"/>
              <a:buFont typeface="Calibri"/>
              <a:buAutoNum type="romanUcPeriod" startAt="18"/>
            </a:pPr>
            <a:r>
              <a:rPr lang="it-IT" sz="2100">
                <a:latin typeface="Arial"/>
                <a:ea typeface="Arial"/>
                <a:cs typeface="Arial"/>
                <a:sym typeface="Arial"/>
              </a:rPr>
              <a:t>Susan E. Sparks, Donna M. Krasnewich </a:t>
            </a:r>
            <a:r>
              <a:rPr lang="it-IT" sz="2100" b="1">
                <a:latin typeface="Arial"/>
                <a:ea typeface="Arial"/>
                <a:cs typeface="Arial"/>
                <a:sym typeface="Arial"/>
              </a:rPr>
              <a:t>PMM2-CDG (CDG-1a) </a:t>
            </a:r>
            <a:r>
              <a:rPr lang="it-IT" sz="2100">
                <a:latin typeface="Arial"/>
                <a:ea typeface="Arial"/>
                <a:cs typeface="Arial"/>
                <a:sym typeface="Arial"/>
              </a:rPr>
              <a:t>GeneReviews® 2015</a:t>
            </a:r>
            <a:endParaRPr/>
          </a:p>
          <a:p>
            <a:pPr marL="514350" lvl="0" indent="-514350" algn="l" rtl="0">
              <a:lnSpc>
                <a:spcPct val="80000"/>
              </a:lnSpc>
              <a:spcBef>
                <a:spcPts val="1000"/>
              </a:spcBef>
              <a:spcAft>
                <a:spcPts val="0"/>
              </a:spcAft>
              <a:buClr>
                <a:schemeClr val="dk1"/>
              </a:buClr>
              <a:buSzPts val="2100"/>
              <a:buFont typeface="Calibri"/>
              <a:buAutoNum type="romanUcPeriod" startAt="18"/>
            </a:pPr>
            <a:r>
              <a:rPr lang="it-IT" sz="2100">
                <a:latin typeface="Arial"/>
                <a:ea typeface="Arial"/>
                <a:cs typeface="Arial"/>
                <a:sym typeface="Arial"/>
              </a:rPr>
              <a:t>Hennet T. </a:t>
            </a:r>
            <a:r>
              <a:rPr lang="it-IT" sz="2100" b="1">
                <a:latin typeface="Arial"/>
                <a:ea typeface="Arial"/>
                <a:cs typeface="Arial"/>
                <a:sym typeface="Arial"/>
              </a:rPr>
              <a:t>Diseases of glycosylation beyond classical congenital disorders of glycosylation </a:t>
            </a:r>
            <a:r>
              <a:rPr lang="it-IT" sz="2100" i="1">
                <a:latin typeface="Arial"/>
                <a:ea typeface="Arial"/>
                <a:cs typeface="Arial"/>
                <a:sym typeface="Arial"/>
              </a:rPr>
              <a:t>Biochimica Et Biophysica Acta </a:t>
            </a:r>
            <a:r>
              <a:rPr lang="it-IT" sz="2100">
                <a:latin typeface="Arial"/>
                <a:ea typeface="Arial"/>
                <a:cs typeface="Arial"/>
                <a:sym typeface="Arial"/>
              </a:rPr>
              <a:t>2012;1820(9):1306-17</a:t>
            </a:r>
            <a:endParaRPr/>
          </a:p>
          <a:p>
            <a:pPr marL="514350" lvl="0" indent="-514350" algn="l" rtl="0">
              <a:lnSpc>
                <a:spcPct val="80000"/>
              </a:lnSpc>
              <a:spcBef>
                <a:spcPts val="1000"/>
              </a:spcBef>
              <a:spcAft>
                <a:spcPts val="0"/>
              </a:spcAft>
              <a:buClr>
                <a:schemeClr val="dk1"/>
              </a:buClr>
              <a:buSzPts val="2100"/>
              <a:buFont typeface="Calibri"/>
              <a:buAutoNum type="romanUcPeriod" startAt="18"/>
            </a:pPr>
            <a:r>
              <a:rPr lang="it-IT" sz="2100">
                <a:latin typeface="Arial"/>
                <a:ea typeface="Arial"/>
                <a:cs typeface="Arial"/>
                <a:sym typeface="Arial"/>
              </a:rPr>
              <a:t>Francisco R., Marques-da-Silva D., Brasil S., Pascoal C., Dos Reis Ferreira V., Morava E., Jaeken J. </a:t>
            </a:r>
            <a:r>
              <a:rPr lang="it-IT" sz="2100" b="1">
                <a:latin typeface="Arial"/>
                <a:ea typeface="Arial"/>
                <a:cs typeface="Arial"/>
                <a:sym typeface="Arial"/>
              </a:rPr>
              <a:t>The challenge of CDG diagnosis </a:t>
            </a:r>
            <a:r>
              <a:rPr lang="it-IT" sz="2100" i="1">
                <a:latin typeface="Arial"/>
                <a:ea typeface="Arial"/>
                <a:cs typeface="Arial"/>
                <a:sym typeface="Arial"/>
              </a:rPr>
              <a:t>Molecular Genetics and Metabolism 2019</a:t>
            </a:r>
            <a:r>
              <a:rPr lang="it-IT" sz="2100">
                <a:latin typeface="Arial"/>
                <a:ea typeface="Arial"/>
                <a:cs typeface="Arial"/>
                <a:sym typeface="Arial"/>
              </a:rPr>
              <a:t>;126(1):1-5</a:t>
            </a:r>
            <a:endParaRPr sz="2100" i="1">
              <a:latin typeface="Arial"/>
              <a:ea typeface="Arial"/>
              <a:cs typeface="Arial"/>
              <a:sym typeface="Arial"/>
            </a:endParaRPr>
          </a:p>
          <a:p>
            <a:pPr marL="514350" lvl="0" indent="-381000" algn="l" rtl="0">
              <a:lnSpc>
                <a:spcPct val="80000"/>
              </a:lnSpc>
              <a:spcBef>
                <a:spcPts val="1000"/>
              </a:spcBef>
              <a:spcAft>
                <a:spcPts val="0"/>
              </a:spcAft>
              <a:buClr>
                <a:schemeClr val="dk1"/>
              </a:buClr>
              <a:buSzPts val="2100"/>
              <a:buFont typeface="Calibri"/>
              <a:buNone/>
            </a:pPr>
            <a:endParaRPr sz="2100" i="1">
              <a:latin typeface="Arial"/>
              <a:ea typeface="Arial"/>
              <a:cs typeface="Arial"/>
              <a:sym typeface="Arial"/>
            </a:endParaRPr>
          </a:p>
          <a:p>
            <a:pPr marL="514350" lvl="0" indent="-381000" algn="l" rtl="0">
              <a:lnSpc>
                <a:spcPct val="80000"/>
              </a:lnSpc>
              <a:spcBef>
                <a:spcPts val="1000"/>
              </a:spcBef>
              <a:spcAft>
                <a:spcPts val="0"/>
              </a:spcAft>
              <a:buClr>
                <a:schemeClr val="dk1"/>
              </a:buClr>
              <a:buSzPts val="2100"/>
              <a:buFont typeface="Calibri"/>
              <a:buNone/>
            </a:pPr>
            <a:endParaRPr sz="2100">
              <a:latin typeface="Arial"/>
              <a:ea typeface="Arial"/>
              <a:cs typeface="Arial"/>
              <a:sym typeface="Arial"/>
            </a:endParaRPr>
          </a:p>
          <a:p>
            <a:pPr marL="514350" lvl="0" indent="-381000" algn="l" rtl="0">
              <a:lnSpc>
                <a:spcPct val="80000"/>
              </a:lnSpc>
              <a:spcBef>
                <a:spcPts val="1000"/>
              </a:spcBef>
              <a:spcAft>
                <a:spcPts val="0"/>
              </a:spcAft>
              <a:buClr>
                <a:schemeClr val="dk1"/>
              </a:buClr>
              <a:buSzPts val="2100"/>
              <a:buFont typeface="Calibri"/>
              <a:buNone/>
            </a:pP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grpSp>
        <p:nvGrpSpPr>
          <p:cNvPr id="108" name="Google Shape;108;p16"/>
          <p:cNvGrpSpPr/>
          <p:nvPr/>
        </p:nvGrpSpPr>
        <p:grpSpPr>
          <a:xfrm>
            <a:off x="1037552" y="2662400"/>
            <a:ext cx="10116888" cy="1445269"/>
            <a:chOff x="1235" y="843047"/>
            <a:chExt cx="10116888" cy="1445269"/>
          </a:xfrm>
        </p:grpSpPr>
        <p:sp>
          <p:nvSpPr>
            <p:cNvPr id="109" name="Google Shape;109;p16"/>
            <p:cNvSpPr/>
            <p:nvPr/>
          </p:nvSpPr>
          <p:spPr>
            <a:xfrm>
              <a:off x="1235" y="843047"/>
              <a:ext cx="2890539" cy="1445269"/>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txBox="1"/>
            <p:nvPr/>
          </p:nvSpPr>
          <p:spPr>
            <a:xfrm>
              <a:off x="43565" y="885377"/>
              <a:ext cx="2805879" cy="1360609"/>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None/>
              </a:pPr>
              <a:r>
                <a:rPr lang="it-IT" sz="3100" b="1" i="0" u="none" strike="noStrike" cap="none">
                  <a:solidFill>
                    <a:schemeClr val="dk1"/>
                  </a:solidFill>
                  <a:latin typeface="Arial"/>
                  <a:ea typeface="Arial"/>
                  <a:cs typeface="Arial"/>
                  <a:sym typeface="Arial"/>
                </a:rPr>
                <a:t>MALATTIE RARE</a:t>
              </a:r>
              <a:endParaRPr sz="3100" b="0" i="0" u="none" strike="noStrike" cap="none">
                <a:solidFill>
                  <a:schemeClr val="dk1"/>
                </a:solidFill>
                <a:latin typeface="Arial"/>
                <a:ea typeface="Arial"/>
                <a:cs typeface="Arial"/>
                <a:sym typeface="Arial"/>
              </a:endParaRPr>
            </a:p>
          </p:txBody>
        </p:sp>
        <p:sp>
          <p:nvSpPr>
            <p:cNvPr id="111" name="Google Shape;111;p16"/>
            <p:cNvSpPr/>
            <p:nvPr/>
          </p:nvSpPr>
          <p:spPr>
            <a:xfrm>
              <a:off x="3614410" y="843047"/>
              <a:ext cx="2890539" cy="1445269"/>
            </a:xfrm>
            <a:prstGeom prst="roundRect">
              <a:avLst>
                <a:gd name="adj" fmla="val 10000"/>
              </a:avLst>
            </a:prstGeom>
            <a:solidFill>
              <a:srgbClr val="C47F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txBox="1"/>
            <p:nvPr/>
          </p:nvSpPr>
          <p:spPr>
            <a:xfrm>
              <a:off x="3656740" y="885377"/>
              <a:ext cx="2805879" cy="1360609"/>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None/>
              </a:pPr>
              <a:r>
                <a:rPr lang="it-IT" sz="3100" b="1" i="0" u="none" strike="noStrike" cap="none">
                  <a:solidFill>
                    <a:schemeClr val="dk1"/>
                  </a:solidFill>
                  <a:latin typeface="Arial"/>
                  <a:ea typeface="Arial"/>
                  <a:cs typeface="Arial"/>
                  <a:sym typeface="Arial"/>
                </a:rPr>
                <a:t>MALATTIE PEDIATRICHE </a:t>
              </a:r>
              <a:endParaRPr sz="3100" b="0" i="0" u="none" strike="noStrike" cap="none">
                <a:solidFill>
                  <a:schemeClr val="dk1"/>
                </a:solidFill>
                <a:latin typeface="Arial"/>
                <a:ea typeface="Arial"/>
                <a:cs typeface="Arial"/>
                <a:sym typeface="Arial"/>
              </a:endParaRPr>
            </a:p>
          </p:txBody>
        </p:sp>
        <p:sp>
          <p:nvSpPr>
            <p:cNvPr id="113" name="Google Shape;113;p16"/>
            <p:cNvSpPr/>
            <p:nvPr/>
          </p:nvSpPr>
          <p:spPr>
            <a:xfrm>
              <a:off x="7227584" y="843047"/>
              <a:ext cx="2890539" cy="1445269"/>
            </a:xfrm>
            <a:prstGeom prst="roundRect">
              <a:avLst>
                <a:gd name="adj" fmla="val 10000"/>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txBox="1"/>
            <p:nvPr/>
          </p:nvSpPr>
          <p:spPr>
            <a:xfrm>
              <a:off x="7269914" y="885377"/>
              <a:ext cx="2805879" cy="1360609"/>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None/>
              </a:pPr>
              <a:r>
                <a:rPr lang="it-IT" sz="3100" b="1" i="0" u="none" strike="noStrike" cap="none">
                  <a:solidFill>
                    <a:schemeClr val="dk1"/>
                  </a:solidFill>
                  <a:latin typeface="Arial"/>
                  <a:ea typeface="Arial"/>
                  <a:cs typeface="Arial"/>
                  <a:sym typeface="Arial"/>
                </a:rPr>
                <a:t>MALATTIE GENETICHE </a:t>
              </a:r>
              <a:endParaRPr sz="3100" b="0" i="0" u="none" strike="noStrike" cap="none">
                <a:solidFill>
                  <a:schemeClr val="dk1"/>
                </a:solidFill>
                <a:latin typeface="Arial"/>
                <a:ea typeface="Arial"/>
                <a:cs typeface="Arial"/>
                <a:sym typeface="Arial"/>
              </a:endParaRPr>
            </a:p>
          </p:txBody>
        </p:sp>
      </p:grpSp>
      <p:sp>
        <p:nvSpPr>
          <p:cNvPr id="115" name="Google Shape;115;p16"/>
          <p:cNvSpPr/>
          <p:nvPr/>
        </p:nvSpPr>
        <p:spPr>
          <a:xfrm>
            <a:off x="761996" y="4782321"/>
            <a:ext cx="10668001"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2800" b="1" i="0" u="none" strike="noStrike" cap="none">
                <a:solidFill>
                  <a:srgbClr val="2E2E2E"/>
                </a:solidFill>
                <a:latin typeface="Arial"/>
                <a:ea typeface="Arial"/>
                <a:cs typeface="Arial"/>
                <a:sym typeface="Arial"/>
              </a:rPr>
              <a:t>Le malattie congenite della glicosilazione (CDG) sono un gruppo </a:t>
            </a:r>
            <a:r>
              <a:rPr lang="it-IT" sz="2800" b="1" i="0" u="none" strike="noStrike" cap="none">
                <a:solidFill>
                  <a:srgbClr val="FF0000"/>
                </a:solidFill>
                <a:latin typeface="Arial"/>
                <a:ea typeface="Arial"/>
                <a:cs typeface="Arial"/>
                <a:sym typeface="Arial"/>
              </a:rPr>
              <a:t>in rapida espansione </a:t>
            </a:r>
            <a:r>
              <a:rPr lang="it-IT" sz="2800" b="1" i="0" u="none" strike="noStrike" cap="none">
                <a:solidFill>
                  <a:schemeClr val="dk1"/>
                </a:solidFill>
                <a:latin typeface="Arial"/>
                <a:ea typeface="Arial"/>
                <a:cs typeface="Arial"/>
                <a:sym typeface="Arial"/>
              </a:rPr>
              <a:t>di malattie genetiche che risultano da una anormale glicosilazione di proteine o lipidi. </a:t>
            </a:r>
            <a:endParaRPr/>
          </a:p>
        </p:txBody>
      </p:sp>
      <p:sp>
        <p:nvSpPr>
          <p:cNvPr id="116" name="Google Shape;11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2"/>
          <p:cNvSpPr txBox="1">
            <a:spLocks noGrp="1"/>
          </p:cNvSpPr>
          <p:nvPr>
            <p:ph type="body" idx="1"/>
          </p:nvPr>
        </p:nvSpPr>
        <p:spPr>
          <a:xfrm>
            <a:off x="838200" y="457200"/>
            <a:ext cx="10515600" cy="5719763"/>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1665"/>
              <a:buFont typeface="Calibri"/>
              <a:buAutoNum type="romanUcPeriod" startAt="22"/>
            </a:pPr>
            <a:r>
              <a:rPr lang="it-IT" sz="2100">
                <a:latin typeface="Arial"/>
                <a:ea typeface="Arial"/>
                <a:cs typeface="Arial"/>
                <a:sym typeface="Arial"/>
              </a:rPr>
              <a:t>Romain Péanne , Pascale de Lonlay, François Foulquier ,Uwe Kornak, Dirk J. Lefeber, Eva Morava, Belén Pérez, Nathalie Seta, Christian Thiel, emilie Van Schaftingen, Gert Matthijs, Jaak Jaeken </a:t>
            </a:r>
            <a:r>
              <a:rPr lang="it-IT" sz="2100" b="1">
                <a:latin typeface="Arial"/>
                <a:ea typeface="Arial"/>
                <a:cs typeface="Arial"/>
                <a:sym typeface="Arial"/>
              </a:rPr>
              <a:t>Congenital disorders of glycosylation (CDG): quo vadis? </a:t>
            </a:r>
            <a:r>
              <a:rPr lang="it-IT" sz="2100" i="1">
                <a:latin typeface="Arial"/>
                <a:ea typeface="Arial"/>
                <a:cs typeface="Arial"/>
                <a:sym typeface="Arial"/>
              </a:rPr>
              <a:t>European Journal of Medical Genetics 2017;</a:t>
            </a:r>
            <a:r>
              <a:rPr lang="it-IT" sz="2100">
                <a:latin typeface="Arial"/>
                <a:ea typeface="Arial"/>
                <a:cs typeface="Arial"/>
                <a:sym typeface="Arial"/>
              </a:rPr>
              <a:t>61(11):643-63</a:t>
            </a:r>
            <a:endParaRPr sz="2100" b="1">
              <a:latin typeface="Arial"/>
              <a:ea typeface="Arial"/>
              <a:cs typeface="Arial"/>
              <a:sym typeface="Arial"/>
            </a:endParaRPr>
          </a:p>
          <a:p>
            <a:pPr marL="514350" lvl="0" indent="-514350" algn="l" rtl="0">
              <a:lnSpc>
                <a:spcPct val="90000"/>
              </a:lnSpc>
              <a:spcBef>
                <a:spcPts val="333"/>
              </a:spcBef>
              <a:spcAft>
                <a:spcPts val="0"/>
              </a:spcAft>
              <a:buClr>
                <a:schemeClr val="dk1"/>
              </a:buClr>
              <a:buSzPts val="1665"/>
              <a:buFont typeface="Calibri"/>
              <a:buAutoNum type="romanUcPeriod" startAt="22"/>
            </a:pPr>
            <a:r>
              <a:rPr lang="it-IT" sz="2100">
                <a:latin typeface="Arial"/>
                <a:ea typeface="Arial"/>
                <a:cs typeface="Arial"/>
                <a:sym typeface="Arial"/>
              </a:rPr>
              <a:t>Marquardt T., Denecke J. </a:t>
            </a:r>
            <a:r>
              <a:rPr lang="it-IT" sz="2100" b="1">
                <a:latin typeface="Arial"/>
                <a:ea typeface="Arial"/>
                <a:cs typeface="Arial"/>
                <a:sym typeface="Arial"/>
              </a:rPr>
              <a:t>Congenital disorders of glycosylation: review of their molecular bases, clinical presentations and specific therapies </a:t>
            </a:r>
            <a:r>
              <a:rPr lang="it-IT" sz="2100" i="1">
                <a:latin typeface="Arial"/>
                <a:ea typeface="Arial"/>
                <a:cs typeface="Arial"/>
                <a:sym typeface="Arial"/>
              </a:rPr>
              <a:t>European Journal of Pediatrics 2003;</a:t>
            </a:r>
            <a:r>
              <a:rPr lang="it-IT" sz="2100">
                <a:latin typeface="Arial"/>
                <a:ea typeface="Arial"/>
                <a:cs typeface="Arial"/>
                <a:sym typeface="Arial"/>
              </a:rPr>
              <a:t>162(6):359-79</a:t>
            </a:r>
            <a:endParaRPr sz="2100">
              <a:latin typeface="Arial"/>
              <a:ea typeface="Arial"/>
              <a:cs typeface="Arial"/>
              <a:sym typeface="Arial"/>
            </a:endParaRPr>
          </a:p>
          <a:p>
            <a:pPr marL="571500" lvl="0" indent="-393700" algn="l" rtl="0">
              <a:lnSpc>
                <a:spcPct val="90000"/>
              </a:lnSpc>
              <a:spcBef>
                <a:spcPts val="1000"/>
              </a:spcBef>
              <a:spcAft>
                <a:spcPts val="0"/>
              </a:spcAft>
              <a:buClr>
                <a:schemeClr val="dk1"/>
              </a:buClr>
              <a:buSzPts val="2800"/>
              <a:buFont typeface="Calibri"/>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7"/>
          <p:cNvPicPr preferRelativeResize="0">
            <a:picLocks noGrp="1"/>
          </p:cNvPicPr>
          <p:nvPr>
            <p:ph type="body" idx="1"/>
          </p:nvPr>
        </p:nvPicPr>
        <p:blipFill rotWithShape="1">
          <a:blip r:embed="rId3">
            <a:alphaModFix/>
          </a:blip>
          <a:srcRect/>
          <a:stretch/>
        </p:blipFill>
        <p:spPr>
          <a:xfrm>
            <a:off x="5963920" y="794861"/>
            <a:ext cx="6096000" cy="5812346"/>
          </a:xfrm>
          <a:prstGeom prst="rect">
            <a:avLst/>
          </a:prstGeom>
          <a:noFill/>
          <a:ln>
            <a:noFill/>
          </a:ln>
        </p:spPr>
      </p:pic>
      <p:sp>
        <p:nvSpPr>
          <p:cNvPr id="122" name="Google Shape;122;p17"/>
          <p:cNvSpPr txBox="1"/>
          <p:nvPr/>
        </p:nvSpPr>
        <p:spPr>
          <a:xfrm>
            <a:off x="513080" y="1325563"/>
            <a:ext cx="4815840"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400" b="1" i="0" u="none" strike="noStrike" cap="none">
                <a:solidFill>
                  <a:srgbClr val="FF0000"/>
                </a:solidFill>
                <a:latin typeface="Arial"/>
                <a:ea typeface="Arial"/>
                <a:cs typeface="Arial"/>
                <a:sym typeface="Arial"/>
              </a:rPr>
              <a:t>“IN RAPIDA ESPANSIONE”</a:t>
            </a:r>
            <a:endParaRPr/>
          </a:p>
          <a:p>
            <a:pPr marL="342900" marR="0" lvl="0" indent="-342900" algn="l" rtl="0">
              <a:spcBef>
                <a:spcPts val="0"/>
              </a:spcBef>
              <a:spcAft>
                <a:spcPts val="0"/>
              </a:spcAft>
              <a:buClr>
                <a:schemeClr val="dk1"/>
              </a:buClr>
              <a:buSzPts val="2400"/>
              <a:buFont typeface="Arial"/>
              <a:buChar char="•"/>
            </a:pPr>
            <a:r>
              <a:rPr lang="it-IT" sz="2400" b="1">
                <a:solidFill>
                  <a:schemeClr val="dk1"/>
                </a:solidFill>
                <a:latin typeface="Arial"/>
                <a:ea typeface="Arial"/>
                <a:cs typeface="Arial"/>
                <a:sym typeface="Arial"/>
              </a:rPr>
              <a:t>Le CDG sono state riportate per la prima volta nella letteratura medica nel 1980 da Dr. Jaak Jaeken, et al.</a:t>
            </a:r>
            <a:endParaRPr/>
          </a:p>
          <a:p>
            <a:pPr marL="342900" marR="0" lvl="0" indent="-342900" algn="l" rtl="0">
              <a:spcBef>
                <a:spcPts val="0"/>
              </a:spcBef>
              <a:spcAft>
                <a:spcPts val="0"/>
              </a:spcAft>
              <a:buClr>
                <a:schemeClr val="dk1"/>
              </a:buClr>
              <a:buSzPts val="2400"/>
              <a:buFont typeface="Arial"/>
              <a:buChar char="•"/>
            </a:pPr>
            <a:r>
              <a:rPr lang="it-IT" sz="2400" b="1">
                <a:solidFill>
                  <a:schemeClr val="dk1"/>
                </a:solidFill>
                <a:latin typeface="Arial"/>
                <a:ea typeface="Arial"/>
                <a:cs typeface="Arial"/>
                <a:sym typeface="Arial"/>
              </a:rPr>
              <a:t>L’immagine sulla destra vuole descrivere l’esponenziale incremento del numero di CDGs diverse identificate fino al 2017 (127 forme). </a:t>
            </a:r>
            <a:endParaRPr/>
          </a:p>
          <a:p>
            <a:pPr marL="342900" marR="0" lvl="0" indent="-342900" algn="l" rtl="0">
              <a:spcBef>
                <a:spcPts val="0"/>
              </a:spcBef>
              <a:spcAft>
                <a:spcPts val="0"/>
              </a:spcAft>
              <a:buClr>
                <a:schemeClr val="dk1"/>
              </a:buClr>
              <a:buSzPts val="2400"/>
              <a:buFont typeface="Arial"/>
              <a:buChar char="•"/>
            </a:pPr>
            <a:r>
              <a:rPr lang="it-IT" sz="2400" b="1">
                <a:solidFill>
                  <a:schemeClr val="dk1"/>
                </a:solidFill>
                <a:latin typeface="Arial"/>
                <a:ea typeface="Arial"/>
                <a:cs typeface="Arial"/>
                <a:sym typeface="Arial"/>
              </a:rPr>
              <a:t>Ad oggi ne sono conosciute più di 130.</a:t>
            </a:r>
            <a:endParaRPr/>
          </a:p>
          <a:p>
            <a:pPr marL="342900" marR="0" lvl="0" indent="-190500" algn="l" rtl="0">
              <a:spcBef>
                <a:spcPts val="0"/>
              </a:spcBef>
              <a:spcAft>
                <a:spcPts val="0"/>
              </a:spcAft>
              <a:buClr>
                <a:schemeClr val="dk1"/>
              </a:buClr>
              <a:buSzPts val="2400"/>
              <a:buFont typeface="Arial"/>
              <a:buNone/>
            </a:pPr>
            <a:endParaRPr sz="2400" b="1">
              <a:solidFill>
                <a:schemeClr val="dk1"/>
              </a:solidFill>
              <a:latin typeface="Arial"/>
              <a:ea typeface="Arial"/>
              <a:cs typeface="Arial"/>
              <a:sym typeface="Arial"/>
            </a:endParaRPr>
          </a:p>
        </p:txBody>
      </p:sp>
      <p:sp>
        <p:nvSpPr>
          <p:cNvPr id="123" name="Google Shape;12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18"/>
          <p:cNvSpPr txBox="1">
            <a:spLocks noGrp="1"/>
          </p:cNvSpPr>
          <p:nvPr>
            <p:ph type="body" idx="1"/>
          </p:nvPr>
        </p:nvSpPr>
        <p:spPr>
          <a:xfrm>
            <a:off x="838200" y="1398904"/>
            <a:ext cx="10515600" cy="495109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it-IT" b="1">
                <a:latin typeface="Arial"/>
                <a:ea typeface="Arial"/>
                <a:cs typeface="Arial"/>
                <a:sym typeface="Arial"/>
              </a:rPr>
              <a:t>Catene oligosaccaridiche vengono legate a </a:t>
            </a:r>
            <a:r>
              <a:rPr lang="it-IT" b="1" u="sng">
                <a:latin typeface="Arial"/>
                <a:ea typeface="Arial"/>
                <a:cs typeface="Arial"/>
                <a:sym typeface="Arial"/>
              </a:rPr>
              <a:t>proteine</a:t>
            </a:r>
            <a:r>
              <a:rPr lang="it-IT" b="1">
                <a:latin typeface="Arial"/>
                <a:ea typeface="Arial"/>
                <a:cs typeface="Arial"/>
                <a:sym typeface="Arial"/>
              </a:rPr>
              <a:t> e </a:t>
            </a:r>
            <a:r>
              <a:rPr lang="it-IT" b="1" u="sng">
                <a:latin typeface="Arial"/>
                <a:ea typeface="Arial"/>
                <a:cs typeface="Arial"/>
                <a:sym typeface="Arial"/>
              </a:rPr>
              <a:t>lipidi</a:t>
            </a:r>
            <a:r>
              <a:rPr lang="it-IT" b="1">
                <a:latin typeface="Arial"/>
                <a:ea typeface="Arial"/>
                <a:cs typeface="Arial"/>
                <a:sym typeface="Arial"/>
              </a:rPr>
              <a:t> formando dei </a:t>
            </a:r>
            <a:r>
              <a:rPr lang="it-IT" b="1">
                <a:solidFill>
                  <a:srgbClr val="FF0000"/>
                </a:solidFill>
                <a:latin typeface="Arial"/>
                <a:ea typeface="Arial"/>
                <a:cs typeface="Arial"/>
                <a:sym typeface="Arial"/>
              </a:rPr>
              <a:t>glicoproteine </a:t>
            </a:r>
            <a:r>
              <a:rPr lang="it-IT" b="1">
                <a:latin typeface="Arial"/>
                <a:ea typeface="Arial"/>
                <a:cs typeface="Arial"/>
                <a:sym typeface="Arial"/>
              </a:rPr>
              <a:t>e </a:t>
            </a:r>
            <a:r>
              <a:rPr lang="it-IT" b="1">
                <a:solidFill>
                  <a:srgbClr val="FF0000"/>
                </a:solidFill>
                <a:latin typeface="Arial"/>
                <a:ea typeface="Arial"/>
                <a:cs typeface="Arial"/>
                <a:sym typeface="Arial"/>
              </a:rPr>
              <a:t>glicolipidi.</a:t>
            </a:r>
            <a:endParaRPr b="1">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Char char="•"/>
            </a:pPr>
            <a:r>
              <a:rPr lang="it-IT" b="1">
                <a:latin typeface="Arial"/>
                <a:ea typeface="Arial"/>
                <a:cs typeface="Arial"/>
                <a:sym typeface="Arial"/>
              </a:rPr>
              <a:t>Il processo di glicosilazione richiede l’intervento di </a:t>
            </a:r>
            <a:r>
              <a:rPr lang="it-IT" b="1">
                <a:solidFill>
                  <a:srgbClr val="FF0000"/>
                </a:solidFill>
                <a:latin typeface="Arial"/>
                <a:ea typeface="Arial"/>
                <a:cs typeface="Arial"/>
                <a:sym typeface="Arial"/>
              </a:rPr>
              <a:t>circa 700 proteine diverse</a:t>
            </a:r>
            <a:r>
              <a:rPr lang="it-IT" b="1">
                <a:latin typeface="Arial"/>
                <a:ea typeface="Arial"/>
                <a:cs typeface="Arial"/>
                <a:sym typeface="Arial"/>
              </a:rPr>
              <a:t>, di cui circa 200 sono glicosil-transferasi.</a:t>
            </a:r>
            <a:endParaRPr/>
          </a:p>
          <a:p>
            <a:pPr marL="228600" lvl="0" indent="-228600" algn="l" rtl="0">
              <a:lnSpc>
                <a:spcPct val="90000"/>
              </a:lnSpc>
              <a:spcBef>
                <a:spcPts val="1000"/>
              </a:spcBef>
              <a:spcAft>
                <a:spcPts val="0"/>
              </a:spcAft>
              <a:buClr>
                <a:schemeClr val="dk1"/>
              </a:buClr>
              <a:buSzPts val="2800"/>
              <a:buChar char="•"/>
            </a:pPr>
            <a:r>
              <a:rPr lang="it-IT" b="1">
                <a:latin typeface="Arial"/>
                <a:ea typeface="Arial"/>
                <a:cs typeface="Arial"/>
                <a:sym typeface="Arial"/>
              </a:rPr>
              <a:t>Circa</a:t>
            </a:r>
            <a:r>
              <a:rPr lang="it-IT" b="1">
                <a:solidFill>
                  <a:srgbClr val="FF0000"/>
                </a:solidFill>
                <a:latin typeface="Arial"/>
                <a:ea typeface="Arial"/>
                <a:cs typeface="Arial"/>
                <a:sym typeface="Arial"/>
              </a:rPr>
              <a:t> il 2% dei geni </a:t>
            </a:r>
            <a:r>
              <a:rPr lang="it-IT" b="1">
                <a:latin typeface="Arial"/>
                <a:ea typeface="Arial"/>
                <a:cs typeface="Arial"/>
                <a:sym typeface="Arial"/>
              </a:rPr>
              <a:t>di un mammifero codifica enzimi coinvolti nel processo di glicosilazione.</a:t>
            </a:r>
            <a:endParaRPr/>
          </a:p>
          <a:p>
            <a:pPr marL="228600" lvl="0" indent="-50800" algn="l" rtl="0">
              <a:lnSpc>
                <a:spcPct val="90000"/>
              </a:lnSpc>
              <a:spcBef>
                <a:spcPts val="1000"/>
              </a:spcBef>
              <a:spcAft>
                <a:spcPts val="0"/>
              </a:spcAft>
              <a:buClr>
                <a:schemeClr val="dk1"/>
              </a:buClr>
              <a:buSzPts val="2800"/>
              <a:buNone/>
            </a:pPr>
            <a:endParaRPr b="1">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b="1">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b="1">
              <a:latin typeface="Arial"/>
              <a:ea typeface="Arial"/>
              <a:cs typeface="Arial"/>
              <a:sym typeface="Arial"/>
            </a:endParaRPr>
          </a:p>
          <a:p>
            <a:pPr marL="0" lvl="0" indent="0" algn="r" rtl="0">
              <a:lnSpc>
                <a:spcPct val="90000"/>
              </a:lnSpc>
              <a:spcBef>
                <a:spcPts val="1000"/>
              </a:spcBef>
              <a:spcAft>
                <a:spcPts val="0"/>
              </a:spcAft>
              <a:buClr>
                <a:schemeClr val="dk1"/>
              </a:buClr>
              <a:buSzPts val="2800"/>
              <a:buNone/>
            </a:pPr>
            <a:endParaRPr b="1">
              <a:latin typeface="Arial"/>
              <a:ea typeface="Arial"/>
              <a:cs typeface="Arial"/>
              <a:sym typeface="Arial"/>
            </a:endParaRPr>
          </a:p>
          <a:p>
            <a:pPr marL="0" lvl="0" indent="0" algn="r" rtl="0">
              <a:lnSpc>
                <a:spcPct val="90000"/>
              </a:lnSpc>
              <a:spcBef>
                <a:spcPts val="1000"/>
              </a:spcBef>
              <a:spcAft>
                <a:spcPts val="0"/>
              </a:spcAft>
              <a:buClr>
                <a:schemeClr val="dk1"/>
              </a:buClr>
              <a:buSzPts val="1500"/>
              <a:buNone/>
            </a:pPr>
            <a:endParaRPr sz="1500" b="1">
              <a:latin typeface="Arial"/>
              <a:ea typeface="Arial"/>
              <a:cs typeface="Arial"/>
              <a:sym typeface="Arial"/>
            </a:endParaRPr>
          </a:p>
        </p:txBody>
      </p:sp>
      <p:sp>
        <p:nvSpPr>
          <p:cNvPr id="130" name="Google Shape;130;p18"/>
          <p:cNvSpPr txBox="1">
            <a:spLocks noGrp="1"/>
          </p:cNvSpPr>
          <p:nvPr>
            <p:ph type="title"/>
          </p:nvPr>
        </p:nvSpPr>
        <p:spPr>
          <a:xfrm>
            <a:off x="838200" y="365125"/>
            <a:ext cx="10515600" cy="7778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3600"/>
              <a:buFont typeface="Arial"/>
              <a:buNone/>
            </a:pPr>
            <a:r>
              <a:rPr lang="it-IT" sz="3600" b="1">
                <a:solidFill>
                  <a:srgbClr val="2F5496"/>
                </a:solidFill>
                <a:latin typeface="Arial"/>
                <a:ea typeface="Arial"/>
                <a:cs typeface="Arial"/>
                <a:sym typeface="Arial"/>
              </a:rPr>
              <a:t>IL PROCESSO DI GLICOSILAZIONE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838200" y="118161"/>
            <a:ext cx="10515600" cy="9969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3600"/>
              <a:buFont typeface="Arial"/>
              <a:buNone/>
            </a:pPr>
            <a:r>
              <a:rPr lang="it-IT" sz="3600" b="1">
                <a:solidFill>
                  <a:srgbClr val="2F5496"/>
                </a:solidFill>
                <a:latin typeface="Arial"/>
                <a:ea typeface="Arial"/>
                <a:cs typeface="Arial"/>
                <a:sym typeface="Arial"/>
              </a:rPr>
              <a:t>IL PROCESSO DI GLICOSILAZIONE</a:t>
            </a:r>
            <a:endParaRPr/>
          </a:p>
        </p:txBody>
      </p:sp>
      <p:pic>
        <p:nvPicPr>
          <p:cNvPr id="137" name="Google Shape;137;p19" descr="Immagine che contiene testo, mappa&#10;&#10;Descrizione generata automaticamente"/>
          <p:cNvPicPr preferRelativeResize="0">
            <a:picLocks noGrp="1"/>
          </p:cNvPicPr>
          <p:nvPr>
            <p:ph type="body" idx="1"/>
          </p:nvPr>
        </p:nvPicPr>
        <p:blipFill rotWithShape="1">
          <a:blip r:embed="rId3">
            <a:alphaModFix/>
          </a:blip>
          <a:srcRect/>
          <a:stretch/>
        </p:blipFill>
        <p:spPr>
          <a:xfrm>
            <a:off x="540579" y="1115111"/>
            <a:ext cx="11110841" cy="54380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20"/>
          <p:cNvSpPr txBox="1">
            <a:spLocks noGrp="1"/>
          </p:cNvSpPr>
          <p:nvPr>
            <p:ph type="body" idx="1"/>
          </p:nvPr>
        </p:nvSpPr>
        <p:spPr>
          <a:xfrm>
            <a:off x="838200" y="1168400"/>
            <a:ext cx="5840476" cy="533042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FF0000"/>
              </a:buClr>
              <a:buSzPts val="2800"/>
              <a:buNone/>
            </a:pPr>
            <a:r>
              <a:rPr lang="it-IT" b="1">
                <a:solidFill>
                  <a:srgbClr val="FF0000"/>
                </a:solidFill>
                <a:latin typeface="Arial"/>
                <a:ea typeface="Arial"/>
                <a:cs typeface="Arial"/>
                <a:sym typeface="Arial"/>
              </a:rPr>
              <a:t>IL CODICE SACCARIDICO</a:t>
            </a:r>
            <a:endParaRPr/>
          </a:p>
          <a:p>
            <a:pPr marL="228600" lvl="0" indent="-216000" algn="l" rtl="0">
              <a:lnSpc>
                <a:spcPct val="80000"/>
              </a:lnSpc>
              <a:spcBef>
                <a:spcPts val="1000"/>
              </a:spcBef>
              <a:spcAft>
                <a:spcPts val="0"/>
              </a:spcAft>
              <a:buClr>
                <a:schemeClr val="dk1"/>
              </a:buClr>
              <a:buSzPts val="2800"/>
              <a:buChar char="•"/>
            </a:pPr>
            <a:r>
              <a:rPr lang="it-IT" b="1">
                <a:latin typeface="Arial"/>
                <a:ea typeface="Arial"/>
                <a:cs typeface="Arial"/>
                <a:sym typeface="Arial"/>
              </a:rPr>
              <a:t>Informazioni circa il </a:t>
            </a:r>
            <a:r>
              <a:rPr lang="it-IT" b="1" u="sng">
                <a:latin typeface="Arial"/>
                <a:ea typeface="Arial"/>
                <a:cs typeface="Arial"/>
                <a:sym typeface="Arial"/>
              </a:rPr>
              <a:t>differenziamento</a:t>
            </a:r>
            <a:r>
              <a:rPr lang="it-IT" b="1">
                <a:latin typeface="Arial"/>
                <a:ea typeface="Arial"/>
                <a:cs typeface="Arial"/>
                <a:sym typeface="Arial"/>
              </a:rPr>
              <a:t> cellulare, lo </a:t>
            </a:r>
            <a:r>
              <a:rPr lang="it-IT" b="1" u="sng">
                <a:latin typeface="Arial"/>
                <a:ea typeface="Arial"/>
                <a:cs typeface="Arial"/>
                <a:sym typeface="Arial"/>
              </a:rPr>
              <a:t>sviluppo dei tessuti </a:t>
            </a:r>
            <a:r>
              <a:rPr lang="it-IT" b="1">
                <a:latin typeface="Arial"/>
                <a:ea typeface="Arial"/>
                <a:cs typeface="Arial"/>
                <a:sym typeface="Arial"/>
              </a:rPr>
              <a:t>e i </a:t>
            </a:r>
            <a:r>
              <a:rPr lang="it-IT" b="1" u="sng">
                <a:latin typeface="Arial"/>
                <a:ea typeface="Arial"/>
                <a:cs typeface="Arial"/>
                <a:sym typeface="Arial"/>
              </a:rPr>
              <a:t>segnali extracellulari</a:t>
            </a:r>
            <a:endParaRPr/>
          </a:p>
          <a:p>
            <a:pPr marL="12600" lvl="0" indent="0" algn="l" rtl="0">
              <a:lnSpc>
                <a:spcPct val="80000"/>
              </a:lnSpc>
              <a:spcBef>
                <a:spcPts val="1000"/>
              </a:spcBef>
              <a:spcAft>
                <a:spcPts val="0"/>
              </a:spcAft>
              <a:buClr>
                <a:schemeClr val="dk1"/>
              </a:buClr>
              <a:buSzPts val="2800"/>
              <a:buNone/>
            </a:pPr>
            <a:endParaRPr b="1" u="sng">
              <a:latin typeface="Arial"/>
              <a:ea typeface="Arial"/>
              <a:cs typeface="Arial"/>
              <a:sym typeface="Arial"/>
            </a:endParaRPr>
          </a:p>
          <a:p>
            <a:pPr marL="0" lvl="0" indent="0" algn="l" rtl="0">
              <a:lnSpc>
                <a:spcPct val="70000"/>
              </a:lnSpc>
              <a:spcBef>
                <a:spcPts val="1000"/>
              </a:spcBef>
              <a:spcAft>
                <a:spcPts val="0"/>
              </a:spcAft>
              <a:buClr>
                <a:schemeClr val="dk1"/>
              </a:buClr>
              <a:buSzPts val="2800"/>
              <a:buNone/>
            </a:pPr>
            <a:r>
              <a:rPr lang="it-IT" b="1">
                <a:latin typeface="Arial"/>
                <a:ea typeface="Arial"/>
                <a:cs typeface="Arial"/>
                <a:sym typeface="Arial"/>
              </a:rPr>
              <a:t>Il </a:t>
            </a:r>
            <a:r>
              <a:rPr lang="it-IT" b="1">
                <a:solidFill>
                  <a:srgbClr val="FF0000"/>
                </a:solidFill>
                <a:latin typeface="Arial"/>
                <a:ea typeface="Arial"/>
                <a:cs typeface="Arial"/>
                <a:sym typeface="Arial"/>
              </a:rPr>
              <a:t>glicocalice</a:t>
            </a:r>
            <a:r>
              <a:rPr lang="it-IT" b="1">
                <a:latin typeface="Arial"/>
                <a:ea typeface="Arial"/>
                <a:cs typeface="Arial"/>
                <a:sym typeface="Arial"/>
              </a:rPr>
              <a:t> è fondamentale per:</a:t>
            </a:r>
            <a:endParaRPr/>
          </a:p>
          <a:p>
            <a:pPr marL="228600" lvl="0" indent="-228600" algn="l" rtl="0">
              <a:lnSpc>
                <a:spcPct val="70000"/>
              </a:lnSpc>
              <a:spcBef>
                <a:spcPts val="1000"/>
              </a:spcBef>
              <a:spcAft>
                <a:spcPts val="0"/>
              </a:spcAft>
              <a:buClr>
                <a:schemeClr val="dk1"/>
              </a:buClr>
              <a:buSzPts val="2800"/>
              <a:buChar char="•"/>
            </a:pPr>
            <a:r>
              <a:rPr lang="it-IT" b="1">
                <a:latin typeface="Arial"/>
                <a:ea typeface="Arial"/>
                <a:cs typeface="Arial"/>
                <a:sym typeface="Arial"/>
              </a:rPr>
              <a:t>Riconoscimento cellula-cellula</a:t>
            </a:r>
            <a:endParaRPr/>
          </a:p>
          <a:p>
            <a:pPr marL="228600" lvl="0" indent="-228600" algn="l" rtl="0">
              <a:lnSpc>
                <a:spcPct val="70000"/>
              </a:lnSpc>
              <a:spcBef>
                <a:spcPts val="1000"/>
              </a:spcBef>
              <a:spcAft>
                <a:spcPts val="0"/>
              </a:spcAft>
              <a:buClr>
                <a:schemeClr val="dk1"/>
              </a:buClr>
              <a:buSzPts val="2800"/>
              <a:buChar char="•"/>
            </a:pPr>
            <a:r>
              <a:rPr lang="it-IT" b="1">
                <a:latin typeface="Arial"/>
                <a:ea typeface="Arial"/>
                <a:cs typeface="Arial"/>
                <a:sym typeface="Arial"/>
              </a:rPr>
              <a:t>Adesione intercellulare</a:t>
            </a:r>
            <a:endParaRPr/>
          </a:p>
          <a:p>
            <a:pPr marL="228600" lvl="0" indent="-228600" algn="l" rtl="0">
              <a:lnSpc>
                <a:spcPct val="70000"/>
              </a:lnSpc>
              <a:spcBef>
                <a:spcPts val="1000"/>
              </a:spcBef>
              <a:spcAft>
                <a:spcPts val="0"/>
              </a:spcAft>
              <a:buClr>
                <a:schemeClr val="dk1"/>
              </a:buClr>
              <a:buSzPts val="2800"/>
              <a:buChar char="•"/>
            </a:pPr>
            <a:r>
              <a:rPr lang="it-IT" b="1">
                <a:latin typeface="Arial"/>
                <a:ea typeface="Arial"/>
                <a:cs typeface="Arial"/>
                <a:sym typeface="Arial"/>
              </a:rPr>
              <a:t>Migrazione cellulare </a:t>
            </a:r>
            <a:endParaRPr/>
          </a:p>
          <a:p>
            <a:pPr marL="228600" lvl="0" indent="-228600" algn="l" rtl="0">
              <a:lnSpc>
                <a:spcPct val="70000"/>
              </a:lnSpc>
              <a:spcBef>
                <a:spcPts val="1000"/>
              </a:spcBef>
              <a:spcAft>
                <a:spcPts val="0"/>
              </a:spcAft>
              <a:buClr>
                <a:schemeClr val="dk1"/>
              </a:buClr>
              <a:buSzPts val="2800"/>
              <a:buChar char="•"/>
            </a:pPr>
            <a:r>
              <a:rPr lang="it-IT" b="1">
                <a:latin typeface="Arial"/>
                <a:ea typeface="Arial"/>
                <a:cs typeface="Arial"/>
                <a:sym typeface="Arial"/>
              </a:rPr>
              <a:t>Coagulazione sanguigna</a:t>
            </a:r>
            <a:endParaRPr/>
          </a:p>
          <a:p>
            <a:pPr marL="228600" lvl="0" indent="-228600" algn="l" rtl="0">
              <a:lnSpc>
                <a:spcPct val="70000"/>
              </a:lnSpc>
              <a:spcBef>
                <a:spcPts val="1000"/>
              </a:spcBef>
              <a:spcAft>
                <a:spcPts val="0"/>
              </a:spcAft>
              <a:buClr>
                <a:schemeClr val="dk1"/>
              </a:buClr>
              <a:buSzPts val="2800"/>
              <a:buChar char="•"/>
            </a:pPr>
            <a:r>
              <a:rPr lang="it-IT" b="1">
                <a:latin typeface="Arial"/>
                <a:ea typeface="Arial"/>
                <a:cs typeface="Arial"/>
                <a:sym typeface="Arial"/>
              </a:rPr>
              <a:t>Risposta immunitaria</a:t>
            </a:r>
            <a:endParaRPr>
              <a:latin typeface="Arial"/>
              <a:ea typeface="Arial"/>
              <a:cs typeface="Arial"/>
              <a:sym typeface="Arial"/>
            </a:endParaRPr>
          </a:p>
          <a:p>
            <a:pPr marL="0" lvl="0" indent="0" algn="l" rtl="0">
              <a:lnSpc>
                <a:spcPct val="80000"/>
              </a:lnSpc>
              <a:spcBef>
                <a:spcPts val="1000"/>
              </a:spcBef>
              <a:spcAft>
                <a:spcPts val="0"/>
              </a:spcAft>
              <a:buClr>
                <a:schemeClr val="dk1"/>
              </a:buClr>
              <a:buSzPts val="1700"/>
              <a:buNone/>
            </a:pPr>
            <a:endParaRPr sz="1700">
              <a:latin typeface="Arial"/>
              <a:ea typeface="Arial"/>
              <a:cs typeface="Arial"/>
              <a:sym typeface="Arial"/>
            </a:endParaRPr>
          </a:p>
          <a:p>
            <a:pPr marL="0" lvl="0" indent="0" algn="l" rtl="0">
              <a:lnSpc>
                <a:spcPct val="80000"/>
              </a:lnSpc>
              <a:spcBef>
                <a:spcPts val="1000"/>
              </a:spcBef>
              <a:spcAft>
                <a:spcPts val="0"/>
              </a:spcAft>
              <a:buClr>
                <a:schemeClr val="dk1"/>
              </a:buClr>
              <a:buSzPts val="1700"/>
              <a:buNone/>
            </a:pPr>
            <a:endParaRPr sz="1700" b="1">
              <a:latin typeface="Arial"/>
              <a:ea typeface="Arial"/>
              <a:cs typeface="Arial"/>
              <a:sym typeface="Arial"/>
            </a:endParaRPr>
          </a:p>
          <a:p>
            <a:pPr marL="228600" lvl="0" indent="-120650" algn="l" rtl="0">
              <a:lnSpc>
                <a:spcPct val="80000"/>
              </a:lnSpc>
              <a:spcBef>
                <a:spcPts val="1000"/>
              </a:spcBef>
              <a:spcAft>
                <a:spcPts val="0"/>
              </a:spcAft>
              <a:buClr>
                <a:schemeClr val="dk1"/>
              </a:buClr>
              <a:buSzPts val="1700"/>
              <a:buNone/>
            </a:pPr>
            <a:endParaRPr sz="1700"/>
          </a:p>
        </p:txBody>
      </p:sp>
      <p:pic>
        <p:nvPicPr>
          <p:cNvPr id="144" name="Google Shape;144;p20" descr="Glycosylation in Cellular Mechanisms of Health and Disease"/>
          <p:cNvPicPr preferRelativeResize="0"/>
          <p:nvPr/>
        </p:nvPicPr>
        <p:blipFill rotWithShape="1">
          <a:blip r:embed="rId3">
            <a:alphaModFix/>
          </a:blip>
          <a:srcRect r="-1" b="6175"/>
          <a:stretch/>
        </p:blipFill>
        <p:spPr>
          <a:xfrm>
            <a:off x="6973316" y="1789042"/>
            <a:ext cx="4675124" cy="3936744"/>
          </a:xfrm>
          <a:prstGeom prst="rect">
            <a:avLst/>
          </a:prstGeom>
          <a:noFill/>
          <a:ln>
            <a:noFill/>
          </a:ln>
        </p:spPr>
      </p:pic>
      <p:sp>
        <p:nvSpPr>
          <p:cNvPr id="145" name="Google Shape;145;p20"/>
          <p:cNvSpPr txBox="1">
            <a:spLocks noGrp="1"/>
          </p:cNvSpPr>
          <p:nvPr>
            <p:ph type="title"/>
          </p:nvPr>
        </p:nvSpPr>
        <p:spPr>
          <a:xfrm>
            <a:off x="838200" y="365125"/>
            <a:ext cx="10515600" cy="6610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3600"/>
              <a:buFont typeface="Arial"/>
              <a:buNone/>
            </a:pPr>
            <a:r>
              <a:rPr lang="it-IT" sz="3600" b="1">
                <a:solidFill>
                  <a:srgbClr val="2F5496"/>
                </a:solidFill>
                <a:latin typeface="Arial"/>
                <a:ea typeface="Arial"/>
                <a:cs typeface="Arial"/>
                <a:sym typeface="Arial"/>
              </a:rPr>
              <a:t>IL PROCESSO DI GLICOSILAZIONE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body" idx="1"/>
          </p:nvPr>
        </p:nvSpPr>
        <p:spPr>
          <a:xfrm>
            <a:off x="838200" y="1789272"/>
            <a:ext cx="10515600" cy="43880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800"/>
              <a:buNone/>
            </a:pPr>
            <a:r>
              <a:rPr lang="it-IT" b="1">
                <a:solidFill>
                  <a:srgbClr val="FF0000"/>
                </a:solidFill>
                <a:latin typeface="Arial"/>
                <a:ea typeface="Arial"/>
                <a:cs typeface="Arial"/>
                <a:sym typeface="Arial"/>
              </a:rPr>
              <a:t>EZIOPATOGENESI</a:t>
            </a:r>
            <a:endParaRPr/>
          </a:p>
          <a:p>
            <a:pPr marL="228600" lvl="0" indent="-228600" algn="l" rtl="0">
              <a:lnSpc>
                <a:spcPct val="70000"/>
              </a:lnSpc>
              <a:spcBef>
                <a:spcPts val="1000"/>
              </a:spcBef>
              <a:spcAft>
                <a:spcPts val="0"/>
              </a:spcAft>
              <a:buClr>
                <a:schemeClr val="dk1"/>
              </a:buClr>
              <a:buSzPts val="2800"/>
              <a:buChar char="•"/>
            </a:pPr>
            <a:r>
              <a:rPr lang="it-IT" b="1">
                <a:latin typeface="Arial"/>
                <a:ea typeface="Arial"/>
                <a:cs typeface="Arial"/>
                <a:sym typeface="Arial"/>
              </a:rPr>
              <a:t>La maggior parte delle malattie congenite della glicosilazione sono autosomiche recessive. </a:t>
            </a:r>
            <a:endParaRPr/>
          </a:p>
          <a:p>
            <a:pPr marL="228600" lvl="0" indent="-228600" algn="l" rtl="0">
              <a:lnSpc>
                <a:spcPct val="70000"/>
              </a:lnSpc>
              <a:spcBef>
                <a:spcPts val="1000"/>
              </a:spcBef>
              <a:spcAft>
                <a:spcPts val="0"/>
              </a:spcAft>
              <a:buClr>
                <a:schemeClr val="dk1"/>
              </a:buClr>
              <a:buSzPts val="2800"/>
              <a:buChar char="•"/>
            </a:pPr>
            <a:r>
              <a:rPr lang="it-IT" b="1">
                <a:latin typeface="Arial"/>
                <a:ea typeface="Arial"/>
                <a:cs typeface="Arial"/>
                <a:sym typeface="Arial"/>
              </a:rPr>
              <a:t>Alcune sono autosomiche dominanti</a:t>
            </a:r>
            <a:endParaRPr b="1">
              <a:latin typeface="Arial"/>
              <a:ea typeface="Arial"/>
              <a:cs typeface="Arial"/>
              <a:sym typeface="Arial"/>
            </a:endParaRPr>
          </a:p>
          <a:p>
            <a:pPr marL="228600" lvl="0" indent="-228600" algn="l" rtl="0">
              <a:lnSpc>
                <a:spcPct val="70000"/>
              </a:lnSpc>
              <a:spcBef>
                <a:spcPts val="1000"/>
              </a:spcBef>
              <a:spcAft>
                <a:spcPts val="0"/>
              </a:spcAft>
              <a:buClr>
                <a:schemeClr val="dk1"/>
              </a:buClr>
              <a:buSzPts val="2800"/>
              <a:buChar char="•"/>
            </a:pPr>
            <a:r>
              <a:rPr lang="it-IT" b="1">
                <a:latin typeface="Arial"/>
                <a:ea typeface="Arial"/>
                <a:cs typeface="Arial"/>
                <a:sym typeface="Arial"/>
              </a:rPr>
              <a:t>Una quota minore è X-linked.</a:t>
            </a:r>
            <a:endParaRPr/>
          </a:p>
          <a:p>
            <a:pPr marL="0" lvl="0" indent="0" algn="l" rtl="0">
              <a:lnSpc>
                <a:spcPct val="90000"/>
              </a:lnSpc>
              <a:spcBef>
                <a:spcPts val="1000"/>
              </a:spcBef>
              <a:spcAft>
                <a:spcPts val="0"/>
              </a:spcAft>
              <a:buClr>
                <a:schemeClr val="dk1"/>
              </a:buClr>
              <a:buSzPts val="1400"/>
              <a:buNone/>
            </a:pPr>
            <a:endParaRPr sz="1400" b="1" u="sng">
              <a:solidFill>
                <a:schemeClr val="hlink"/>
              </a:solidFill>
              <a:latin typeface="Arial"/>
              <a:ea typeface="Arial"/>
              <a:cs typeface="Arial"/>
              <a:sym typeface="Arial"/>
              <a:hlinkClick r:id="rId3"/>
            </a:endParaRPr>
          </a:p>
          <a:p>
            <a:pPr marL="0" lvl="0" indent="0" algn="r" rtl="0">
              <a:lnSpc>
                <a:spcPct val="90000"/>
              </a:lnSpc>
              <a:spcBef>
                <a:spcPts val="1000"/>
              </a:spcBef>
              <a:spcAft>
                <a:spcPts val="0"/>
              </a:spcAft>
              <a:buClr>
                <a:schemeClr val="dk1"/>
              </a:buClr>
              <a:buSzPts val="1100"/>
              <a:buNone/>
            </a:pPr>
            <a:endParaRPr sz="1100" b="1" u="sng">
              <a:solidFill>
                <a:schemeClr val="hlink"/>
              </a:solidFill>
              <a:latin typeface="Arial"/>
              <a:ea typeface="Arial"/>
              <a:cs typeface="Arial"/>
              <a:sym typeface="Arial"/>
              <a:hlinkClick r:id="rId3"/>
            </a:endParaRPr>
          </a:p>
          <a:p>
            <a:pPr marL="0" lvl="0" indent="0" algn="r" rtl="0">
              <a:lnSpc>
                <a:spcPct val="90000"/>
              </a:lnSpc>
              <a:spcBef>
                <a:spcPts val="1000"/>
              </a:spcBef>
              <a:spcAft>
                <a:spcPts val="0"/>
              </a:spcAft>
              <a:buClr>
                <a:schemeClr val="dk1"/>
              </a:buClr>
              <a:buSzPts val="1100"/>
              <a:buNone/>
            </a:pPr>
            <a:endParaRPr sz="1100" b="1" u="sng">
              <a:solidFill>
                <a:schemeClr val="hlink"/>
              </a:solidFill>
              <a:latin typeface="Arial"/>
              <a:ea typeface="Arial"/>
              <a:cs typeface="Arial"/>
              <a:sym typeface="Arial"/>
              <a:hlinkClick r:id="rId3"/>
            </a:endParaRPr>
          </a:p>
          <a:p>
            <a:pPr marL="0" lvl="0" indent="0" algn="r" rtl="0">
              <a:lnSpc>
                <a:spcPct val="90000"/>
              </a:lnSpc>
              <a:spcBef>
                <a:spcPts val="1000"/>
              </a:spcBef>
              <a:spcAft>
                <a:spcPts val="0"/>
              </a:spcAft>
              <a:buClr>
                <a:schemeClr val="dk1"/>
              </a:buClr>
              <a:buSzPts val="1100"/>
              <a:buNone/>
            </a:pPr>
            <a:endParaRPr sz="1100" b="1" u="sng">
              <a:solidFill>
                <a:schemeClr val="hlink"/>
              </a:solidFill>
              <a:latin typeface="Arial"/>
              <a:ea typeface="Arial"/>
              <a:cs typeface="Arial"/>
              <a:sym typeface="Arial"/>
              <a:hlinkClick r:id="rId3"/>
            </a:endParaRPr>
          </a:p>
          <a:p>
            <a:pPr marL="0" lvl="0" indent="0" algn="r" rtl="0">
              <a:lnSpc>
                <a:spcPct val="90000"/>
              </a:lnSpc>
              <a:spcBef>
                <a:spcPts val="1000"/>
              </a:spcBef>
              <a:spcAft>
                <a:spcPts val="0"/>
              </a:spcAft>
              <a:buClr>
                <a:schemeClr val="dk1"/>
              </a:buClr>
              <a:buSzPts val="1100"/>
              <a:buNone/>
            </a:pPr>
            <a:endParaRPr sz="1100" b="1" u="sng">
              <a:solidFill>
                <a:schemeClr val="hlink"/>
              </a:solidFill>
              <a:latin typeface="Arial"/>
              <a:ea typeface="Arial"/>
              <a:cs typeface="Arial"/>
              <a:sym typeface="Arial"/>
              <a:hlinkClick r:id="rId3"/>
            </a:endParaRPr>
          </a:p>
          <a:p>
            <a:pPr marL="0" lvl="0" indent="0" algn="r" rtl="0">
              <a:lnSpc>
                <a:spcPct val="90000"/>
              </a:lnSpc>
              <a:spcBef>
                <a:spcPts val="1000"/>
              </a:spcBef>
              <a:spcAft>
                <a:spcPts val="0"/>
              </a:spcAft>
              <a:buClr>
                <a:schemeClr val="dk1"/>
              </a:buClr>
              <a:buSzPts val="1100"/>
              <a:buNone/>
            </a:pPr>
            <a:endParaRPr sz="1100" b="1" u="sng">
              <a:solidFill>
                <a:schemeClr val="hlink"/>
              </a:solidFill>
              <a:latin typeface="Arial"/>
              <a:ea typeface="Arial"/>
              <a:cs typeface="Arial"/>
              <a:sym typeface="Arial"/>
              <a:hlinkClick r:id="rId3"/>
            </a:endParaRPr>
          </a:p>
          <a:p>
            <a:pPr marL="0" lvl="0" indent="0" algn="r" rtl="0">
              <a:lnSpc>
                <a:spcPct val="90000"/>
              </a:lnSpc>
              <a:spcBef>
                <a:spcPts val="1000"/>
              </a:spcBef>
              <a:spcAft>
                <a:spcPts val="0"/>
              </a:spcAft>
              <a:buClr>
                <a:schemeClr val="dk1"/>
              </a:buClr>
              <a:buSzPts val="1100"/>
              <a:buNone/>
            </a:pPr>
            <a:endParaRPr sz="1100" b="1" u="sng">
              <a:solidFill>
                <a:schemeClr val="hlink"/>
              </a:solidFill>
              <a:latin typeface="Arial"/>
              <a:ea typeface="Arial"/>
              <a:cs typeface="Arial"/>
              <a:sym typeface="Arial"/>
              <a:hlinkClick r:id="rId3"/>
            </a:endParaRPr>
          </a:p>
          <a:p>
            <a:pPr marL="0" lvl="0" indent="0" algn="r" rtl="0">
              <a:lnSpc>
                <a:spcPct val="90000"/>
              </a:lnSpc>
              <a:spcBef>
                <a:spcPts val="1000"/>
              </a:spcBef>
              <a:spcAft>
                <a:spcPts val="0"/>
              </a:spcAft>
              <a:buClr>
                <a:schemeClr val="dk1"/>
              </a:buClr>
              <a:buSzPts val="1100"/>
              <a:buNone/>
            </a:pPr>
            <a:endParaRPr sz="1100" b="1" u="sng">
              <a:solidFill>
                <a:schemeClr val="hlink"/>
              </a:solidFill>
              <a:latin typeface="Arial"/>
              <a:ea typeface="Arial"/>
              <a:cs typeface="Arial"/>
              <a:sym typeface="Arial"/>
              <a:hlinkClick r:id="rId3"/>
            </a:endParaRPr>
          </a:p>
          <a:p>
            <a:pPr marL="0" lvl="0" indent="0" algn="r" rtl="0">
              <a:lnSpc>
                <a:spcPct val="90000"/>
              </a:lnSpc>
              <a:spcBef>
                <a:spcPts val="1000"/>
              </a:spcBef>
              <a:spcAft>
                <a:spcPts val="0"/>
              </a:spcAft>
              <a:buClr>
                <a:schemeClr val="dk1"/>
              </a:buClr>
              <a:buSzPts val="1100"/>
              <a:buNone/>
            </a:pPr>
            <a:endParaRPr sz="1100" b="1" u="sng">
              <a:solidFill>
                <a:schemeClr val="hlink"/>
              </a:solidFill>
              <a:latin typeface="Arial"/>
              <a:ea typeface="Arial"/>
              <a:cs typeface="Arial"/>
              <a:sym typeface="Arial"/>
              <a:hlinkClick r:id="rId3"/>
            </a:endParaRPr>
          </a:p>
          <a:p>
            <a:pPr marL="228600" lvl="0" indent="-50800" algn="l" rtl="0">
              <a:lnSpc>
                <a:spcPct val="90000"/>
              </a:lnSpc>
              <a:spcBef>
                <a:spcPts val="1000"/>
              </a:spcBef>
              <a:spcAft>
                <a:spcPts val="0"/>
              </a:spcAft>
              <a:buClr>
                <a:schemeClr val="dk1"/>
              </a:buClr>
              <a:buSzPts val="2800"/>
              <a:buNone/>
            </a:pPr>
            <a:endParaRPr b="1">
              <a:latin typeface="Arial"/>
              <a:ea typeface="Arial"/>
              <a:cs typeface="Arial"/>
              <a:sym typeface="Arial"/>
            </a:endParaRPr>
          </a:p>
        </p:txBody>
      </p:sp>
      <p:sp>
        <p:nvSpPr>
          <p:cNvPr id="151" name="Google Shape;151;p21"/>
          <p:cNvSpPr/>
          <p:nvPr/>
        </p:nvSpPr>
        <p:spPr>
          <a:xfrm>
            <a:off x="838200" y="4196080"/>
            <a:ext cx="10515600"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800" b="1">
                <a:solidFill>
                  <a:srgbClr val="FF0000"/>
                </a:solidFill>
                <a:latin typeface="Arial"/>
                <a:ea typeface="Arial"/>
                <a:cs typeface="Arial"/>
                <a:sym typeface="Arial"/>
              </a:rPr>
              <a:t>L’EMERGENZA DI MUTAZIONI </a:t>
            </a:r>
            <a:r>
              <a:rPr lang="it-IT" sz="2800" b="1" i="1">
                <a:solidFill>
                  <a:srgbClr val="FF0000"/>
                </a:solidFill>
                <a:latin typeface="Arial"/>
                <a:ea typeface="Arial"/>
                <a:cs typeface="Arial"/>
                <a:sym typeface="Arial"/>
              </a:rPr>
              <a:t>DE NOVO </a:t>
            </a:r>
            <a:endParaRPr/>
          </a:p>
          <a:p>
            <a:pPr marL="342900" marR="0" lvl="0" indent="-342900" algn="l" rtl="0">
              <a:spcBef>
                <a:spcPts val="0"/>
              </a:spcBef>
              <a:spcAft>
                <a:spcPts val="0"/>
              </a:spcAft>
              <a:buClr>
                <a:schemeClr val="dk1"/>
              </a:buClr>
              <a:buSzPts val="2800"/>
              <a:buFont typeface="Arial"/>
              <a:buChar char="•"/>
            </a:pPr>
            <a:r>
              <a:rPr lang="it-IT" sz="2800" b="1">
                <a:solidFill>
                  <a:schemeClr val="dk1"/>
                </a:solidFill>
                <a:latin typeface="Arial"/>
                <a:ea typeface="Arial"/>
                <a:cs typeface="Arial"/>
                <a:sym typeface="Arial"/>
              </a:rPr>
              <a:t>Molte forme dominanti e qualche forma X-linked sono dovute a mutazioni </a:t>
            </a:r>
            <a:r>
              <a:rPr lang="it-IT" sz="2800" b="1" i="1">
                <a:solidFill>
                  <a:schemeClr val="dk1"/>
                </a:solidFill>
                <a:latin typeface="Arial"/>
                <a:ea typeface="Arial"/>
                <a:cs typeface="Arial"/>
                <a:sym typeface="Arial"/>
              </a:rPr>
              <a:t>de novo</a:t>
            </a:r>
            <a:r>
              <a:rPr lang="it-IT" sz="2800" b="1">
                <a:solidFill>
                  <a:schemeClr val="dk1"/>
                </a:solidFill>
                <a:latin typeface="Arial"/>
                <a:ea typeface="Arial"/>
                <a:cs typeface="Arial"/>
                <a:sym typeface="Arial"/>
              </a:rPr>
              <a:t>.</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2" name="Google Shape;152;p21"/>
          <p:cNvSpPr txBox="1"/>
          <p:nvPr/>
        </p:nvSpPr>
        <p:spPr>
          <a:xfrm>
            <a:off x="990600" y="5175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F5496"/>
              </a:buClr>
              <a:buSzPts val="3200"/>
              <a:buFont typeface="Arial"/>
              <a:buNone/>
            </a:pPr>
            <a:r>
              <a:rPr lang="it-IT" sz="3200" b="1">
                <a:solidFill>
                  <a:srgbClr val="2F5496"/>
                </a:solidFill>
                <a:latin typeface="Arial"/>
                <a:ea typeface="Arial"/>
                <a:cs typeface="Arial"/>
                <a:sym typeface="Arial"/>
              </a:rPr>
              <a:t>CONGENITAL DISORDERS OF GLYCOSYLATION</a:t>
            </a:r>
            <a:br>
              <a:rPr lang="it-IT" sz="3200" b="1">
                <a:solidFill>
                  <a:srgbClr val="2F5496"/>
                </a:solidFill>
                <a:latin typeface="Arial"/>
                <a:ea typeface="Arial"/>
                <a:cs typeface="Arial"/>
                <a:sym typeface="Arial"/>
              </a:rPr>
            </a:br>
            <a:r>
              <a:rPr lang="it-IT" sz="3200" b="1">
                <a:solidFill>
                  <a:srgbClr val="2F5496"/>
                </a:solidFill>
                <a:latin typeface="Arial"/>
                <a:ea typeface="Arial"/>
                <a:cs typeface="Arial"/>
                <a:sym typeface="Arial"/>
              </a:rPr>
              <a:t>(CDG)</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2801</Words>
  <Application>Microsoft Office PowerPoint</Application>
  <PresentationFormat>Widescreen</PresentationFormat>
  <Paragraphs>295</Paragraphs>
  <Slides>40</Slides>
  <Notes>40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40</vt:i4>
      </vt:variant>
    </vt:vector>
  </HeadingPairs>
  <TitlesOfParts>
    <vt:vector size="45" baseType="lpstr">
      <vt:lpstr>Arial</vt:lpstr>
      <vt:lpstr>Book Antiqua</vt:lpstr>
      <vt:lpstr>Calibri</vt:lpstr>
      <vt:lpstr>Noto Sans Symbols</vt:lpstr>
      <vt:lpstr>Office Theme</vt:lpstr>
      <vt:lpstr>CONGENITAL DISORDERS OF GLYCOSYLATION (CDG)</vt:lpstr>
      <vt:lpstr>CONGENITAL DISORDERS OF GLYCOSYLATION (CDG)</vt:lpstr>
      <vt:lpstr>CONGENITAL DISORDERS OF GLYCOSYLATION (CDG)</vt:lpstr>
      <vt:lpstr>CONGENITAL DISORDERS OF GLYCOSYLATION (CDG)</vt:lpstr>
      <vt:lpstr>CONGENITAL DISORDERS OF GLYCOSYLATION (CDG)</vt:lpstr>
      <vt:lpstr>IL PROCESSO DI GLICOSILAZIONE</vt:lpstr>
      <vt:lpstr>IL PROCESSO DI GLICOSILAZIONE</vt:lpstr>
      <vt:lpstr>IL PROCESSO DI GLICOSILAZIONE</vt:lpstr>
      <vt:lpstr>Presentazione standard di PowerPoint</vt:lpstr>
      <vt:lpstr>CONGENITAL DISORDERS OF GLYCOSYLATION (CDG)</vt:lpstr>
      <vt:lpstr>CONGENITAL DISORDERS OF GLYCOSYLATION (CDG)</vt:lpstr>
      <vt:lpstr>CONGENITAL DISORDERS OF GLYCOSYLATION (CDG)</vt:lpstr>
      <vt:lpstr>CONGENITAL DISORDERS OF GLYCOSYLATION (CDG)</vt:lpstr>
      <vt:lpstr>CONGENITAL DISORDERS OF GLYCOSYLATION (CDG)</vt:lpstr>
      <vt:lpstr>CONGENITAL DISORDERS OF GLYCOSYLATION (CDG)</vt:lpstr>
      <vt:lpstr>CONGENITAL DISORDERS OF GLYCOSYLATION (CDG)</vt:lpstr>
      <vt:lpstr>PMM2-CDG: SEGNI PECULIARI </vt:lpstr>
      <vt:lpstr>CONGENITAL DISORDERS OF GLYCOSYLATION (CDG)</vt:lpstr>
      <vt:lpstr>CONGENITAL DISORDERS OF GLYCOSYLATION (CDG)</vt:lpstr>
      <vt:lpstr>CONGENITAL DISORDERS OF GLYCOSYLATION (CDG)</vt:lpstr>
      <vt:lpstr>CONGENITAL DISORDERS OF GLYCOSYLATION (CDG)</vt:lpstr>
      <vt:lpstr>CONGENITAL DISORDERS OF GLYCOSYLATION (CDG)</vt:lpstr>
      <vt:lpstr>CONGENITAL DISORDERS OF GLYCOSYLATION (CDG)</vt:lpstr>
      <vt:lpstr>WWS: ALTERAZIONI NEUROLOGICHE </vt:lpstr>
      <vt:lpstr>CONGENITAL DISORDERS OF GLYCOSYLATION (CDG)</vt:lpstr>
      <vt:lpstr>CONGENITAL DISORDERS OF GLYCOSYLATION (CDG)</vt:lpstr>
      <vt:lpstr>Presentazione standard di PowerPoint</vt:lpstr>
      <vt:lpstr>CONGENITAL DISORDERS OF GLYCOSYLATION (CDG)</vt:lpstr>
      <vt:lpstr>CONGENITAL DISORDERS OF GLYCOSYLATION (CDG)</vt:lpstr>
      <vt:lpstr>CONGENITAL DISORDERS OF GLYCOSYLATION (CDG)</vt:lpstr>
      <vt:lpstr>CONGENITAL DISORDERS OF GLYCOSYLATION (CDG)</vt:lpstr>
      <vt:lpstr>CONGENITAL DISORDERS OF GLYCOSYLATION (CDG)</vt:lpstr>
      <vt:lpstr>CONGENITAL DISORDERS OF GLYCOSYLATION (CDG)</vt:lpstr>
      <vt:lpstr>CONGENITAL DISORDERS OF GLYCOSYLATION (CDG)</vt:lpstr>
      <vt:lpstr>AUSPICI</vt:lpstr>
      <vt:lpstr>CONGENITAL DISORDERS OF GLYCOSYLATION (CDG)</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CONGENITAL DISORDERS OF GLYCOSYLATION (CDG)</dc:title>
  <cp:lastModifiedBy>Alessio Natale</cp:lastModifiedBy>
  <cp:revision>3</cp:revision>
  <dcterms:modified xsi:type="dcterms:W3CDTF">2019-04-04T09:10:07Z</dcterms:modified>
</cp:coreProperties>
</file>