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EEA013-3DE9-40B5-862F-A0CD2300B5A7}">
  <a:tblStyle styleId="{32EEA013-3DE9-40B5-862F-A0CD2300B5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14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32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0df7b8d7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0df7b8d7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72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0df7b8d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0df7b8d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95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0df7b8d7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0df7b8d7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The rates of intra-abdominal collection (5.7% vs. 6.4%; p=0.431), acute kidney injury (14.3% vs. 13.8% p=0.666), and readmission (9.5% vs. 8.8%; p=0.506) were similar in both groups, although patients treated with NSAIDs had a significantly lower rate of pneumonia (3.4% vs. 4.9%, p=0.043). There was no significant difference in overall rates of complications (p=0.251), with minor complications occurring in 44.1% vs. 43.7%, and major complications in 9.0% vs. 10.7% of patients receiving NSAIDs and no NSAIDs, respectively.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548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0df7b8d7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0df7b8d7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051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0df7b8d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0df7b8d7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470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0df7b8d7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0df7b8d7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52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528c55b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528c55b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60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528c55ba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528c55ba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528fcb6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528fcb6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427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5d87d585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5d87d585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23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528fcb6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528fcb6f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06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528fcb6f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528fcb6f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769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528fcb6f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528fcb6f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678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0df7b8d7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0df7b8d7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83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19050"/>
            <a:ext cx="8520600" cy="13734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 b="1"/>
              <a:t>IMAGINE</a:t>
            </a:r>
            <a:r>
              <a:rPr lang="it" sz="4000"/>
              <a:t>: </a:t>
            </a:r>
            <a:r>
              <a:rPr lang="it" sz="4000" b="1"/>
              <a:t>IL</a:t>
            </a:r>
            <a:r>
              <a:rPr lang="it" sz="4000"/>
              <a:t>eus </a:t>
            </a:r>
            <a:r>
              <a:rPr lang="it" sz="4000" b="1"/>
              <a:t>MA</a:t>
            </a:r>
            <a:r>
              <a:rPr lang="it" sz="4000"/>
              <a:t>nag</a:t>
            </a:r>
            <a:r>
              <a:rPr lang="it" sz="4000" b="1"/>
              <a:t>G</a:t>
            </a:r>
            <a:r>
              <a:rPr lang="it" sz="4000"/>
              <a:t>ement </a:t>
            </a:r>
            <a:r>
              <a:rPr lang="it" sz="4000" b="1"/>
              <a:t>IN</a:t>
            </a:r>
            <a:r>
              <a:rPr lang="it" sz="4000"/>
              <a:t>t</a:t>
            </a:r>
            <a:r>
              <a:rPr lang="it" sz="4000" b="1"/>
              <a:t>E</a:t>
            </a:r>
            <a:r>
              <a:rPr lang="it" sz="4000"/>
              <a:t>rnational</a:t>
            </a:r>
            <a:endParaRPr sz="4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829713"/>
            <a:ext cx="8520600" cy="1373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>
                <a:solidFill>
                  <a:srgbClr val="000000"/>
                </a:solidFill>
              </a:rPr>
              <a:t>Efficacia e Sicurezza dei Farmaci Anti-infiammatori Non Steroidei (FANS) nell’analgesia postoperatoria per migliorare la ripresa gastrointestinale dopo chirurgia colorettale: </a:t>
            </a:r>
            <a:endParaRPr sz="20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 i="1">
                <a:solidFill>
                  <a:srgbClr val="000000"/>
                </a:solidFill>
              </a:rPr>
              <a:t>uno studio internazionale, prospettico, di coorte</a:t>
            </a:r>
            <a:endParaRPr sz="2000" i="1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276625"/>
            <a:ext cx="1441775" cy="6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012350" y="3435050"/>
            <a:ext cx="3201300" cy="1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3C78D8"/>
                </a:solidFill>
              </a:rPr>
              <a:t>Alice Gori</a:t>
            </a:r>
            <a:r>
              <a:rPr lang="it" sz="1800"/>
              <a:t>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Alma Mater Studiorum - Università di Bologna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3C78D8"/>
                </a:solidFill>
              </a:rPr>
              <a:t>Alessandro Sgrò</a:t>
            </a:r>
            <a:endParaRPr sz="1800" b="1">
              <a:solidFill>
                <a:srgbClr val="3C78D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/>
              <a:t>Università degli Studi di Pavia</a:t>
            </a: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/>
              <a:t>a nome della </a:t>
            </a:r>
            <a:r>
              <a:rPr lang="it" sz="1200" b="1"/>
              <a:t>EuroSurg Collaborative</a:t>
            </a:r>
            <a:endParaRPr sz="1200" b="1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3775" y="4206200"/>
            <a:ext cx="1728525" cy="7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11700" y="179900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Risultati - endpoint primario</a:t>
            </a:r>
            <a:endParaRPr b="1"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5598"/>
          <a:stretch/>
        </p:blipFill>
        <p:spPr>
          <a:xfrm>
            <a:off x="1151975" y="963650"/>
            <a:ext cx="920425" cy="155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/>
          <p:nvPr/>
        </p:nvSpPr>
        <p:spPr>
          <a:xfrm>
            <a:off x="2715675" y="1075450"/>
            <a:ext cx="3925500" cy="1145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dk1"/>
                </a:solidFill>
              </a:rPr>
              <a:t>Ripresa della funzione gastrointestinale (GI-2 score)</a:t>
            </a:r>
            <a:endParaRPr sz="2000"/>
          </a:p>
        </p:txBody>
      </p:sp>
      <p:sp>
        <p:nvSpPr>
          <p:cNvPr id="142" name="Google Shape;142;p22"/>
          <p:cNvSpPr/>
          <p:nvPr/>
        </p:nvSpPr>
        <p:spPr>
          <a:xfrm>
            <a:off x="2072400" y="2877275"/>
            <a:ext cx="1750500" cy="1235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</a:rPr>
              <a:t>4.6 giorni </a:t>
            </a:r>
            <a:r>
              <a:rPr lang="it" sz="2400">
                <a:solidFill>
                  <a:schemeClr val="dk1"/>
                </a:solidFill>
              </a:rPr>
              <a:t>FANS</a:t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5498150" y="2877275"/>
            <a:ext cx="1750500" cy="1235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</a:rPr>
              <a:t>4.8 giorni </a:t>
            </a:r>
            <a:r>
              <a:rPr lang="it" sz="2400">
                <a:solidFill>
                  <a:schemeClr val="dk1"/>
                </a:solidFill>
              </a:rPr>
              <a:t>No FANS</a:t>
            </a:r>
            <a:endParaRPr/>
          </a:p>
        </p:txBody>
      </p:sp>
      <p:cxnSp>
        <p:nvCxnSpPr>
          <p:cNvPr id="144" name="Google Shape;144;p22"/>
          <p:cNvCxnSpPr/>
          <p:nvPr/>
        </p:nvCxnSpPr>
        <p:spPr>
          <a:xfrm flipH="1">
            <a:off x="4668675" y="2461400"/>
            <a:ext cx="19500" cy="2191800"/>
          </a:xfrm>
          <a:prstGeom prst="straightConnector1">
            <a:avLst/>
          </a:prstGeom>
          <a:noFill/>
          <a:ln w="19050" cap="flat" cmpd="sng">
            <a:solidFill>
              <a:srgbClr val="6D9EEB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145" name="Google Shape;1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3775" y="4206200"/>
            <a:ext cx="1728525" cy="7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11700" y="179900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/>
              <a:t>Risultati - endpoint primario</a:t>
            </a:r>
            <a:endParaRPr b="1"/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3">
            <a:alphaModFix/>
          </a:blip>
          <a:srcRect t="13636" r="50000"/>
          <a:stretch/>
        </p:blipFill>
        <p:spPr>
          <a:xfrm>
            <a:off x="1418600" y="816975"/>
            <a:ext cx="5807575" cy="42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3775" y="4206200"/>
            <a:ext cx="1728525" cy="7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311700" y="179900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b="1"/>
              <a:t>Risultati - endpoints secondari</a:t>
            </a:r>
            <a:endParaRPr b="1"/>
          </a:p>
        </p:txBody>
      </p:sp>
      <p:graphicFrame>
        <p:nvGraphicFramePr>
          <p:cNvPr id="158" name="Google Shape;158;p24"/>
          <p:cNvGraphicFramePr/>
          <p:nvPr/>
        </p:nvGraphicFramePr>
        <p:xfrm>
          <a:off x="1774450" y="1070313"/>
          <a:ext cx="6594400" cy="3291750"/>
        </p:xfrm>
        <a:graphic>
          <a:graphicData uri="http://schemas.openxmlformats.org/drawingml/2006/table">
            <a:tbl>
              <a:tblPr>
                <a:noFill/>
                <a:tableStyleId>{32EEA013-3DE9-40B5-862F-A0CD2300B5A7}</a:tableStyleId>
              </a:tblPr>
              <a:tblGrid>
                <a:gridCol w="1804750"/>
                <a:gridCol w="1492450"/>
                <a:gridCol w="1648600"/>
                <a:gridCol w="1648600"/>
              </a:tblGrid>
              <a:tr h="600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2000" b="1"/>
                        <a:t>FANS (28%)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2000" b="1"/>
                        <a:t>No FANS (72%)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2000" b="1"/>
                        <a:t>P value</a:t>
                      </a:r>
                      <a:endParaRPr sz="20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2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2000"/>
                        <a:t>Deiscenza anastomotica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2000"/>
                        <a:t>5.4%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2000"/>
                        <a:t>4.6%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2000"/>
                        <a:t>0.653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8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2000"/>
                        <a:t>Insufficienza renale acuta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2000"/>
                        <a:t>14.3%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2000"/>
                        <a:t>13.8%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2000"/>
                        <a:t>0.817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6D9EE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61" y="3216850"/>
            <a:ext cx="859500" cy="12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 rotWithShape="1">
          <a:blip r:embed="rId4">
            <a:alphaModFix/>
          </a:blip>
          <a:srcRect b="5997"/>
          <a:stretch/>
        </p:blipFill>
        <p:spPr>
          <a:xfrm>
            <a:off x="505150" y="2167563"/>
            <a:ext cx="1077675" cy="101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3775" y="4433850"/>
            <a:ext cx="1728525" cy="7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311700" y="179900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Risultati </a:t>
            </a:r>
            <a:endParaRPr b="1"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62950"/>
            <a:ext cx="2799325" cy="21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/>
          <p:nvPr/>
        </p:nvSpPr>
        <p:spPr>
          <a:xfrm>
            <a:off x="3111025" y="1226475"/>
            <a:ext cx="3667500" cy="1145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solidFill>
                  <a:schemeClr val="dk1"/>
                </a:solidFill>
              </a:rPr>
              <a:t>Necessità di analgesia con oppioidi forti</a:t>
            </a:r>
            <a:endParaRPr sz="2000"/>
          </a:p>
        </p:txBody>
      </p:sp>
      <p:sp>
        <p:nvSpPr>
          <p:cNvPr id="169" name="Google Shape;169;p25"/>
          <p:cNvSpPr/>
          <p:nvPr/>
        </p:nvSpPr>
        <p:spPr>
          <a:xfrm>
            <a:off x="2393875" y="3147200"/>
            <a:ext cx="1750500" cy="1235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</a:rPr>
              <a:t>35% </a:t>
            </a:r>
            <a:r>
              <a:rPr lang="it" sz="2400">
                <a:solidFill>
                  <a:schemeClr val="dk1"/>
                </a:solidFill>
              </a:rPr>
              <a:t>FANS</a:t>
            </a:r>
            <a:endParaRPr/>
          </a:p>
        </p:txBody>
      </p:sp>
      <p:sp>
        <p:nvSpPr>
          <p:cNvPr id="170" name="Google Shape;170;p25"/>
          <p:cNvSpPr/>
          <p:nvPr/>
        </p:nvSpPr>
        <p:spPr>
          <a:xfrm>
            <a:off x="5745175" y="3147200"/>
            <a:ext cx="1750500" cy="1235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</a:rPr>
              <a:t>57%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1"/>
                </a:solidFill>
              </a:rPr>
              <a:t>No FANS</a:t>
            </a:r>
            <a:endParaRPr/>
          </a:p>
        </p:txBody>
      </p:sp>
      <p:cxnSp>
        <p:nvCxnSpPr>
          <p:cNvPr id="171" name="Google Shape;171;p25"/>
          <p:cNvCxnSpPr/>
          <p:nvPr/>
        </p:nvCxnSpPr>
        <p:spPr>
          <a:xfrm flipH="1">
            <a:off x="4935025" y="2669150"/>
            <a:ext cx="19500" cy="2191800"/>
          </a:xfrm>
          <a:prstGeom prst="straightConnector1">
            <a:avLst/>
          </a:prstGeom>
          <a:noFill/>
          <a:ln w="19050" cap="flat" cmpd="sng">
            <a:solidFill>
              <a:srgbClr val="6D9EEB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72" name="Google Shape;172;p25"/>
          <p:cNvSpPr txBox="1"/>
          <p:nvPr/>
        </p:nvSpPr>
        <p:spPr>
          <a:xfrm>
            <a:off x="494075" y="3520400"/>
            <a:ext cx="15684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u="sng">
                <a:solidFill>
                  <a:schemeClr val="dk1"/>
                </a:solidFill>
              </a:rPr>
              <a:t>P&lt;0.001</a:t>
            </a:r>
            <a:endParaRPr sz="2000" b="1" u="sng">
              <a:solidFill>
                <a:schemeClr val="dk1"/>
              </a:solidFill>
            </a:endParaRPr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1800" y="4433850"/>
            <a:ext cx="1728525" cy="7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7452988" y="1158150"/>
            <a:ext cx="1242900" cy="1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/>
              <a:t>morfina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/>
              <a:t>diamorfina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/>
              <a:t>buprenorfina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/>
              <a:t>ossicodone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/>
              <a:t>fentanyl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7189400" y="1258275"/>
            <a:ext cx="361200" cy="1081500"/>
          </a:xfrm>
          <a:prstGeom prst="leftBrace">
            <a:avLst>
              <a:gd name="adj1" fmla="val 35132"/>
              <a:gd name="adj2" fmla="val 50000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 idx="4294967295"/>
          </p:nvPr>
        </p:nvSpPr>
        <p:spPr>
          <a:xfrm>
            <a:off x="311700" y="360375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Conclusioni</a:t>
            </a:r>
            <a:endParaRPr b="1"/>
          </a:p>
        </p:txBody>
      </p:sp>
      <p:sp>
        <p:nvSpPr>
          <p:cNvPr id="181" name="Google Shape;181;p26"/>
          <p:cNvSpPr txBox="1"/>
          <p:nvPr/>
        </p:nvSpPr>
        <p:spPr>
          <a:xfrm>
            <a:off x="311700" y="1271950"/>
            <a:ext cx="85206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800" dirty="0"/>
              <a:t>L’uso dei FANS come analgesia postoperatoria </a:t>
            </a:r>
            <a:r>
              <a:rPr lang="it" sz="1800" b="1" dirty="0"/>
              <a:t>non ha ridotto</a:t>
            </a:r>
            <a:r>
              <a:rPr lang="it" sz="1800" dirty="0"/>
              <a:t> il tempo di ripresa della funzionalità gastrointestinale a seguito di interventi di chirurgia resettiva colorettale</a:t>
            </a:r>
            <a:endParaRPr sz="1800" dirty="0"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 sz="1800" dirty="0"/>
              <a:t>Allo stesso tempo, i FANS:</a:t>
            </a:r>
            <a:endParaRPr sz="1800" dirty="0"/>
          </a:p>
          <a:p>
            <a:pPr marL="914400" lvl="1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 panose="02070309020205020404" pitchFamily="49" charset="0"/>
              <a:buChar char="o"/>
            </a:pPr>
            <a:r>
              <a:rPr lang="it" sz="1800" b="1" dirty="0"/>
              <a:t>si sono dimostrati sicuri</a:t>
            </a:r>
            <a:r>
              <a:rPr lang="it" sz="1800" dirty="0"/>
              <a:t> in termini di incidenza di complicanze, quali la deiscenza anastomotica e l’insufficienza renale acuta</a:t>
            </a:r>
            <a:endParaRPr sz="1800" dirty="0"/>
          </a:p>
          <a:p>
            <a:pPr marL="914400" lvl="1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it" sz="1800" b="1" dirty="0"/>
              <a:t>hanno ridotto la necessità</a:t>
            </a:r>
            <a:r>
              <a:rPr lang="it" sz="1800" dirty="0"/>
              <a:t> di analgesia post-operatoria con oppioidi forti </a:t>
            </a:r>
            <a:endParaRPr sz="1800" dirty="0"/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775" y="4433850"/>
            <a:ext cx="1728525" cy="7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t="19653"/>
          <a:stretch/>
        </p:blipFill>
        <p:spPr>
          <a:xfrm>
            <a:off x="413540" y="826058"/>
            <a:ext cx="3574070" cy="114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1074511" y="2199516"/>
            <a:ext cx="4058700" cy="17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dirty="0"/>
              <a:t>www.eurosurg.org</a:t>
            </a:r>
            <a:endParaRPr sz="1800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dirty="0"/>
              <a:t>@EuroSurg</a:t>
            </a:r>
            <a:endParaRPr sz="1800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dirty="0"/>
              <a:t>https://www.facebook.com/EuroSurg/</a:t>
            </a:r>
            <a:endParaRPr sz="1800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dirty="0"/>
              <a:t>info@eurosurg.org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540" y="2979752"/>
            <a:ext cx="520011" cy="34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313" y="3491954"/>
            <a:ext cx="375026" cy="38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989" y="3977616"/>
            <a:ext cx="407111" cy="41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8526" y="2321658"/>
            <a:ext cx="455025" cy="48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4.googleusercontent.com/iW-S1GpCPB7hW4i_29RSq-R1zOZixpnWs5hC3Uk3D5LhFAcWVfA7buWq7If5UsWjd3nrEE5l4f5j5xEewzbx_jOqhjyQnwKH64Qu4DzdOvvthk_euGQrgnrBpjipMMqBuDZ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11" y="826058"/>
            <a:ext cx="31527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09675" y="244541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</a:rPr>
              <a:t>http://itsurg.org</a:t>
            </a:r>
            <a:endParaRPr lang="it-IT" sz="1800" dirty="0"/>
          </a:p>
          <a:p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latin typeface="Arial" panose="020B0604020202020204" pitchFamily="34" charset="0"/>
              </a:rPr>
              <a:t>@</a:t>
            </a:r>
            <a:r>
              <a:rPr lang="it-IT" sz="1800" dirty="0" err="1">
                <a:latin typeface="Arial" panose="020B0604020202020204" pitchFamily="34" charset="0"/>
              </a:rPr>
              <a:t>it_surg</a:t>
            </a:r>
            <a:endParaRPr lang="it-IT" sz="1800" dirty="0"/>
          </a:p>
          <a:p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latin typeface="Arial" panose="020B0604020202020204" pitchFamily="34" charset="0"/>
              </a:rPr>
              <a:t>https://www.facebook.com/ItSurg/</a:t>
            </a:r>
            <a:endParaRPr lang="it-IT" sz="1800" dirty="0"/>
          </a:p>
          <a:p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>
                <a:latin typeface="Arial" panose="020B0604020202020204" pitchFamily="34" charset="0"/>
              </a:rPr>
              <a:t>itsurg.group@gmail.com</a:t>
            </a:r>
            <a:endParaRPr lang="it-IT" sz="1800" dirty="0"/>
          </a:p>
          <a:p>
            <a:r>
              <a:rPr lang="it-IT" sz="1800" dirty="0"/>
              <a:t/>
            </a:r>
            <a:br>
              <a:rPr lang="it-IT" sz="1800" dirty="0"/>
            </a:b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198225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Introduzione</a:t>
            </a:r>
            <a:endParaRPr b="1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875875"/>
            <a:ext cx="6685200" cy="3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b="1" dirty="0">
                <a:solidFill>
                  <a:srgbClr val="000000"/>
                </a:solidFill>
              </a:rPr>
              <a:t>L’Ileo post-operatorio (POI)</a:t>
            </a:r>
            <a:r>
              <a:rPr lang="it" dirty="0">
                <a:solidFill>
                  <a:srgbClr val="000000"/>
                </a:solidFill>
              </a:rPr>
              <a:t> è la complicanza più comune (10-20% dei pazienti) dopo chirurgia colorettale</a:t>
            </a:r>
            <a:br>
              <a:rPr lang="it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dirty="0">
                <a:solidFill>
                  <a:srgbClr val="000000"/>
                </a:solidFill>
              </a:rPr>
              <a:t>E’ associato a dolore post-operatorio, nausea/vomito, stato di malnutrizione e malessere generale</a:t>
            </a:r>
            <a:r>
              <a:rPr lang="it" b="1" dirty="0">
                <a:solidFill>
                  <a:srgbClr val="000000"/>
                </a:solidFill>
              </a:rPr>
              <a:t/>
            </a:r>
            <a:br>
              <a:rPr lang="it" b="1" dirty="0">
                <a:solidFill>
                  <a:srgbClr val="000000"/>
                </a:solidFill>
              </a:rPr>
            </a:br>
            <a:endParaRPr b="1"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dirty="0">
                <a:solidFill>
                  <a:srgbClr val="000000"/>
                </a:solidFill>
              </a:rPr>
              <a:t>Rappresenta un costo significativamente elevato per il Sistema Sanitario (</a:t>
            </a:r>
            <a:r>
              <a:rPr lang="it" dirty="0" smtClean="0">
                <a:solidFill>
                  <a:srgbClr val="000000"/>
                </a:solidFill>
              </a:rPr>
              <a:t>aumenta </a:t>
            </a:r>
            <a:r>
              <a:rPr lang="it" dirty="0">
                <a:solidFill>
                  <a:srgbClr val="000000"/>
                </a:solidFill>
              </a:rPr>
              <a:t>del 70% </a:t>
            </a:r>
            <a:r>
              <a:rPr lang="it" dirty="0" smtClean="0">
                <a:solidFill>
                  <a:srgbClr val="000000"/>
                </a:solidFill>
              </a:rPr>
              <a:t>i </a:t>
            </a:r>
            <a:r>
              <a:rPr lang="it" dirty="0">
                <a:solidFill>
                  <a:srgbClr val="000000"/>
                </a:solidFill>
              </a:rPr>
              <a:t>costi di </a:t>
            </a:r>
            <a:r>
              <a:rPr lang="it" dirty="0" smtClean="0">
                <a:solidFill>
                  <a:srgbClr val="000000"/>
                </a:solidFill>
              </a:rPr>
              <a:t>degenza)</a:t>
            </a:r>
            <a:r>
              <a:rPr lang="it" dirty="0">
                <a:solidFill>
                  <a:srgbClr val="000000"/>
                </a:solidFill>
              </a:rPr>
              <a:t/>
            </a:r>
            <a:br>
              <a:rPr lang="it"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dirty="0">
                <a:solidFill>
                  <a:srgbClr val="000000"/>
                </a:solidFill>
              </a:rPr>
              <a:t>Le strategie finora adottate per ridurre/prevenire l’incidenza del POI si sono dimostrate clinicamente poco efficaci </a:t>
            </a:r>
            <a:endParaRPr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8965" y="1764012"/>
            <a:ext cx="1405285" cy="9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4680" y="2842250"/>
            <a:ext cx="1672520" cy="9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3775" y="4139050"/>
            <a:ext cx="1728525" cy="7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227050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Introduzione</a:t>
            </a:r>
            <a:endParaRPr b="1"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991575"/>
            <a:ext cx="8520600" cy="30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I farmaci anti-infiammatori non steroidei (FANS) sono stati raccomandati per l’analgesia post-operatoria (</a:t>
            </a:r>
            <a:r>
              <a:rPr lang="it" i="1">
                <a:solidFill>
                  <a:srgbClr val="000000"/>
                </a:solidFill>
              </a:rPr>
              <a:t>opioid-sparing agents)</a:t>
            </a:r>
            <a:r>
              <a:rPr lang="it">
                <a:solidFill>
                  <a:srgbClr val="000000"/>
                </a:solidFill>
              </a:rPr>
              <a:t/>
            </a:r>
            <a:br>
              <a:rPr lang="it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>
                <a:solidFill>
                  <a:srgbClr val="000000"/>
                </a:solidFill>
              </a:rPr>
              <a:t>Due recenti metanalisi </a:t>
            </a:r>
            <a:r>
              <a:rPr lang="it" sz="1000" b="1">
                <a:solidFill>
                  <a:srgbClr val="1155CC"/>
                </a:solidFill>
              </a:rPr>
              <a:t>(1,2)</a:t>
            </a:r>
            <a:r>
              <a:rPr lang="it">
                <a:solidFill>
                  <a:srgbClr val="000000"/>
                </a:solidFill>
              </a:rPr>
              <a:t>  hanno evidenziato il beneficio dei FANS nel ridurre il fenomeno del POI dopo chirurgia colorettale </a:t>
            </a:r>
            <a:br>
              <a:rPr lang="it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b="1">
                <a:solidFill>
                  <a:srgbClr val="000000"/>
                </a:solidFill>
              </a:rPr>
              <a:t>L’uso dei FANS con questa specifica indicazione rimane tuttavia </a:t>
            </a:r>
            <a:r>
              <a:rPr lang="it" b="1" u="sng">
                <a:solidFill>
                  <a:srgbClr val="000000"/>
                </a:solidFill>
              </a:rPr>
              <a:t>controverso</a:t>
            </a:r>
            <a:r>
              <a:rPr lang="it" b="1">
                <a:solidFill>
                  <a:srgbClr val="000000"/>
                </a:solidFill>
              </a:rPr>
              <a:t> a causa di </a:t>
            </a:r>
            <a:r>
              <a:rPr lang="it" b="1" u="sng">
                <a:solidFill>
                  <a:srgbClr val="000000"/>
                </a:solidFill>
              </a:rPr>
              <a:t>rischio di insufficienza renale acuta FANS-correlata e di deiscenza anastomotica</a:t>
            </a:r>
            <a:r>
              <a:rPr lang="it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311700" y="4130200"/>
            <a:ext cx="64062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850"/>
              <a:buAutoNum type="arabicPeriod"/>
            </a:pPr>
            <a:r>
              <a:rPr lang="it" sz="850">
                <a:solidFill>
                  <a:srgbClr val="1155CC"/>
                </a:solidFill>
              </a:rPr>
              <a:t>Chapman SJ. Garner JJ. Drake TM. Aldafaa M. Jayne DG. </a:t>
            </a:r>
            <a:r>
              <a:rPr lang="it" sz="850" b="1">
                <a:solidFill>
                  <a:srgbClr val="1155CC"/>
                </a:solidFill>
              </a:rPr>
              <a:t>Systematic review and meta analysis of nonsteroidal anti-inflammatory drugs to improve GI recovery after colorectal surgery</a:t>
            </a:r>
            <a:r>
              <a:rPr lang="it" sz="850">
                <a:solidFill>
                  <a:srgbClr val="1155CC"/>
                </a:solidFill>
              </a:rPr>
              <a:t>. Dis Col Rectum 2019 (Ahead of Press) </a:t>
            </a:r>
            <a:endParaRPr sz="850">
              <a:solidFill>
                <a:srgbClr val="1155CC"/>
              </a:solidFill>
            </a:endParaRPr>
          </a:p>
          <a:p>
            <a:pPr marL="457200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850"/>
              <a:buAutoNum type="arabicPeriod"/>
            </a:pPr>
            <a:r>
              <a:rPr lang="it" sz="850">
                <a:solidFill>
                  <a:srgbClr val="1155CC"/>
                </a:solidFill>
              </a:rPr>
              <a:t>Milne TGE. Juang R. O’Grady G. Bissett IP. </a:t>
            </a:r>
            <a:r>
              <a:rPr lang="it" sz="850" b="1">
                <a:solidFill>
                  <a:srgbClr val="1155CC"/>
                </a:solidFill>
              </a:rPr>
              <a:t>Nonsteroidal anti-inflammatory drugs reduce the time to recovery of gut function after elective colorectal surgery: A systematic review and meta analysis.</a:t>
            </a:r>
            <a:r>
              <a:rPr lang="it" sz="850">
                <a:solidFill>
                  <a:srgbClr val="1155CC"/>
                </a:solidFill>
              </a:rPr>
              <a:t> Colorectal Dis 2018 20:O190-O198.</a:t>
            </a:r>
            <a:endParaRPr>
              <a:solidFill>
                <a:srgbClr val="1155CC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775" y="4206200"/>
            <a:ext cx="1728525" cy="7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175250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Scopi dello studio </a:t>
            </a:r>
            <a:endParaRPr b="1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775" y="4206200"/>
            <a:ext cx="1728525" cy="7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11699" y="4153800"/>
            <a:ext cx="7519139" cy="7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i="1" dirty="0">
                <a:solidFill>
                  <a:schemeClr val="dk1"/>
                </a:solidFill>
              </a:rPr>
              <a:t>Per maggiori info, protocollo dello studio</a:t>
            </a:r>
            <a:r>
              <a:rPr lang="it" i="1" dirty="0">
                <a:solidFill>
                  <a:schemeClr val="dk1"/>
                </a:solidFill>
              </a:rPr>
              <a:t>: </a:t>
            </a:r>
            <a:endParaRPr lang="it" i="1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 i="1" u="sng" dirty="0" smtClean="0">
                <a:solidFill>
                  <a:srgbClr val="1155CC"/>
                </a:solidFill>
              </a:rPr>
              <a:t>http</a:t>
            </a:r>
            <a:r>
              <a:rPr lang="it" sz="1200" i="1" u="sng" dirty="0">
                <a:solidFill>
                  <a:srgbClr val="1155CC"/>
                </a:solidFill>
              </a:rPr>
              <a:t>://eurosurg.org/wp-content/uploads/2018/01/IMAGINE_v2.1-protocollo-italiano.pdf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16"/>
          <p:cNvSpPr/>
          <p:nvPr/>
        </p:nvSpPr>
        <p:spPr>
          <a:xfrm>
            <a:off x="729746" y="1062800"/>
            <a:ext cx="7684500" cy="141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it" sz="1600">
                <a:solidFill>
                  <a:schemeClr val="dk1"/>
                </a:solidFill>
              </a:rPr>
              <a:t>Valutazione del </a:t>
            </a:r>
            <a:r>
              <a:rPr lang="it" sz="1600" b="1">
                <a:solidFill>
                  <a:schemeClr val="dk1"/>
                </a:solidFill>
              </a:rPr>
              <a:t>ruolo dei FANS</a:t>
            </a:r>
            <a:r>
              <a:rPr lang="it" sz="1600">
                <a:solidFill>
                  <a:schemeClr val="dk1"/>
                </a:solidFill>
              </a:rPr>
              <a:t>, rispetto agli oppioidi, </a:t>
            </a:r>
            <a:r>
              <a:rPr lang="it" sz="1600" b="1">
                <a:solidFill>
                  <a:schemeClr val="dk1"/>
                </a:solidFill>
              </a:rPr>
              <a:t>sulla ripresa della funzionalità gastrointestinale</a:t>
            </a:r>
            <a:r>
              <a:rPr lang="it" sz="1600">
                <a:solidFill>
                  <a:schemeClr val="dk1"/>
                </a:solidFill>
              </a:rPr>
              <a:t> a seguito di interventi di chirurgia colorettale all’interno di una coorte internazionale</a:t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729750" y="2657025"/>
            <a:ext cx="7684500" cy="12126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 startAt="2"/>
            </a:pPr>
            <a:r>
              <a:rPr lang="it" sz="1600" b="1">
                <a:solidFill>
                  <a:schemeClr val="dk1"/>
                </a:solidFill>
              </a:rPr>
              <a:t>Sicurezza</a:t>
            </a:r>
            <a:r>
              <a:rPr lang="it" sz="1600">
                <a:solidFill>
                  <a:schemeClr val="dk1"/>
                </a:solidFill>
              </a:rPr>
              <a:t> dei FANS dopo chirurgia colorettale elettiva, in particolare in termini di rischio di </a:t>
            </a:r>
            <a:r>
              <a:rPr lang="it" sz="1600" u="sng">
                <a:solidFill>
                  <a:schemeClr val="dk1"/>
                </a:solidFill>
              </a:rPr>
              <a:t>insufficienza renale acuta</a:t>
            </a:r>
            <a:r>
              <a:rPr lang="it" sz="1600">
                <a:solidFill>
                  <a:schemeClr val="dk1"/>
                </a:solidFill>
              </a:rPr>
              <a:t> e </a:t>
            </a:r>
            <a:r>
              <a:rPr lang="it" sz="1600" u="sng">
                <a:solidFill>
                  <a:schemeClr val="dk1"/>
                </a:solidFill>
              </a:rPr>
              <a:t>deiscenza anastomotica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284275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Misurazione degli Endpoints</a:t>
            </a:r>
            <a:endParaRPr b="1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95750" y="1096975"/>
            <a:ext cx="8752500" cy="3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600"/>
              <a:buChar char="●"/>
            </a:pPr>
            <a:r>
              <a:rPr lang="it" sz="1600" b="1" dirty="0">
                <a:solidFill>
                  <a:srgbClr val="1155CC"/>
                </a:solidFill>
              </a:rPr>
              <a:t>MISURAZIONE ENDPOINT PRIMARIO</a:t>
            </a:r>
            <a:endParaRPr sz="1600" b="1" dirty="0">
              <a:solidFill>
                <a:srgbClr val="1155CC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it" sz="1600" b="1" dirty="0">
                <a:solidFill>
                  <a:srgbClr val="000000"/>
                </a:solidFill>
              </a:rPr>
              <a:t>Tempo</a:t>
            </a:r>
            <a:r>
              <a:rPr lang="it" sz="1600" dirty="0">
                <a:solidFill>
                  <a:srgbClr val="000000"/>
                </a:solidFill>
              </a:rPr>
              <a:t> (in giorni) trascorso dal giorno dell’intervento fino al </a:t>
            </a:r>
            <a:r>
              <a:rPr lang="it" sz="1600" b="1" dirty="0">
                <a:solidFill>
                  <a:srgbClr val="000000"/>
                </a:solidFill>
              </a:rPr>
              <a:t>ripristino</a:t>
            </a:r>
            <a:r>
              <a:rPr lang="it" sz="1600" dirty="0">
                <a:solidFill>
                  <a:srgbClr val="000000"/>
                </a:solidFill>
              </a:rPr>
              <a:t> della </a:t>
            </a:r>
            <a:r>
              <a:rPr lang="it" sz="1600" b="1" dirty="0">
                <a:solidFill>
                  <a:srgbClr val="000000"/>
                </a:solidFill>
              </a:rPr>
              <a:t>funzionalità intestinale, </a:t>
            </a:r>
            <a:r>
              <a:rPr lang="it" sz="1600" dirty="0">
                <a:solidFill>
                  <a:srgbClr val="000000"/>
                </a:solidFill>
              </a:rPr>
              <a:t>definita secondo lo score </a:t>
            </a:r>
            <a:r>
              <a:rPr lang="it" sz="1600" b="1" dirty="0">
                <a:solidFill>
                  <a:srgbClr val="000000"/>
                </a:solidFill>
              </a:rPr>
              <a:t>GI-2</a:t>
            </a:r>
            <a:r>
              <a:rPr lang="it" sz="1600" dirty="0">
                <a:solidFill>
                  <a:srgbClr val="000000"/>
                </a:solidFill>
              </a:rPr>
              <a:t>:</a:t>
            </a:r>
            <a:endParaRPr sz="1600" dirty="0">
              <a:solidFill>
                <a:srgbClr val="000000"/>
              </a:solidFill>
            </a:endParaRPr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it" sz="1600" dirty="0">
                <a:solidFill>
                  <a:srgbClr val="000000"/>
                </a:solidFill>
              </a:rPr>
              <a:t>tolleranza all’alimentazione solida per 24h (no vomito) </a:t>
            </a:r>
            <a:r>
              <a:rPr lang="it" sz="1600" b="1" dirty="0">
                <a:solidFill>
                  <a:srgbClr val="000000"/>
                </a:solidFill>
              </a:rPr>
              <a:t>E</a:t>
            </a:r>
            <a:endParaRPr sz="1600" b="1" dirty="0">
              <a:solidFill>
                <a:srgbClr val="000000"/>
              </a:solidFill>
            </a:endParaRPr>
          </a:p>
          <a:p>
            <a:pPr marL="182880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 dirty="0">
                <a:solidFill>
                  <a:srgbClr val="000000"/>
                </a:solidFill>
              </a:rPr>
              <a:t>canalizzazione a feci e gas</a:t>
            </a:r>
            <a:r>
              <a:rPr lang="it" sz="1600" dirty="0"/>
              <a:t/>
            </a:r>
            <a:br>
              <a:rPr lang="it" sz="1600" dirty="0"/>
            </a:b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600"/>
              <a:buChar char="●"/>
            </a:pPr>
            <a:r>
              <a:rPr lang="it" sz="1600" b="1" dirty="0">
                <a:solidFill>
                  <a:srgbClr val="1155CC"/>
                </a:solidFill>
              </a:rPr>
              <a:t>MISURAZIONE ENDPOINT SECONDARIO</a:t>
            </a:r>
            <a:endParaRPr sz="1600" b="1" dirty="0">
              <a:solidFill>
                <a:srgbClr val="1155CC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it" sz="1600" dirty="0">
                <a:solidFill>
                  <a:srgbClr val="000000"/>
                </a:solidFill>
              </a:rPr>
              <a:t>Incidenza di </a:t>
            </a:r>
            <a:r>
              <a:rPr lang="it" sz="1600" b="1" dirty="0">
                <a:solidFill>
                  <a:srgbClr val="000000"/>
                </a:solidFill>
              </a:rPr>
              <a:t>eventi avversi</a:t>
            </a:r>
            <a:r>
              <a:rPr lang="it" sz="1600" dirty="0">
                <a:solidFill>
                  <a:srgbClr val="000000"/>
                </a:solidFill>
              </a:rPr>
              <a:t> nei </a:t>
            </a:r>
            <a:r>
              <a:rPr lang="it" sz="1600" b="1" dirty="0">
                <a:solidFill>
                  <a:srgbClr val="000000"/>
                </a:solidFill>
              </a:rPr>
              <a:t>30 giorni</a:t>
            </a:r>
            <a:r>
              <a:rPr lang="it" sz="1600" dirty="0">
                <a:solidFill>
                  <a:srgbClr val="000000"/>
                </a:solidFill>
              </a:rPr>
              <a:t> successivi all’intervento (</a:t>
            </a:r>
            <a:r>
              <a:rPr lang="it" sz="1600" i="1" dirty="0">
                <a:solidFill>
                  <a:srgbClr val="000000"/>
                </a:solidFill>
              </a:rPr>
              <a:t>classificazione Clavien-Dindo delle complicanze post-operatorie</a:t>
            </a:r>
            <a:r>
              <a:rPr lang="it" sz="1600" dirty="0">
                <a:solidFill>
                  <a:srgbClr val="000000"/>
                </a:solidFill>
              </a:rPr>
              <a:t>)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it" sz="1600" dirty="0">
                <a:solidFill>
                  <a:srgbClr val="000000"/>
                </a:solidFill>
              </a:rPr>
              <a:t>Incidenza di </a:t>
            </a:r>
            <a:r>
              <a:rPr lang="it" sz="1600" b="1" dirty="0">
                <a:solidFill>
                  <a:srgbClr val="000000"/>
                </a:solidFill>
              </a:rPr>
              <a:t>deiscenza anastomotica</a:t>
            </a:r>
            <a:r>
              <a:rPr lang="it" sz="1600" dirty="0">
                <a:solidFill>
                  <a:srgbClr val="000000"/>
                </a:solidFill>
              </a:rPr>
              <a:t> (</a:t>
            </a:r>
            <a:r>
              <a:rPr lang="it" sz="1600" i="1" dirty="0">
                <a:solidFill>
                  <a:srgbClr val="000000"/>
                </a:solidFill>
              </a:rPr>
              <a:t>diagnosi radiologica o in sede di reintervento</a:t>
            </a:r>
            <a:r>
              <a:rPr lang="it" sz="1600" dirty="0">
                <a:solidFill>
                  <a:srgbClr val="000000"/>
                </a:solidFill>
              </a:rPr>
              <a:t>)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 sz="1600" dirty="0">
                <a:solidFill>
                  <a:srgbClr val="000000"/>
                </a:solidFill>
              </a:rPr>
              <a:t>Incidenza di </a:t>
            </a:r>
            <a:r>
              <a:rPr lang="it" sz="1600" b="1" dirty="0">
                <a:solidFill>
                  <a:srgbClr val="000000"/>
                </a:solidFill>
              </a:rPr>
              <a:t>insufficienza renale acuta</a:t>
            </a:r>
            <a:r>
              <a:rPr lang="it" sz="1600" dirty="0">
                <a:solidFill>
                  <a:srgbClr val="000000"/>
                </a:solidFill>
              </a:rPr>
              <a:t> (</a:t>
            </a:r>
            <a:r>
              <a:rPr lang="it" sz="1600" i="1" dirty="0">
                <a:solidFill>
                  <a:srgbClr val="000000"/>
                </a:solidFill>
              </a:rPr>
              <a:t>definita secondo KDIGO Guidelines</a:t>
            </a:r>
            <a:r>
              <a:rPr lang="it" sz="1600" dirty="0">
                <a:solidFill>
                  <a:srgbClr val="000000"/>
                </a:solidFill>
              </a:rPr>
              <a:t>)</a:t>
            </a:r>
            <a:r>
              <a:rPr lang="it" dirty="0"/>
              <a:t/>
            </a:r>
            <a:br>
              <a:rPr lang="it" dirty="0"/>
            </a:br>
            <a:r>
              <a:rPr lang="it" dirty="0"/>
              <a:t> </a:t>
            </a:r>
            <a:endParaRPr dirty="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600" y="4433850"/>
            <a:ext cx="1728525" cy="7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269950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Metodi: Partecipanti e Timeline</a:t>
            </a:r>
            <a:endParaRPr b="1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1" y="874987"/>
            <a:ext cx="4342802" cy="18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➢"/>
            </a:pPr>
            <a:r>
              <a:rPr lang="it" sz="1400" dirty="0">
                <a:solidFill>
                  <a:schemeClr val="dk1"/>
                </a:solidFill>
              </a:rPr>
              <a:t>I dati sono stati raccolti da un gruppo di ricerca internazionale (</a:t>
            </a:r>
            <a:r>
              <a:rPr lang="it" sz="1400" b="1" dirty="0">
                <a:solidFill>
                  <a:schemeClr val="dk1"/>
                </a:solidFill>
              </a:rPr>
              <a:t>EuroSurg Collaborative)</a:t>
            </a:r>
            <a:r>
              <a:rPr lang="it" sz="1400" dirty="0">
                <a:solidFill>
                  <a:schemeClr val="dk1"/>
                </a:solidFill>
              </a:rPr>
              <a:t>, composto da </a:t>
            </a:r>
            <a:r>
              <a:rPr lang="it" sz="1400" b="1" dirty="0">
                <a:solidFill>
                  <a:schemeClr val="dk1"/>
                </a:solidFill>
              </a:rPr>
              <a:t>studenti di medicina e specializzandi </a:t>
            </a:r>
            <a:r>
              <a:rPr lang="it" sz="1400" dirty="0">
                <a:solidFill>
                  <a:schemeClr val="dk1"/>
                </a:solidFill>
              </a:rPr>
              <a:t>accomunati dalla </a:t>
            </a:r>
            <a:r>
              <a:rPr lang="it" sz="1400" u="sng" dirty="0">
                <a:solidFill>
                  <a:schemeClr val="dk1"/>
                </a:solidFill>
              </a:rPr>
              <a:t>passione per la ricerca </a:t>
            </a:r>
            <a:r>
              <a:rPr lang="it" sz="1400" u="sng" dirty="0" smtClean="0">
                <a:solidFill>
                  <a:schemeClr val="dk1"/>
                </a:solidFill>
              </a:rPr>
              <a:t>clinica in chirurgia</a:t>
            </a:r>
            <a:r>
              <a:rPr lang="it" sz="1400" dirty="0" smtClean="0">
                <a:solidFill>
                  <a:schemeClr val="dk1"/>
                </a:solidFill>
              </a:rPr>
              <a:t> </a:t>
            </a:r>
            <a:r>
              <a:rPr lang="it" sz="1400" dirty="0">
                <a:solidFill>
                  <a:schemeClr val="dk1"/>
                </a:solidFill>
              </a:rPr>
              <a:t>e motivati dalla possibilità di migliorare il trattamento e la gestione dei pazienti</a:t>
            </a:r>
            <a:br>
              <a:rPr lang="it" sz="1400" dirty="0">
                <a:solidFill>
                  <a:schemeClr val="dk1"/>
                </a:solidFill>
              </a:rPr>
            </a:br>
            <a:r>
              <a:rPr lang="it" sz="1200" dirty="0">
                <a:solidFill>
                  <a:schemeClr val="dk1"/>
                </a:solidFill>
              </a:rPr>
              <a:t/>
            </a:r>
            <a:br>
              <a:rPr lang="it" sz="1200" dirty="0">
                <a:solidFill>
                  <a:schemeClr val="dk1"/>
                </a:solidFill>
              </a:rPr>
            </a:br>
            <a:endParaRPr dirty="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75" y="2790925"/>
            <a:ext cx="3566850" cy="2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8175" y="1104500"/>
            <a:ext cx="3721500" cy="19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4531175" y="3104750"/>
            <a:ext cx="41985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it" dirty="0">
                <a:solidFill>
                  <a:schemeClr val="dk1"/>
                </a:solidFill>
              </a:rPr>
              <a:t>La raccolta dei dati si è svolta tra </a:t>
            </a:r>
            <a:r>
              <a:rPr lang="it" b="1" dirty="0">
                <a:solidFill>
                  <a:schemeClr val="dk1"/>
                </a:solidFill>
              </a:rPr>
              <a:t>gennaio e aprile 2018</a:t>
            </a:r>
            <a:br>
              <a:rPr lang="it" b="1" dirty="0">
                <a:solidFill>
                  <a:schemeClr val="dk1"/>
                </a:solidFill>
              </a:rPr>
            </a:br>
            <a:endParaRPr b="1" dirty="0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it" dirty="0">
                <a:solidFill>
                  <a:schemeClr val="dk1"/>
                </a:solidFill>
              </a:rPr>
              <a:t>Ospedali partecipanti: Europa, Sud Africa, Australasia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3775" y="4206200"/>
            <a:ext cx="1728525" cy="7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6025" y="4308575"/>
            <a:ext cx="1728525" cy="7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238200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Metodi: Criteri di inclusione ed esclusione</a:t>
            </a:r>
            <a:endParaRPr b="1"/>
          </a:p>
        </p:txBody>
      </p:sp>
      <p:sp>
        <p:nvSpPr>
          <p:cNvPr id="108" name="Google Shape;108;p19"/>
          <p:cNvSpPr/>
          <p:nvPr/>
        </p:nvSpPr>
        <p:spPr>
          <a:xfrm flipH="1">
            <a:off x="501050" y="1037875"/>
            <a:ext cx="4123200" cy="3713700"/>
          </a:xfrm>
          <a:prstGeom prst="roundRect">
            <a:avLst>
              <a:gd name="adj" fmla="val 16243"/>
            </a:avLst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b="1" i="1">
                <a:solidFill>
                  <a:srgbClr val="3C78D8"/>
                </a:solidFill>
              </a:rPr>
              <a:t/>
            </a:r>
            <a:br>
              <a:rPr lang="it" sz="1800" b="1" i="1">
                <a:solidFill>
                  <a:srgbClr val="3C78D8"/>
                </a:solidFill>
              </a:rPr>
            </a:br>
            <a:r>
              <a:rPr lang="it" sz="1800" b="1" i="1">
                <a:solidFill>
                  <a:srgbClr val="6AA84F"/>
                </a:solidFill>
              </a:rPr>
              <a:t>Criteri di inclusione</a:t>
            </a:r>
            <a:endParaRPr sz="1800" b="1" i="1">
              <a:solidFill>
                <a:srgbClr val="6AA84F"/>
              </a:solidFill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it" sz="1200"/>
              <a:t>Tutti i pazienti di </a:t>
            </a:r>
            <a:r>
              <a:rPr lang="it" sz="1200" u="sng"/>
              <a:t>18 anni o più</a:t>
            </a:r>
            <a:r>
              <a:rPr lang="it" sz="1200"/>
              <a:t> sottoposti ad interventi di:</a:t>
            </a:r>
            <a:endParaRPr sz="1200"/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it" sz="1200" u="sng"/>
              <a:t>resezione colorettale</a:t>
            </a:r>
            <a:endParaRPr sz="1200" u="sng"/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it" sz="1200" u="sng"/>
              <a:t>ricanalizzazione di stomia</a:t>
            </a:r>
            <a:r>
              <a:rPr lang="it" sz="1200"/>
              <a:t>               (ileostomia o colostomia)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   2.     Procedure in </a:t>
            </a:r>
            <a:r>
              <a:rPr lang="it" sz="1200" u="sng"/>
              <a:t>elezione</a:t>
            </a:r>
            <a:r>
              <a:rPr lang="it" sz="1200"/>
              <a:t> 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/>
              <a:t>   3.     Tecnica chirurgica: open, laparoscopica,</a:t>
            </a:r>
            <a:br>
              <a:rPr lang="it" sz="1200"/>
            </a:br>
            <a:r>
              <a:rPr lang="it" sz="1200"/>
              <a:t>           laparoscopica convertita</a:t>
            </a:r>
            <a:br>
              <a:rPr lang="it" sz="1200"/>
            </a:br>
            <a:r>
              <a:rPr lang="it" sz="1200">
                <a:solidFill>
                  <a:schemeClr val="dk1"/>
                </a:solidFill>
              </a:rPr>
              <a:t/>
            </a:r>
            <a:br>
              <a:rPr lang="it" sz="1200">
                <a:solidFill>
                  <a:schemeClr val="dk1"/>
                </a:solidFill>
              </a:rPr>
            </a:br>
            <a:r>
              <a:rPr lang="it" sz="1200">
                <a:solidFill>
                  <a:schemeClr val="dk1"/>
                </a:solidFill>
              </a:rPr>
              <a:t>NB. Ogni paziente è stato reclutato </a:t>
            </a:r>
            <a:r>
              <a:rPr lang="it" sz="1200" b="1">
                <a:solidFill>
                  <a:schemeClr val="dk1"/>
                </a:solidFill>
              </a:rPr>
              <a:t>una sola volta</a:t>
            </a:r>
            <a:r>
              <a:rPr lang="it" sz="1200">
                <a:solidFill>
                  <a:schemeClr val="dk1"/>
                </a:solidFill>
              </a:rPr>
              <a:t> nello studio. Ogni re-intervento in corso di degenza o del follow-up di 30 giorni è stato classificato come </a:t>
            </a:r>
            <a:r>
              <a:rPr lang="it" sz="1200" b="1">
                <a:solidFill>
                  <a:schemeClr val="dk1"/>
                </a:solidFill>
              </a:rPr>
              <a:t>complicanza.</a:t>
            </a:r>
            <a:br>
              <a:rPr lang="it" sz="1200" b="1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109" name="Google Shape;109;p19"/>
          <p:cNvSpPr/>
          <p:nvPr/>
        </p:nvSpPr>
        <p:spPr>
          <a:xfrm flipH="1">
            <a:off x="4840450" y="1037875"/>
            <a:ext cx="3704100" cy="31398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i="1">
                <a:solidFill>
                  <a:srgbClr val="CC0000"/>
                </a:solidFill>
              </a:rPr>
              <a:t>Criteri di esclusione</a:t>
            </a:r>
            <a:endParaRPr sz="1800" b="1" i="1">
              <a:solidFill>
                <a:srgbClr val="CC0000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it" sz="1200">
                <a:solidFill>
                  <a:schemeClr val="dk1"/>
                </a:solidFill>
              </a:rPr>
              <a:t>Procedure in </a:t>
            </a:r>
            <a:r>
              <a:rPr lang="it" sz="1200" u="sng">
                <a:solidFill>
                  <a:schemeClr val="dk1"/>
                </a:solidFill>
              </a:rPr>
              <a:t>emergenza/urgenza</a:t>
            </a:r>
            <a:endParaRPr sz="1200" u="sng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it" sz="1200" u="sng">
                <a:solidFill>
                  <a:schemeClr val="dk1"/>
                </a:solidFill>
              </a:rPr>
              <a:t>Appendicectomie</a:t>
            </a:r>
            <a:r>
              <a:rPr lang="it" sz="1200">
                <a:solidFill>
                  <a:schemeClr val="dk1"/>
                </a:solidFill>
              </a:rPr>
              <a:t> </a:t>
            </a:r>
            <a:endParaRPr sz="90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it" sz="1200">
                <a:solidFill>
                  <a:schemeClr val="dk1"/>
                </a:solidFill>
              </a:rPr>
              <a:t>Interventi di </a:t>
            </a:r>
            <a:r>
              <a:rPr lang="it" sz="1200" u="sng">
                <a:solidFill>
                  <a:schemeClr val="dk1"/>
                </a:solidFill>
              </a:rPr>
              <a:t>chirurgia transanale</a:t>
            </a:r>
            <a:endParaRPr sz="90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it" sz="1200" u="sng">
                <a:solidFill>
                  <a:schemeClr val="dk1"/>
                </a:solidFill>
              </a:rPr>
              <a:t>Chirurgia esplorativa senza resezione del colon/retto</a:t>
            </a:r>
            <a:endParaRPr sz="1200" u="sng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it" sz="1200" u="sng">
                <a:solidFill>
                  <a:schemeClr val="dk1"/>
                </a:solidFill>
              </a:rPr>
              <a:t>Ernie</a:t>
            </a:r>
            <a:r>
              <a:rPr lang="it" sz="1200">
                <a:solidFill>
                  <a:schemeClr val="dk1"/>
                </a:solidFill>
              </a:rPr>
              <a:t> (inguinali, incisionali, o femorali) </a:t>
            </a:r>
            <a:r>
              <a:rPr lang="it" sz="1200" u="sng">
                <a:solidFill>
                  <a:schemeClr val="dk1"/>
                </a:solidFill>
              </a:rPr>
              <a:t>senza resezione del colon/retto</a:t>
            </a:r>
            <a:endParaRPr sz="1800" b="1" i="1">
              <a:solidFill>
                <a:srgbClr val="3C78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283175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Metodi: Raccolta Dati</a:t>
            </a:r>
            <a:endParaRPr b="1"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141350"/>
            <a:ext cx="4606800" cy="3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it" sz="1600">
                <a:solidFill>
                  <a:srgbClr val="000000"/>
                </a:solidFill>
              </a:rPr>
              <a:t>I dati (</a:t>
            </a:r>
            <a:r>
              <a:rPr lang="it" sz="1600" u="sng">
                <a:solidFill>
                  <a:srgbClr val="000000"/>
                </a:solidFill>
              </a:rPr>
              <a:t>relativi al ricovero </a:t>
            </a:r>
            <a:r>
              <a:rPr lang="it" sz="1600">
                <a:solidFill>
                  <a:srgbClr val="000000"/>
                </a:solidFill>
              </a:rPr>
              <a:t>e al </a:t>
            </a:r>
            <a:r>
              <a:rPr lang="it" sz="1600" u="sng">
                <a:solidFill>
                  <a:srgbClr val="000000"/>
                </a:solidFill>
              </a:rPr>
              <a:t>follow-up di 30 giorni</a:t>
            </a:r>
            <a:r>
              <a:rPr lang="it" sz="1600">
                <a:solidFill>
                  <a:srgbClr val="000000"/>
                </a:solidFill>
              </a:rPr>
              <a:t>) sono stati raccolti tramite l’utilizzo di apposite </a:t>
            </a:r>
            <a:r>
              <a:rPr lang="it" sz="1600" b="1">
                <a:solidFill>
                  <a:srgbClr val="000000"/>
                </a:solidFill>
              </a:rPr>
              <a:t>schede precompilate</a:t>
            </a:r>
            <a:r>
              <a:rPr lang="it" sz="1600">
                <a:solidFill>
                  <a:srgbClr val="000000"/>
                </a:solidFill>
              </a:rPr>
              <a:t> per facilitare e standardizzare la raccolta dei dati.</a:t>
            </a:r>
            <a:br>
              <a:rPr lang="it" sz="1600">
                <a:solidFill>
                  <a:srgbClr val="000000"/>
                </a:solidFill>
              </a:rPr>
            </a:br>
            <a:r>
              <a:rPr lang="it" sz="1600">
                <a:solidFill>
                  <a:srgbClr val="000000"/>
                </a:solidFill>
              </a:rPr>
              <a:t/>
            </a:r>
            <a:br>
              <a:rPr lang="it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UcPeriod"/>
            </a:pPr>
            <a:r>
              <a:rPr lang="it" sz="1600">
                <a:solidFill>
                  <a:schemeClr val="dk1"/>
                </a:solidFill>
              </a:rPr>
              <a:t>Una volta raccolti, i dati sono stati successivamente caricati su </a:t>
            </a:r>
            <a:r>
              <a:rPr lang="it" sz="1600" b="1">
                <a:solidFill>
                  <a:schemeClr val="dk1"/>
                </a:solidFill>
              </a:rPr>
              <a:t>RedCap</a:t>
            </a:r>
            <a:r>
              <a:rPr lang="it" sz="1600">
                <a:solidFill>
                  <a:schemeClr val="dk1"/>
                </a:solidFill>
              </a:rPr>
              <a:t>, un sistema informatizzato criptato per la creazione e gestione di surveys e database.</a:t>
            </a:r>
            <a:r>
              <a:rPr lang="it" sz="1400">
                <a:solidFill>
                  <a:srgbClr val="000000"/>
                </a:solidFill>
              </a:rPr>
              <a:t/>
            </a:r>
            <a:br>
              <a:rPr lang="it" sz="1400">
                <a:solidFill>
                  <a:srgbClr val="000000"/>
                </a:solidFill>
              </a:rPr>
            </a:br>
            <a:endParaRPr sz="1400">
              <a:solidFill>
                <a:srgbClr val="000000"/>
              </a:solidFill>
            </a:endParaRPr>
          </a:p>
          <a:p>
            <a:pPr marL="45720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775" y="913650"/>
            <a:ext cx="1597050" cy="12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713" y="1967875"/>
            <a:ext cx="3485175" cy="18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3775" y="4206200"/>
            <a:ext cx="1728525" cy="7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11700" y="233200"/>
            <a:ext cx="8520600" cy="572700"/>
          </a:xfrm>
          <a:prstGeom prst="rect">
            <a:avLst/>
          </a:prstGeom>
          <a:solidFill>
            <a:srgbClr val="C9DAF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Risultati</a:t>
            </a:r>
            <a:endParaRPr b="1"/>
          </a:p>
        </p:txBody>
      </p:sp>
      <p:sp>
        <p:nvSpPr>
          <p:cNvPr id="124" name="Google Shape;124;p21"/>
          <p:cNvSpPr txBox="1"/>
          <p:nvPr/>
        </p:nvSpPr>
        <p:spPr>
          <a:xfrm>
            <a:off x="863950" y="2666425"/>
            <a:ext cx="14466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125" name="Google Shape;125;p21"/>
          <p:cNvSpPr/>
          <p:nvPr/>
        </p:nvSpPr>
        <p:spPr>
          <a:xfrm>
            <a:off x="3452400" y="1034688"/>
            <a:ext cx="2239200" cy="760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400" b="1">
                <a:solidFill>
                  <a:schemeClr val="dk1"/>
                </a:solidFill>
              </a:rPr>
              <a:t>4164</a:t>
            </a:r>
            <a:r>
              <a:rPr lang="it" sz="2400">
                <a:solidFill>
                  <a:schemeClr val="dk1"/>
                </a:solidFill>
              </a:rPr>
              <a:t> pazienti</a:t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842600" y="2116650"/>
            <a:ext cx="1750500" cy="1235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1"/>
                </a:solidFill>
              </a:rPr>
              <a:t>Età mediana:</a:t>
            </a:r>
            <a:endParaRPr sz="2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</a:rPr>
              <a:t>68 anni</a:t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809950" y="3540325"/>
            <a:ext cx="1750500" cy="1235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</a:rPr>
              <a:t>55% </a:t>
            </a:r>
            <a:r>
              <a:rPr lang="it" sz="2400">
                <a:solidFill>
                  <a:schemeClr val="dk1"/>
                </a:solidFill>
              </a:rPr>
              <a:t>maschi</a:t>
            </a: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3678188" y="2077275"/>
            <a:ext cx="1750500" cy="1235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</a:rPr>
              <a:t>55%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1"/>
                </a:solidFill>
              </a:rPr>
              <a:t>approccio mininvasivo</a:t>
            </a:r>
            <a:endParaRPr sz="2000"/>
          </a:p>
        </p:txBody>
      </p:sp>
      <p:cxnSp>
        <p:nvCxnSpPr>
          <p:cNvPr id="129" name="Google Shape;129;p21"/>
          <p:cNvCxnSpPr/>
          <p:nvPr/>
        </p:nvCxnSpPr>
        <p:spPr>
          <a:xfrm>
            <a:off x="3114225" y="2214375"/>
            <a:ext cx="10200" cy="2712300"/>
          </a:xfrm>
          <a:prstGeom prst="straightConnector1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21"/>
          <p:cNvCxnSpPr/>
          <p:nvPr/>
        </p:nvCxnSpPr>
        <p:spPr>
          <a:xfrm>
            <a:off x="5982463" y="2214375"/>
            <a:ext cx="10200" cy="2712300"/>
          </a:xfrm>
          <a:prstGeom prst="straightConnector1">
            <a:avLst/>
          </a:prstGeom>
          <a:noFill/>
          <a:ln w="762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21"/>
          <p:cNvSpPr/>
          <p:nvPr/>
        </p:nvSpPr>
        <p:spPr>
          <a:xfrm>
            <a:off x="3678200" y="3540325"/>
            <a:ext cx="1750500" cy="1235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</a:rPr>
              <a:t>77%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1"/>
                </a:solidFill>
              </a:rPr>
              <a:t>neoplasia</a:t>
            </a:r>
            <a:endParaRPr sz="2400"/>
          </a:p>
        </p:txBody>
      </p:sp>
      <p:sp>
        <p:nvSpPr>
          <p:cNvPr id="132" name="Google Shape;132;p21"/>
          <p:cNvSpPr/>
          <p:nvPr/>
        </p:nvSpPr>
        <p:spPr>
          <a:xfrm>
            <a:off x="6546450" y="2116650"/>
            <a:ext cx="1750500" cy="1235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u="sng">
                <a:solidFill>
                  <a:schemeClr val="dk1"/>
                </a:solidFill>
              </a:rPr>
              <a:t>28%</a:t>
            </a:r>
            <a:endParaRPr sz="2400" b="1" u="sng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u="sng">
                <a:solidFill>
                  <a:schemeClr val="dk1"/>
                </a:solidFill>
              </a:rPr>
              <a:t>FANS</a:t>
            </a:r>
            <a:endParaRPr sz="2400" u="sng"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775" y="4206200"/>
            <a:ext cx="1728525" cy="7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9276" y="864311"/>
            <a:ext cx="1034499" cy="110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688</Words>
  <Application>Microsoft Office PowerPoint</Application>
  <PresentationFormat>Presentazione su schermo (16:9)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Arial</vt:lpstr>
      <vt:lpstr>Courier New</vt:lpstr>
      <vt:lpstr>Simple Light</vt:lpstr>
      <vt:lpstr>IMAGINE: ILeus MAnagGement INtErnational</vt:lpstr>
      <vt:lpstr>Introduzione</vt:lpstr>
      <vt:lpstr>Introduzione</vt:lpstr>
      <vt:lpstr>Scopi dello studio </vt:lpstr>
      <vt:lpstr>Misurazione degli Endpoints</vt:lpstr>
      <vt:lpstr>Metodi: Partecipanti e Timeline</vt:lpstr>
      <vt:lpstr>Metodi: Criteri di inclusione ed esclusione</vt:lpstr>
      <vt:lpstr>Metodi: Raccolta Dati</vt:lpstr>
      <vt:lpstr>Risultati</vt:lpstr>
      <vt:lpstr>Risultati - endpoint primario</vt:lpstr>
      <vt:lpstr>Risultati - endpoint primario</vt:lpstr>
      <vt:lpstr>Risultati - endpoints secondari</vt:lpstr>
      <vt:lpstr>Risultati 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IMAGINE: ILeus MAnagGement INtErnational</dc:title>
  <cp:lastModifiedBy>Alessandro</cp:lastModifiedBy>
  <cp:revision>5</cp:revision>
  <dcterms:modified xsi:type="dcterms:W3CDTF">2019-04-03T21:09:41Z</dcterms:modified>
</cp:coreProperties>
</file>