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21"/>
  </p:notesMasterIdLst>
  <p:sldIdLst>
    <p:sldId id="256" r:id="rId2"/>
    <p:sldId id="258" r:id="rId3"/>
    <p:sldId id="260" r:id="rId4"/>
    <p:sldId id="342" r:id="rId5"/>
    <p:sldId id="262" r:id="rId6"/>
    <p:sldId id="340" r:id="rId7"/>
    <p:sldId id="351" r:id="rId8"/>
    <p:sldId id="268" r:id="rId9"/>
    <p:sldId id="276" r:id="rId10"/>
    <p:sldId id="270" r:id="rId11"/>
    <p:sldId id="271" r:id="rId12"/>
    <p:sldId id="264" r:id="rId13"/>
    <p:sldId id="265" r:id="rId14"/>
    <p:sldId id="353" r:id="rId15"/>
    <p:sldId id="348" r:id="rId16"/>
    <p:sldId id="350" r:id="rId17"/>
    <p:sldId id="355" r:id="rId18"/>
    <p:sldId id="354" r:id="rId19"/>
    <p:sldId id="35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269D01E-BC32-4049-B463-5C60D7B0CCD2}" styleName="Stile con tema 2 - Color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ile con tema 2 - Color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Stile chiaro 2 - Color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82861" autoAdjust="0"/>
  </p:normalViewPr>
  <p:slideViewPr>
    <p:cSldViewPr snapToGrid="0">
      <p:cViewPr>
        <p:scale>
          <a:sx n="80" d="100"/>
          <a:sy n="80" d="100"/>
        </p:scale>
        <p:origin x="1546" y="-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ron\Desktop\Nuovo%20Foglio%20di%20lavoro%20di%20Microsoft%20Exce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cinziaprovenzano\Desktop\%20tesi\grafici%20exce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cinziaprovenzano\Desktop\%20tesi\grafici%20excel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cinziaprovenzano\Desktop\%20tesi\grafici%20exce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9A3-4566-AA41-F1CA095D422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9A3-4566-AA41-F1CA095D422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9A3-4566-AA41-F1CA095D422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F12305B-ABE4-4BE8-824C-5C806A8E7F58}" type="PERCENTAGE">
                      <a:rPr lang="en-US" baseline="0"/>
                      <a:pPr/>
                      <a:t>[PERCENTUALE]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9A3-4566-AA41-F1CA095D422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3B2295D-F53E-4990-99B3-46FB63D0D9E6}" type="PERCENTAGE">
                      <a:rPr lang="en-US" baseline="0"/>
                      <a:pPr/>
                      <a:t>[PERCENTUALE]</a:t>
                    </a:fld>
                    <a:endParaRPr lang="it-IT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9A3-4566-AA41-F1CA095D4226}"/>
                </c:ext>
              </c:extLst>
            </c:dLbl>
            <c:dLbl>
              <c:idx val="2"/>
              <c:layout>
                <c:manualLayout>
                  <c:x val="0.17756255468066501"/>
                  <c:y val="6.8443423738699299E-2"/>
                </c:manualLayout>
              </c:layout>
              <c:tx>
                <c:rich>
                  <a:bodyPr/>
                  <a:lstStyle/>
                  <a:p>
                    <a:fld id="{A9B3B975-0B47-4D9F-A59A-D8B5CA903DF3}" type="PERCENTAGE">
                      <a:rPr lang="en-US" baseline="0"/>
                      <a:pPr/>
                      <a:t>[PERCENTUALE]</a:t>
                    </a:fld>
                    <a:endParaRPr lang="it-IT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9A3-4566-AA41-F1CA095D422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Foglio1!$B$2:$B$4</c:f>
              <c:strCache>
                <c:ptCount val="3"/>
                <c:pt idx="0">
                  <c:v>TAMPONI RETTALI</c:v>
                </c:pt>
                <c:pt idx="1">
                  <c:v>ASPIRATO TRACHEALE</c:v>
                </c:pt>
                <c:pt idx="2">
                  <c:v>URINE</c:v>
                </c:pt>
              </c:strCache>
            </c:strRef>
          </c:cat>
          <c:val>
            <c:numRef>
              <c:f>Foglio1!$C$2:$C$4</c:f>
              <c:numCache>
                <c:formatCode>General</c:formatCode>
                <c:ptCount val="3"/>
                <c:pt idx="0">
                  <c:v>10</c:v>
                </c:pt>
                <c:pt idx="1">
                  <c:v>2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9A3-4566-AA41-F1CA095D422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207362031756999"/>
          <c:y val="0.38759953121367602"/>
          <c:w val="0.29848003446357602"/>
          <c:h val="0.2248005381296319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it-IT" i="1" dirty="0"/>
              <a:t>S. aureus </a:t>
            </a:r>
            <a:r>
              <a:rPr lang="it-IT" dirty="0"/>
              <a:t>ATCC 6538  </a:t>
            </a:r>
          </a:p>
        </c:rich>
      </c:tx>
      <c:layout>
        <c:manualLayout>
          <c:xMode val="edge"/>
          <c:yMode val="edge"/>
          <c:x val="0.35627102024667301"/>
          <c:y val="3.81058111361982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OD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Foglio1!$A$2:$A$10</c:f>
              <c:strCache>
                <c:ptCount val="9"/>
                <c:pt idx="0">
                  <c:v>Staphylococcus aureas ATCC 6538</c:v>
                </c:pt>
                <c:pt idx="1">
                  <c:v>Staphylococcus aureus ATCC 6538+ SM♂L1 F1</c:v>
                </c:pt>
                <c:pt idx="2">
                  <c:v>Staphylococcus aureus ATCC 6538+ SM♂L1 F6</c:v>
                </c:pt>
                <c:pt idx="3">
                  <c:v>Staphylococcus aureus ATCC 6538+ SM♂ L1 F7</c:v>
                </c:pt>
                <c:pt idx="4">
                  <c:v>Staphylococcus aureus ATCC 6538+ SM♂L1 F10</c:v>
                </c:pt>
                <c:pt idx="5">
                  <c:v>Staphylococcus aureus ATCC 6538+ SM ♀L1 F4</c:v>
                </c:pt>
                <c:pt idx="6">
                  <c:v>Staphylococcus aureus ATCC 6538+ SM♀ L1 F7</c:v>
                </c:pt>
                <c:pt idx="7">
                  <c:v>Staphylococcus aureus ATCC 6538+ SM♀L2 F4</c:v>
                </c:pt>
                <c:pt idx="8">
                  <c:v>Staphylococcus aureus ATCC 6538+ Ciprofolxacina</c:v>
                </c:pt>
              </c:strCache>
            </c:strRef>
          </c:cat>
          <c:val>
            <c:numRef>
              <c:f>Foglio1!$B$2:$B$10</c:f>
              <c:numCache>
                <c:formatCode>General</c:formatCode>
                <c:ptCount val="9"/>
                <c:pt idx="0">
                  <c:v>0.32200000000000001</c:v>
                </c:pt>
                <c:pt idx="1">
                  <c:v>0.28000000000000003</c:v>
                </c:pt>
                <c:pt idx="2">
                  <c:v>0.23599999999999999</c:v>
                </c:pt>
                <c:pt idx="3">
                  <c:v>0.21299999999999999</c:v>
                </c:pt>
                <c:pt idx="4">
                  <c:v>0.14299999999999999</c:v>
                </c:pt>
                <c:pt idx="5">
                  <c:v>0.104</c:v>
                </c:pt>
                <c:pt idx="6">
                  <c:v>0.246</c:v>
                </c:pt>
                <c:pt idx="7">
                  <c:v>0.30399999999999999</c:v>
                </c:pt>
                <c:pt idx="8">
                  <c:v>0.19800000000000001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5C-4DAC-B047-E940831FA6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824782240"/>
        <c:axId val="-795612656"/>
      </c:barChart>
      <c:catAx>
        <c:axId val="-82478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it-IT"/>
          </a:p>
        </c:txPr>
        <c:crossAx val="-795612656"/>
        <c:crosses val="autoZero"/>
        <c:auto val="1"/>
        <c:lblAlgn val="ctr"/>
        <c:lblOffset val="100"/>
        <c:noMultiLvlLbl val="0"/>
      </c:catAx>
      <c:valAx>
        <c:axId val="-795612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it-IT"/>
                  <a:t>OD 570nm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it-IT"/>
          </a:p>
        </c:txPr>
        <c:crossAx val="-824782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i="1" dirty="0"/>
              <a:t>C. albicans </a:t>
            </a:r>
            <a:r>
              <a:rPr lang="en-US" dirty="0"/>
              <a:t>ATCC 10231</a:t>
            </a:r>
          </a:p>
        </c:rich>
      </c:tx>
      <c:layout>
        <c:manualLayout>
          <c:xMode val="edge"/>
          <c:yMode val="edge"/>
          <c:x val="0.31233333333333302"/>
          <c:y val="3.70370370370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Foglio1!$B$45</c:f>
              <c:strCache>
                <c:ptCount val="1"/>
                <c:pt idx="0">
                  <c:v>OD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Foglio1!$A$46:$A$53</c:f>
              <c:strCache>
                <c:ptCount val="8"/>
                <c:pt idx="0">
                  <c:v>Candida albicans ATCC 10231</c:v>
                </c:pt>
                <c:pt idx="1">
                  <c:v>Candida albicans ATCC 10231+ SM♂ L2 F1</c:v>
                </c:pt>
                <c:pt idx="2">
                  <c:v>Candida albicans ATCC 10231+ SM♂ L2 F2</c:v>
                </c:pt>
                <c:pt idx="3">
                  <c:v>Candida albicans ATCC 10231+ SM♂ L2 F3</c:v>
                </c:pt>
                <c:pt idx="4">
                  <c:v>Candida albicans ATCC 10231+ SM♂ L2 F4</c:v>
                </c:pt>
                <c:pt idx="5">
                  <c:v>Candida albicans ATCC 10231+ SM♂ L2F6</c:v>
                </c:pt>
                <c:pt idx="6">
                  <c:v>Candida albicans ATCC 10231+ SM♀ L2 F4</c:v>
                </c:pt>
                <c:pt idx="7">
                  <c:v>Candida albicans ATCC 10231+  amfotericina</c:v>
                </c:pt>
              </c:strCache>
            </c:strRef>
          </c:cat>
          <c:val>
            <c:numRef>
              <c:f>Foglio1!$B$46:$B$53</c:f>
              <c:numCache>
                <c:formatCode>General</c:formatCode>
                <c:ptCount val="8"/>
                <c:pt idx="0">
                  <c:v>0.126</c:v>
                </c:pt>
                <c:pt idx="1">
                  <c:v>0.11799999999999999</c:v>
                </c:pt>
                <c:pt idx="2">
                  <c:v>0.11600000000000001</c:v>
                </c:pt>
                <c:pt idx="3">
                  <c:v>7.2999999999999995E-2</c:v>
                </c:pt>
                <c:pt idx="4">
                  <c:v>8.5000000000000006E-2</c:v>
                </c:pt>
                <c:pt idx="5">
                  <c:v>0.159</c:v>
                </c:pt>
                <c:pt idx="6">
                  <c:v>0.123</c:v>
                </c:pt>
                <c:pt idx="7">
                  <c:v>8.7999999999999995E-2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93-406F-AE0B-289C9BA6A4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795195200"/>
        <c:axId val="-795193904"/>
      </c:barChart>
      <c:catAx>
        <c:axId val="-795195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it-IT"/>
          </a:p>
        </c:txPr>
        <c:crossAx val="-795193904"/>
        <c:crosses val="autoZero"/>
        <c:auto val="1"/>
        <c:lblAlgn val="ctr"/>
        <c:lblOffset val="100"/>
        <c:noMultiLvlLbl val="0"/>
      </c:catAx>
      <c:valAx>
        <c:axId val="-795193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it-IT"/>
                  <a:t>OD 570nm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it-IT"/>
          </a:p>
        </c:txPr>
        <c:crossAx val="-795195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it-IT" i="1" dirty="0"/>
              <a:t>E. faecalis </a:t>
            </a:r>
            <a:r>
              <a:rPr lang="it-IT" dirty="0"/>
              <a:t>ATCC 29212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Foglio1!$B$23</c:f>
              <c:strCache>
                <c:ptCount val="1"/>
                <c:pt idx="0">
                  <c:v>OD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Foglio1!$A$24:$A$26</c:f>
              <c:strCache>
                <c:ptCount val="3"/>
                <c:pt idx="0">
                  <c:v>Enterococcus faecalis ATCC 29212</c:v>
                </c:pt>
                <c:pt idx="1">
                  <c:v>Enterococcus faecalis ATCC 29212+ SM♀L2 F4</c:v>
                </c:pt>
                <c:pt idx="2">
                  <c:v>Enterococcus faecalis ATCC 29212+ Ciprofloxacina</c:v>
                </c:pt>
              </c:strCache>
            </c:strRef>
          </c:cat>
          <c:val>
            <c:numRef>
              <c:f>Foglio1!$B$24:$B$26</c:f>
              <c:numCache>
                <c:formatCode>General</c:formatCode>
                <c:ptCount val="3"/>
                <c:pt idx="0">
                  <c:v>0.14299999999999999</c:v>
                </c:pt>
                <c:pt idx="1">
                  <c:v>0.125</c:v>
                </c:pt>
                <c:pt idx="2">
                  <c:v>0.128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C4-4011-A3FF-53ADFFA174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820854160"/>
        <c:axId val="-795127216"/>
      </c:barChart>
      <c:catAx>
        <c:axId val="-820854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it-IT"/>
          </a:p>
        </c:txPr>
        <c:crossAx val="-795127216"/>
        <c:crosses val="autoZero"/>
        <c:auto val="1"/>
        <c:lblAlgn val="ctr"/>
        <c:lblOffset val="100"/>
        <c:noMultiLvlLbl val="0"/>
      </c:catAx>
      <c:valAx>
        <c:axId val="-795127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it-IT"/>
                  <a:t>OD 570nm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it-IT"/>
          </a:p>
        </c:txPr>
        <c:crossAx val="-820854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9150AD-B81A-47E6-8B3A-255618CBDD87}" type="doc">
      <dgm:prSet loTypeId="urn:microsoft.com/office/officeart/2005/8/layout/radial4" loCatId="relationship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7419BD04-109A-4FA4-9785-2A72BB05148B}">
      <dgm:prSet phldrT="[Testo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it-IT" b="1" dirty="0">
              <a:latin typeface="Calibri" panose="020F0502020204030204" pitchFamily="34" charset="0"/>
              <a:cs typeface="Calibri" panose="020F0502020204030204" pitchFamily="34" charset="0"/>
            </a:rPr>
            <a:t>Antibiotico-</a:t>
          </a:r>
        </a:p>
        <a:p>
          <a:r>
            <a:rPr lang="it-IT" b="1" dirty="0">
              <a:latin typeface="Calibri" panose="020F0502020204030204" pitchFamily="34" charset="0"/>
              <a:cs typeface="Calibri" panose="020F0502020204030204" pitchFamily="34" charset="0"/>
            </a:rPr>
            <a:t>resistenza</a:t>
          </a:r>
        </a:p>
      </dgm:t>
    </dgm:pt>
    <dgm:pt modelId="{B942EA16-2CD7-43A3-8DB2-6038A19C78DE}" type="parTrans" cxnId="{9BB6E370-637F-46F9-A698-EE7F010756B6}">
      <dgm:prSet/>
      <dgm:spPr/>
      <dgm:t>
        <a:bodyPr/>
        <a:lstStyle/>
        <a:p>
          <a:endParaRPr lang="it-IT"/>
        </a:p>
      </dgm:t>
    </dgm:pt>
    <dgm:pt modelId="{ECEF7C85-D291-46A9-9056-044E4301D2BB}" type="sibTrans" cxnId="{9BB6E370-637F-46F9-A698-EE7F010756B6}">
      <dgm:prSet/>
      <dgm:spPr/>
      <dgm:t>
        <a:bodyPr/>
        <a:lstStyle/>
        <a:p>
          <a:endParaRPr lang="it-IT"/>
        </a:p>
      </dgm:t>
    </dgm:pt>
    <dgm:pt modelId="{8C129552-9613-404A-8AF1-B40F45C03D65}">
      <dgm:prSet/>
      <dgm:spPr/>
      <dgm:t>
        <a:bodyPr/>
        <a:lstStyle/>
        <a:p>
          <a:r>
            <a:rPr lang="it-IT" dirty="0">
              <a:latin typeface="Calibri" panose="020F0502020204030204" pitchFamily="34" charset="0"/>
              <a:cs typeface="Calibri" panose="020F0502020204030204" pitchFamily="34" charset="0"/>
            </a:rPr>
            <a:t>Sviluppo di batteri MDR  multidrug-resistant</a:t>
          </a:r>
        </a:p>
      </dgm:t>
    </dgm:pt>
    <dgm:pt modelId="{210C1B1D-CE78-468E-B35E-53F3772C1C5A}" type="parTrans" cxnId="{93505F7A-3799-4B17-B4C0-857F725C6745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it-IT"/>
        </a:p>
      </dgm:t>
    </dgm:pt>
    <dgm:pt modelId="{7134CB8B-CEBA-4677-A4AC-B4548E56F0A4}" type="sibTrans" cxnId="{93505F7A-3799-4B17-B4C0-857F725C6745}">
      <dgm:prSet/>
      <dgm:spPr/>
      <dgm:t>
        <a:bodyPr/>
        <a:lstStyle/>
        <a:p>
          <a:endParaRPr lang="it-IT"/>
        </a:p>
      </dgm:t>
    </dgm:pt>
    <dgm:pt modelId="{44A39DAE-E617-4FA7-ACE5-E1A5D61D6F3F}">
      <dgm:prSet/>
      <dgm:spPr/>
      <dgm:t>
        <a:bodyPr/>
        <a:lstStyle/>
        <a:p>
          <a:r>
            <a:rPr lang="it-IT" dirty="0">
              <a:latin typeface="Calibri" panose="020F0502020204030204" pitchFamily="34" charset="0"/>
              <a:cs typeface="Calibri" panose="020F0502020204030204" pitchFamily="34" charset="0"/>
            </a:rPr>
            <a:t>Uso eccessivo di antibiotici, sia per uso umano che animale  </a:t>
          </a:r>
        </a:p>
      </dgm:t>
    </dgm:pt>
    <dgm:pt modelId="{AFBA21D6-53BD-4EEE-B677-985D641ECDC3}" type="parTrans" cxnId="{F5610A9B-9A4B-4F13-8013-2EF6F8B247A2}">
      <dgm:prSet/>
      <dgm:spPr/>
      <dgm:t>
        <a:bodyPr/>
        <a:lstStyle/>
        <a:p>
          <a:endParaRPr lang="it-IT"/>
        </a:p>
      </dgm:t>
    </dgm:pt>
    <dgm:pt modelId="{789EC608-8591-4B50-92D0-511A3F701825}" type="sibTrans" cxnId="{F5610A9B-9A4B-4F13-8013-2EF6F8B247A2}">
      <dgm:prSet/>
      <dgm:spPr/>
      <dgm:t>
        <a:bodyPr/>
        <a:lstStyle/>
        <a:p>
          <a:endParaRPr lang="it-IT"/>
        </a:p>
      </dgm:t>
    </dgm:pt>
    <dgm:pt modelId="{78298289-22FE-4084-9D8B-51D02536DB7B}">
      <dgm:prSet/>
      <dgm:spPr/>
      <dgm:t>
        <a:bodyPr/>
        <a:lstStyle/>
        <a:p>
          <a:r>
            <a:rPr lang="it-IT" dirty="0">
              <a:latin typeface="Calibri" panose="020F0502020204030204" pitchFamily="34" charset="0"/>
              <a:cs typeface="Calibri" panose="020F0502020204030204" pitchFamily="34" charset="0"/>
            </a:rPr>
            <a:t>Scoperta di nuovi antibiotici in declino   </a:t>
          </a:r>
        </a:p>
      </dgm:t>
    </dgm:pt>
    <dgm:pt modelId="{11E6128F-B711-4C3A-B74B-E3C3C7E08FA9}" type="parTrans" cxnId="{2F27E690-3B08-497C-A57A-15D729860FE1}">
      <dgm:prSet/>
      <dgm:spPr/>
      <dgm:t>
        <a:bodyPr/>
        <a:lstStyle/>
        <a:p>
          <a:endParaRPr lang="it-IT"/>
        </a:p>
      </dgm:t>
    </dgm:pt>
    <dgm:pt modelId="{5846FE04-E49D-4FD4-B837-CAB2E68F72AD}" type="sibTrans" cxnId="{2F27E690-3B08-497C-A57A-15D729860FE1}">
      <dgm:prSet/>
      <dgm:spPr/>
      <dgm:t>
        <a:bodyPr/>
        <a:lstStyle/>
        <a:p>
          <a:endParaRPr lang="it-IT"/>
        </a:p>
      </dgm:t>
    </dgm:pt>
    <dgm:pt modelId="{44A3B7D6-CACD-4A00-9327-DCB06F79E50E}" type="pres">
      <dgm:prSet presAssocID="{659150AD-B81A-47E6-8B3A-255618CBDD8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9AF8209-4B20-4D56-A120-4348335E21D4}" type="pres">
      <dgm:prSet presAssocID="{7419BD04-109A-4FA4-9785-2A72BB05148B}" presName="centerShape" presStyleLbl="node0" presStyleIdx="0" presStyleCnt="1"/>
      <dgm:spPr/>
    </dgm:pt>
    <dgm:pt modelId="{69B486F3-4172-4F7D-A645-6FE4DFF43F7E}" type="pres">
      <dgm:prSet presAssocID="{11E6128F-B711-4C3A-B74B-E3C3C7E08FA9}" presName="parTrans" presStyleLbl="bgSibTrans2D1" presStyleIdx="0" presStyleCnt="3"/>
      <dgm:spPr/>
    </dgm:pt>
    <dgm:pt modelId="{10E8672E-DBBE-4A86-AF4D-71B405CA578C}" type="pres">
      <dgm:prSet presAssocID="{78298289-22FE-4084-9D8B-51D02536DB7B}" presName="node" presStyleLbl="node1" presStyleIdx="0" presStyleCnt="3">
        <dgm:presLayoutVars>
          <dgm:bulletEnabled val="1"/>
        </dgm:presLayoutVars>
      </dgm:prSet>
      <dgm:spPr/>
    </dgm:pt>
    <dgm:pt modelId="{FCEB9978-BE1C-4C36-863E-D00D5E21D811}" type="pres">
      <dgm:prSet presAssocID="{210C1B1D-CE78-468E-B35E-53F3772C1C5A}" presName="parTrans" presStyleLbl="bgSibTrans2D1" presStyleIdx="1" presStyleCnt="3" custAng="10841184" custScaleX="55015" custScaleY="111361" custLinFactNeighborX="-23358" custLinFactNeighborY="26138"/>
      <dgm:spPr/>
    </dgm:pt>
    <dgm:pt modelId="{E9F48B88-9A5E-4573-ACC5-BB26EDCE326F}" type="pres">
      <dgm:prSet presAssocID="{8C129552-9613-404A-8AF1-B40F45C03D65}" presName="node" presStyleLbl="node1" presStyleIdx="1" presStyleCnt="3" custScaleX="148177" custRadScaleRad="185193" custRadScaleInc="149932">
        <dgm:presLayoutVars>
          <dgm:bulletEnabled val="1"/>
        </dgm:presLayoutVars>
      </dgm:prSet>
      <dgm:spPr/>
    </dgm:pt>
    <dgm:pt modelId="{130179F5-C848-43CD-856B-4034F42878BD}" type="pres">
      <dgm:prSet presAssocID="{AFBA21D6-53BD-4EEE-B677-985D641ECDC3}" presName="parTrans" presStyleLbl="bgSibTrans2D1" presStyleIdx="2" presStyleCnt="3" custAng="21258864" custScaleX="74361" custScaleY="91977" custLinFactNeighborX="-2237" custLinFactNeighborY="39767"/>
      <dgm:spPr/>
    </dgm:pt>
    <dgm:pt modelId="{F34DDE14-244A-47E4-A3E4-4C12BA8901CF}" type="pres">
      <dgm:prSet presAssocID="{44A39DAE-E617-4FA7-ACE5-E1A5D61D6F3F}" presName="node" presStyleLbl="node1" presStyleIdx="2" presStyleCnt="3" custScaleX="107954" custScaleY="90060" custRadScaleRad="88571" custRadScaleInc="-86778">
        <dgm:presLayoutVars>
          <dgm:bulletEnabled val="1"/>
        </dgm:presLayoutVars>
      </dgm:prSet>
      <dgm:spPr/>
    </dgm:pt>
  </dgm:ptLst>
  <dgm:cxnLst>
    <dgm:cxn modelId="{80BDE43D-677F-449F-A8AD-C8FFCABBE2AE}" type="presOf" srcId="{AFBA21D6-53BD-4EEE-B677-985D641ECDC3}" destId="{130179F5-C848-43CD-856B-4034F42878BD}" srcOrd="0" destOrd="0" presId="urn:microsoft.com/office/officeart/2005/8/layout/radial4"/>
    <dgm:cxn modelId="{8F2ECA41-DCE5-4DE3-B01D-9CEEE24BD887}" type="presOf" srcId="{44A39DAE-E617-4FA7-ACE5-E1A5D61D6F3F}" destId="{F34DDE14-244A-47E4-A3E4-4C12BA8901CF}" srcOrd="0" destOrd="0" presId="urn:microsoft.com/office/officeart/2005/8/layout/radial4"/>
    <dgm:cxn modelId="{9BB6E370-637F-46F9-A698-EE7F010756B6}" srcId="{659150AD-B81A-47E6-8B3A-255618CBDD87}" destId="{7419BD04-109A-4FA4-9785-2A72BB05148B}" srcOrd="0" destOrd="0" parTransId="{B942EA16-2CD7-43A3-8DB2-6038A19C78DE}" sibTransId="{ECEF7C85-D291-46A9-9056-044E4301D2BB}"/>
    <dgm:cxn modelId="{93505F7A-3799-4B17-B4C0-857F725C6745}" srcId="{7419BD04-109A-4FA4-9785-2A72BB05148B}" destId="{8C129552-9613-404A-8AF1-B40F45C03D65}" srcOrd="1" destOrd="0" parTransId="{210C1B1D-CE78-468E-B35E-53F3772C1C5A}" sibTransId="{7134CB8B-CEBA-4677-A4AC-B4548E56F0A4}"/>
    <dgm:cxn modelId="{2F27E690-3B08-497C-A57A-15D729860FE1}" srcId="{7419BD04-109A-4FA4-9785-2A72BB05148B}" destId="{78298289-22FE-4084-9D8B-51D02536DB7B}" srcOrd="0" destOrd="0" parTransId="{11E6128F-B711-4C3A-B74B-E3C3C7E08FA9}" sibTransId="{5846FE04-E49D-4FD4-B837-CAB2E68F72AD}"/>
    <dgm:cxn modelId="{F5610A9B-9A4B-4F13-8013-2EF6F8B247A2}" srcId="{7419BD04-109A-4FA4-9785-2A72BB05148B}" destId="{44A39DAE-E617-4FA7-ACE5-E1A5D61D6F3F}" srcOrd="2" destOrd="0" parTransId="{AFBA21D6-53BD-4EEE-B677-985D641ECDC3}" sibTransId="{789EC608-8591-4B50-92D0-511A3F701825}"/>
    <dgm:cxn modelId="{BEC85CAF-E142-4282-A5A9-41D71EE49B27}" type="presOf" srcId="{659150AD-B81A-47E6-8B3A-255618CBDD87}" destId="{44A3B7D6-CACD-4A00-9327-DCB06F79E50E}" srcOrd="0" destOrd="0" presId="urn:microsoft.com/office/officeart/2005/8/layout/radial4"/>
    <dgm:cxn modelId="{BEB16DB4-2B43-474B-AEAB-24A2C94979DF}" type="presOf" srcId="{8C129552-9613-404A-8AF1-B40F45C03D65}" destId="{E9F48B88-9A5E-4573-ACC5-BB26EDCE326F}" srcOrd="0" destOrd="0" presId="urn:microsoft.com/office/officeart/2005/8/layout/radial4"/>
    <dgm:cxn modelId="{A7E34CB7-58DC-4BD7-BC14-589BCD7B47E9}" type="presOf" srcId="{210C1B1D-CE78-468E-B35E-53F3772C1C5A}" destId="{FCEB9978-BE1C-4C36-863E-D00D5E21D811}" srcOrd="0" destOrd="0" presId="urn:microsoft.com/office/officeart/2005/8/layout/radial4"/>
    <dgm:cxn modelId="{E3E863C7-DB91-456D-B53F-29B12D1CD01B}" type="presOf" srcId="{11E6128F-B711-4C3A-B74B-E3C3C7E08FA9}" destId="{69B486F3-4172-4F7D-A645-6FE4DFF43F7E}" srcOrd="0" destOrd="0" presId="urn:microsoft.com/office/officeart/2005/8/layout/radial4"/>
    <dgm:cxn modelId="{64F679E0-8D86-4C82-8AF6-54402C669CA5}" type="presOf" srcId="{7419BD04-109A-4FA4-9785-2A72BB05148B}" destId="{C9AF8209-4B20-4D56-A120-4348335E21D4}" srcOrd="0" destOrd="0" presId="urn:microsoft.com/office/officeart/2005/8/layout/radial4"/>
    <dgm:cxn modelId="{37E791FB-CE44-4612-953A-8FBC1EFADD7C}" type="presOf" srcId="{78298289-22FE-4084-9D8B-51D02536DB7B}" destId="{10E8672E-DBBE-4A86-AF4D-71B405CA578C}" srcOrd="0" destOrd="0" presId="urn:microsoft.com/office/officeart/2005/8/layout/radial4"/>
    <dgm:cxn modelId="{DF2D251E-7C07-4EC7-9F01-8086D11AC7F0}" type="presParOf" srcId="{44A3B7D6-CACD-4A00-9327-DCB06F79E50E}" destId="{C9AF8209-4B20-4D56-A120-4348335E21D4}" srcOrd="0" destOrd="0" presId="urn:microsoft.com/office/officeart/2005/8/layout/radial4"/>
    <dgm:cxn modelId="{AB241AC7-BF4B-4CF0-A434-141B8A00E291}" type="presParOf" srcId="{44A3B7D6-CACD-4A00-9327-DCB06F79E50E}" destId="{69B486F3-4172-4F7D-A645-6FE4DFF43F7E}" srcOrd="1" destOrd="0" presId="urn:microsoft.com/office/officeart/2005/8/layout/radial4"/>
    <dgm:cxn modelId="{B117AF13-351A-4A23-941D-F8E1447FACEC}" type="presParOf" srcId="{44A3B7D6-CACD-4A00-9327-DCB06F79E50E}" destId="{10E8672E-DBBE-4A86-AF4D-71B405CA578C}" srcOrd="2" destOrd="0" presId="urn:microsoft.com/office/officeart/2005/8/layout/radial4"/>
    <dgm:cxn modelId="{3F9D0005-0BFF-401B-8521-139D86E43BFA}" type="presParOf" srcId="{44A3B7D6-CACD-4A00-9327-DCB06F79E50E}" destId="{FCEB9978-BE1C-4C36-863E-D00D5E21D811}" srcOrd="3" destOrd="0" presId="urn:microsoft.com/office/officeart/2005/8/layout/radial4"/>
    <dgm:cxn modelId="{2726F618-72D5-47E8-984E-9932B20B51A8}" type="presParOf" srcId="{44A3B7D6-CACD-4A00-9327-DCB06F79E50E}" destId="{E9F48B88-9A5E-4573-ACC5-BB26EDCE326F}" srcOrd="4" destOrd="0" presId="urn:microsoft.com/office/officeart/2005/8/layout/radial4"/>
    <dgm:cxn modelId="{1ACB943A-9833-4E5B-A558-2AF4F1089D2F}" type="presParOf" srcId="{44A3B7D6-CACD-4A00-9327-DCB06F79E50E}" destId="{130179F5-C848-43CD-856B-4034F42878BD}" srcOrd="5" destOrd="0" presId="urn:microsoft.com/office/officeart/2005/8/layout/radial4"/>
    <dgm:cxn modelId="{AF88EBE6-9076-4EA7-81F5-793F20E92B48}" type="presParOf" srcId="{44A3B7D6-CACD-4A00-9327-DCB06F79E50E}" destId="{F34DDE14-244A-47E4-A3E4-4C12BA8901CF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AF8209-4B20-4D56-A120-4348335E21D4}">
      <dsp:nvSpPr>
        <dsp:cNvPr id="0" name=""/>
        <dsp:cNvSpPr/>
      </dsp:nvSpPr>
      <dsp:spPr>
        <a:xfrm>
          <a:off x="3828740" y="1703013"/>
          <a:ext cx="1429215" cy="1429215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Antibiotico-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b="1" kern="1200" dirty="0">
              <a:latin typeface="Calibri" panose="020F0502020204030204" pitchFamily="34" charset="0"/>
              <a:cs typeface="Calibri" panose="020F0502020204030204" pitchFamily="34" charset="0"/>
            </a:rPr>
            <a:t>resistenza</a:t>
          </a:r>
        </a:p>
      </dsp:txBody>
      <dsp:txXfrm>
        <a:off x="4038044" y="1912317"/>
        <a:ext cx="1010607" cy="1010607"/>
      </dsp:txXfrm>
    </dsp:sp>
    <dsp:sp modelId="{69B486F3-4172-4F7D-A645-6FE4DFF43F7E}">
      <dsp:nvSpPr>
        <dsp:cNvPr id="0" name=""/>
        <dsp:cNvSpPr/>
      </dsp:nvSpPr>
      <dsp:spPr>
        <a:xfrm rot="12900000">
          <a:off x="2908824" y="1453167"/>
          <a:ext cx="1096003" cy="40732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E8672E-DBBE-4A86-AF4D-71B405CA578C}">
      <dsp:nvSpPr>
        <dsp:cNvPr id="0" name=""/>
        <dsp:cNvSpPr/>
      </dsp:nvSpPr>
      <dsp:spPr>
        <a:xfrm>
          <a:off x="2329051" y="799407"/>
          <a:ext cx="1357754" cy="10862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>
              <a:latin typeface="Calibri" panose="020F0502020204030204" pitchFamily="34" charset="0"/>
              <a:cs typeface="Calibri" panose="020F0502020204030204" pitchFamily="34" charset="0"/>
            </a:rPr>
            <a:t>Scoperta di nuovi antibiotici in declino   </a:t>
          </a:r>
        </a:p>
      </dsp:txBody>
      <dsp:txXfrm>
        <a:off x="2360865" y="831221"/>
        <a:ext cx="1294126" cy="1022575"/>
      </dsp:txXfrm>
    </dsp:sp>
    <dsp:sp modelId="{FCEB9978-BE1C-4C36-863E-D00D5E21D811}">
      <dsp:nvSpPr>
        <dsp:cNvPr id="0" name=""/>
        <dsp:cNvSpPr/>
      </dsp:nvSpPr>
      <dsp:spPr>
        <a:xfrm rot="10838736">
          <a:off x="5387024" y="2295742"/>
          <a:ext cx="1433159" cy="453602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F48B88-9A5E-4573-ACC5-BB26EDCE326F}">
      <dsp:nvSpPr>
        <dsp:cNvPr id="0" name=""/>
        <dsp:cNvSpPr/>
      </dsp:nvSpPr>
      <dsp:spPr>
        <a:xfrm>
          <a:off x="7008665" y="1872047"/>
          <a:ext cx="2011880" cy="108620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>
              <a:latin typeface="Calibri" panose="020F0502020204030204" pitchFamily="34" charset="0"/>
              <a:cs typeface="Calibri" panose="020F0502020204030204" pitchFamily="34" charset="0"/>
            </a:rPr>
            <a:t>Sviluppo di batteri MDR  multidrug-resistant</a:t>
          </a:r>
        </a:p>
      </dsp:txBody>
      <dsp:txXfrm>
        <a:off x="7040479" y="1903861"/>
        <a:ext cx="1948252" cy="1022575"/>
      </dsp:txXfrm>
    </dsp:sp>
    <dsp:sp modelId="{130179F5-C848-43CD-856B-4034F42878BD}">
      <dsp:nvSpPr>
        <dsp:cNvPr id="0" name=""/>
        <dsp:cNvSpPr/>
      </dsp:nvSpPr>
      <dsp:spPr>
        <a:xfrm rot="16034856">
          <a:off x="4253219" y="1180474"/>
          <a:ext cx="664461" cy="37464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4DDE14-244A-47E4-A3E4-4C12BA8901CF}">
      <dsp:nvSpPr>
        <dsp:cNvPr id="0" name=""/>
        <dsp:cNvSpPr/>
      </dsp:nvSpPr>
      <dsp:spPr>
        <a:xfrm>
          <a:off x="3895426" y="270503"/>
          <a:ext cx="1465750" cy="9782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>
              <a:latin typeface="Calibri" panose="020F0502020204030204" pitchFamily="34" charset="0"/>
              <a:cs typeface="Calibri" panose="020F0502020204030204" pitchFamily="34" charset="0"/>
            </a:rPr>
            <a:t>Uso eccessivo di antibiotici, sia per uso umano che animale  </a:t>
          </a:r>
        </a:p>
      </dsp:txBody>
      <dsp:txXfrm>
        <a:off x="3924078" y="299155"/>
        <a:ext cx="1408446" cy="920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A9A39-9C46-4DD2-96CA-6582BDD7A757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54777-7A42-47C4-9D49-10F17B2E3D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617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854777-7A42-47C4-9D49-10F17B2E3DE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4527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8C025-81B1-4128-86FE-4F87AA8F5F7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95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8C025-81B1-4128-86FE-4F87AA8F5F7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1841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8C025-81B1-4128-86FE-4F87AA8F5F7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6348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i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8C025-81B1-4128-86FE-4F87AA8F5F7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1889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854777-7A42-47C4-9D49-10F17B2E3DE0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1381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854777-7A42-47C4-9D49-10F17B2E3DE0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3360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FF415-9E85-479A-BF0F-0989653EDF34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8D276-11C4-49FD-A9A5-31FFB135D4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0961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FF415-9E85-479A-BF0F-0989653EDF34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8D276-11C4-49FD-A9A5-31FFB135D4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886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FF415-9E85-479A-BF0F-0989653EDF34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8D276-11C4-49FD-A9A5-31FFB135D426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1599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FF415-9E85-479A-BF0F-0989653EDF34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8D276-11C4-49FD-A9A5-31FFB135D4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8969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FF415-9E85-479A-BF0F-0989653EDF34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8D276-11C4-49FD-A9A5-31FFB135D426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9722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FF415-9E85-479A-BF0F-0989653EDF34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8D276-11C4-49FD-A9A5-31FFB135D4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8642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FF415-9E85-479A-BF0F-0989653EDF34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8D276-11C4-49FD-A9A5-31FFB135D4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9730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FF415-9E85-479A-BF0F-0989653EDF34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8D276-11C4-49FD-A9A5-31FFB135D4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187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FF415-9E85-479A-BF0F-0989653EDF34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8D276-11C4-49FD-A9A5-31FFB135D4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3473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FF415-9E85-479A-BF0F-0989653EDF34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8D276-11C4-49FD-A9A5-31FFB135D4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8865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FF415-9E85-479A-BF0F-0989653EDF34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8D276-11C4-49FD-A9A5-31FFB135D4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753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FF415-9E85-479A-BF0F-0989653EDF34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8D276-11C4-49FD-A9A5-31FFB135D4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4459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FF415-9E85-479A-BF0F-0989653EDF34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8D276-11C4-49FD-A9A5-31FFB135D4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5551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FF415-9E85-479A-BF0F-0989653EDF34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8D276-11C4-49FD-A9A5-31FFB135D4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186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FF415-9E85-479A-BF0F-0989653EDF34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8D276-11C4-49FD-A9A5-31FFB135D4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3605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FF415-9E85-479A-BF0F-0989653EDF34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8D276-11C4-49FD-A9A5-31FFB135D4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9372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F415-9E85-479A-BF0F-0989653EDF34}" type="datetimeFigureOut">
              <a:rPr lang="it-IT" smtClean="0"/>
              <a:t>02/04/2019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878D276-11C4-49FD-A9A5-31FFB135D4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920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9.jpeg"/><Relationship Id="rId7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CBAA3046-5E63-4EC4-91BC-2A5BEAAC27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3" t="23263" r="36648" b="61340"/>
          <a:stretch/>
        </p:blipFill>
        <p:spPr>
          <a:xfrm>
            <a:off x="205490" y="266122"/>
            <a:ext cx="2665379" cy="792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F96266B-E6EB-4AB4-846A-62A853002507}"/>
              </a:ext>
            </a:extLst>
          </p:cNvPr>
          <p:cNvSpPr/>
          <p:nvPr/>
        </p:nvSpPr>
        <p:spPr>
          <a:xfrm>
            <a:off x="2210189" y="1058122"/>
            <a:ext cx="4723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i="1" dirty="0">
                <a:solidFill>
                  <a:srgbClr val="3B3B3B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Corso di Laurea Magistrale in </a:t>
            </a:r>
          </a:p>
          <a:p>
            <a:pPr algn="ctr"/>
            <a:r>
              <a:rPr lang="it-IT" i="1" dirty="0">
                <a:solidFill>
                  <a:srgbClr val="3B3B3B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Biologia Sperimentale ed Applicata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2627A0F-A2CE-4111-9DDD-4A6276B9EDBE}"/>
              </a:ext>
            </a:extLst>
          </p:cNvPr>
          <p:cNvSpPr/>
          <p:nvPr/>
        </p:nvSpPr>
        <p:spPr>
          <a:xfrm>
            <a:off x="1294500" y="2588224"/>
            <a:ext cx="65550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sz="2700" b="1" dirty="0">
                <a:latin typeface="Verdana" panose="020B0604030504040204" pitchFamily="34" charset="0"/>
                <a:ea typeface="Verdana" panose="020B0604030504040204" pitchFamily="34" charset="0"/>
              </a:rPr>
              <a:t>NATURAL GREEN NEGLI STUDI </a:t>
            </a:r>
          </a:p>
          <a:p>
            <a:pPr algn="just"/>
            <a:r>
              <a:rPr lang="it-IT" sz="2700" b="1" dirty="0">
                <a:latin typeface="Verdana" panose="020B0604030504040204" pitchFamily="34" charset="0"/>
                <a:ea typeface="Verdana" panose="020B0604030504040204" pitchFamily="34" charset="0"/>
              </a:rPr>
              <a:t>SULL’ANTIBIOTICO RESISTENZA</a:t>
            </a:r>
            <a:endParaRPr lang="it-IT" sz="2700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F0537C0-3CF5-4460-B32B-75CED00E23F3}"/>
              </a:ext>
            </a:extLst>
          </p:cNvPr>
          <p:cNvSpPr txBox="1"/>
          <p:nvPr/>
        </p:nvSpPr>
        <p:spPr>
          <a:xfrm>
            <a:off x="646690" y="5234338"/>
            <a:ext cx="3620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350" dirty="0"/>
              <a:t>Veronica Pellesi, Cinzia Provenzano</a:t>
            </a:r>
          </a:p>
          <a:p>
            <a:endParaRPr lang="it-IT" sz="1350" dirty="0"/>
          </a:p>
          <a:p>
            <a:r>
              <a:rPr lang="it-IT" sz="1350" b="1" dirty="0"/>
              <a:t>Team:</a:t>
            </a:r>
            <a:r>
              <a:rPr lang="it-IT" sz="1350" dirty="0"/>
              <a:t> Prof.ssa Carla Sabia, Dott.ssa        Stefania </a:t>
            </a:r>
            <a:r>
              <a:rPr lang="it-IT" sz="1350" dirty="0" err="1"/>
              <a:t>Camellini</a:t>
            </a:r>
            <a:r>
              <a:rPr lang="it-IT" sz="1350" dirty="0"/>
              <a:t>, Dott.ssa Ramona </a:t>
            </a:r>
            <a:r>
              <a:rPr lang="it-IT" sz="1350" dirty="0" err="1"/>
              <a:t>Iseppi</a:t>
            </a:r>
            <a:r>
              <a:rPr lang="it-IT" sz="1350" dirty="0"/>
              <a:t> </a:t>
            </a:r>
          </a:p>
        </p:txBody>
      </p:sp>
      <p:pic>
        <p:nvPicPr>
          <p:cNvPr id="3" name="Immagine 2" descr="Immagine che contiene oggetto&#10;&#10;Descrizione generata automaticamente">
            <a:extLst>
              <a:ext uri="{FF2B5EF4-FFF2-40B4-BE49-F238E27FC236}">
                <a16:creationId xmlns:a16="http://schemas.microsoft.com/office/drawing/2014/main" id="{86420398-F40C-4BC4-AB96-AD08D3DEE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913" y="266122"/>
            <a:ext cx="1786362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79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200489-9C67-4541-9389-23699A4D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361" y="350402"/>
            <a:ext cx="5604387" cy="1043729"/>
          </a:xfrm>
        </p:spPr>
        <p:txBody>
          <a:bodyPr>
            <a:noAutofit/>
          </a:bodyPr>
          <a:lstStyle/>
          <a:p>
            <a:pPr algn="ctr"/>
            <a:r>
              <a:rPr lang="it-IT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AGAR DISK DIFFUSION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5356478-961F-42A9-81F1-75793641BC7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6" t="13235" r="9381" b="19412"/>
          <a:stretch/>
        </p:blipFill>
        <p:spPr bwMode="auto">
          <a:xfrm>
            <a:off x="473026" y="1595804"/>
            <a:ext cx="3400316" cy="19413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35AA399-2646-4F15-B9FB-DAA4D7B3DB9B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23" t="12941" r="17926" b="10882"/>
          <a:stretch/>
        </p:blipFill>
        <p:spPr bwMode="auto">
          <a:xfrm>
            <a:off x="854063" y="3738819"/>
            <a:ext cx="2638242" cy="20724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662E0D65-4C84-46B8-A94B-CD946C792A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249863"/>
              </p:ext>
            </p:extLst>
          </p:nvPr>
        </p:nvGraphicFramePr>
        <p:xfrm>
          <a:off x="4168377" y="1258440"/>
          <a:ext cx="4121560" cy="49607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1051">
                  <a:extLst>
                    <a:ext uri="{9D8B030D-6E8A-4147-A177-3AD203B41FA5}">
                      <a16:colId xmlns:a16="http://schemas.microsoft.com/office/drawing/2014/main" val="227783255"/>
                    </a:ext>
                  </a:extLst>
                </a:gridCol>
                <a:gridCol w="1344758">
                  <a:extLst>
                    <a:ext uri="{9D8B030D-6E8A-4147-A177-3AD203B41FA5}">
                      <a16:colId xmlns:a16="http://schemas.microsoft.com/office/drawing/2014/main" val="3608069740"/>
                    </a:ext>
                  </a:extLst>
                </a:gridCol>
                <a:gridCol w="1165751">
                  <a:extLst>
                    <a:ext uri="{9D8B030D-6E8A-4147-A177-3AD203B41FA5}">
                      <a16:colId xmlns:a16="http://schemas.microsoft.com/office/drawing/2014/main" val="1299246829"/>
                    </a:ext>
                  </a:extLst>
                </a:gridCol>
              </a:tblGrid>
              <a:tr h="183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Ceppi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Tea-tree OE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Eucalipto OE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2769452"/>
                  </a:ext>
                </a:extLst>
              </a:tr>
              <a:tr h="183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 pneumoniae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3218469062"/>
                  </a:ext>
                </a:extLst>
              </a:tr>
              <a:tr h="183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 pneumoniae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3516792730"/>
                  </a:ext>
                </a:extLst>
              </a:tr>
              <a:tr h="183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 pneumoniae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3712003711"/>
                  </a:ext>
                </a:extLst>
              </a:tr>
              <a:tr h="183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 pneumoniae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94102087"/>
                  </a:ext>
                </a:extLst>
              </a:tr>
              <a:tr h="183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 pneumoniae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4163268509"/>
                  </a:ext>
                </a:extLst>
              </a:tr>
              <a:tr h="183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 pneumoniae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3746791697"/>
                  </a:ext>
                </a:extLst>
              </a:tr>
              <a:tr h="183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 pneumoniae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41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1416629343"/>
                  </a:ext>
                </a:extLst>
              </a:tr>
              <a:tr h="183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 pneumoniae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2142845849"/>
                  </a:ext>
                </a:extLst>
              </a:tr>
              <a:tr h="183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 pneumoniae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4224765975"/>
                  </a:ext>
                </a:extLst>
              </a:tr>
              <a:tr h="183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 pneumoniae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3929932165"/>
                  </a:ext>
                </a:extLst>
              </a:tr>
              <a:tr h="183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596358261"/>
                  </a:ext>
                </a:extLst>
              </a:tr>
              <a:tr h="183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623150168"/>
                  </a:ext>
                </a:extLst>
              </a:tr>
              <a:tr h="183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2481545310"/>
                  </a:ext>
                </a:extLst>
              </a:tr>
              <a:tr h="183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2931479575"/>
                  </a:ext>
                </a:extLst>
              </a:tr>
              <a:tr h="183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3650643030"/>
                  </a:ext>
                </a:extLst>
              </a:tr>
              <a:tr h="183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33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2309178491"/>
                  </a:ext>
                </a:extLst>
              </a:tr>
              <a:tr h="183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3421571351"/>
                  </a:ext>
                </a:extLst>
              </a:tr>
              <a:tr h="183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442803046"/>
                  </a:ext>
                </a:extLst>
              </a:tr>
              <a:tr h="183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3564629350"/>
                  </a:ext>
                </a:extLst>
              </a:tr>
              <a:tr h="183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3968926768"/>
                  </a:ext>
                </a:extLst>
              </a:tr>
              <a:tr h="1839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mm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40731604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157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AE16D2-E479-4CFD-9952-7A42F7C0B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26" y="334187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DETERMINAZIONE DELLA MIC DEGLI OLI ESSENZIALI 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FC8238DD-1DA3-4C3B-BE02-3A6E495A78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9030983"/>
              </p:ext>
            </p:extLst>
          </p:nvPr>
        </p:nvGraphicFramePr>
        <p:xfrm>
          <a:off x="1499279" y="1537531"/>
          <a:ext cx="4768005" cy="49862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4101">
                  <a:extLst>
                    <a:ext uri="{9D8B030D-6E8A-4147-A177-3AD203B41FA5}">
                      <a16:colId xmlns:a16="http://schemas.microsoft.com/office/drawing/2014/main" val="227317371"/>
                    </a:ext>
                  </a:extLst>
                </a:gridCol>
                <a:gridCol w="848245">
                  <a:extLst>
                    <a:ext uri="{9D8B030D-6E8A-4147-A177-3AD203B41FA5}">
                      <a16:colId xmlns:a16="http://schemas.microsoft.com/office/drawing/2014/main" val="2324278071"/>
                    </a:ext>
                  </a:extLst>
                </a:gridCol>
                <a:gridCol w="718343">
                  <a:extLst>
                    <a:ext uri="{9D8B030D-6E8A-4147-A177-3AD203B41FA5}">
                      <a16:colId xmlns:a16="http://schemas.microsoft.com/office/drawing/2014/main" val="911228758"/>
                    </a:ext>
                  </a:extLst>
                </a:gridCol>
                <a:gridCol w="1337316">
                  <a:extLst>
                    <a:ext uri="{9D8B030D-6E8A-4147-A177-3AD203B41FA5}">
                      <a16:colId xmlns:a16="http://schemas.microsoft.com/office/drawing/2014/main" val="2166434114"/>
                    </a:ext>
                  </a:extLst>
                </a:gridCol>
              </a:tblGrid>
              <a:tr h="2510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CEPPI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Eucalipto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Tea-tree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Antibiotico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137894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 pneumoniae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Cefotaxime 128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766588148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 pneumoniae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Cefotaxime 64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2076831379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 pneumoniae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Cefotaxime 64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1839876420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</a:t>
                      </a: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100" i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pneumoniae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Cefotaxime 64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2664238151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 pneumoniae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Cefotaxime 64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2150618492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</a:t>
                      </a: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100" i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pneumoniae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Meropenem 32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271180059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 pneumoniae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Meropenem 64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2061101007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 pneumoniae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Meropenem 32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2108287217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 pneumoniae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Meropenem 16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3133423725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Klebsiella pneumoniae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Meropenem 64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2281361964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Cefotaxime 64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2911486161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Cefotaxime 32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4099429587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Cefotaxime 128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3178670443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Cefotaxime 64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4061611997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Cefotaxime 64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4148696817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Cefotaxime 64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2078373606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Cefotaxime 64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1536897146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Cefotaxime 64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3304822508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Cefotaxime 64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199781532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Cefotaxime 64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271165203"/>
                  </a:ext>
                </a:extLst>
              </a:tr>
              <a:tr h="2158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i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Escherichia coli</a:t>
                      </a:r>
                      <a:endParaRPr lang="it-IT" sz="110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 γ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γ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Cefotaxime 64 γ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1516" marR="41516" marT="0" marB="0"/>
                </a:tc>
                <a:extLst>
                  <a:ext uri="{0D108BD9-81ED-4DB2-BD59-A6C34878D82A}">
                    <a16:rowId xmlns:a16="http://schemas.microsoft.com/office/drawing/2014/main" val="597786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1025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C98222F-CCBE-4AC5-A558-49A443768BFC}"/>
              </a:ext>
            </a:extLst>
          </p:cNvPr>
          <p:cNvSpPr txBox="1"/>
          <p:nvPr/>
        </p:nvSpPr>
        <p:spPr>
          <a:xfrm>
            <a:off x="1191899" y="530679"/>
            <a:ext cx="1856898" cy="6463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17" tIns="45708" rIns="91417" bIns="45708" rtlCol="0">
            <a:spAutoFit/>
          </a:bodyPr>
          <a:lstStyle/>
          <a:p>
            <a:pPr algn="ctr"/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CEPPI BATTERICI</a:t>
            </a:r>
          </a:p>
          <a:p>
            <a:pPr algn="ctr"/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ATCC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477FCD5-AA13-4383-9696-414C0D4E7516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3048797" y="853833"/>
            <a:ext cx="10450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Gruppo 3">
            <a:extLst>
              <a:ext uri="{FF2B5EF4-FFF2-40B4-BE49-F238E27FC236}">
                <a16:creationId xmlns:a16="http://schemas.microsoft.com/office/drawing/2014/main" id="{59F520E2-CA73-45FB-A843-72320C306681}"/>
              </a:ext>
            </a:extLst>
          </p:cNvPr>
          <p:cNvGrpSpPr/>
          <p:nvPr/>
        </p:nvGrpSpPr>
        <p:grpSpPr>
          <a:xfrm>
            <a:off x="4105196" y="298386"/>
            <a:ext cx="2854440" cy="5996392"/>
            <a:chOff x="2851914" y="733988"/>
            <a:chExt cx="3275261" cy="4824000"/>
          </a:xfrm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50DE6C60-D05D-46F1-9BC3-B194C456AFC4}"/>
                </a:ext>
              </a:extLst>
            </p:cNvPr>
            <p:cNvGrpSpPr/>
            <p:nvPr/>
          </p:nvGrpSpPr>
          <p:grpSpPr>
            <a:xfrm>
              <a:off x="2851914" y="733988"/>
              <a:ext cx="3275261" cy="4824000"/>
              <a:chOff x="5755348" y="381159"/>
              <a:chExt cx="3275261" cy="5112000"/>
            </a:xfrm>
          </p:grpSpPr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D849D42B-7EC9-40E6-8848-4B400DB72EA8}"/>
                  </a:ext>
                </a:extLst>
              </p:cNvPr>
              <p:cNvSpPr/>
              <p:nvPr/>
            </p:nvSpPr>
            <p:spPr>
              <a:xfrm>
                <a:off x="5755348" y="381159"/>
                <a:ext cx="3275261" cy="5112000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lIns="91417" tIns="45708" rIns="91417" bIns="45708" rtlCol="0" anchor="ctr"/>
              <a:lstStyle/>
              <a:p>
                <a:pPr algn="ctr"/>
                <a:endParaRPr lang="it-IT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Rettangolo 7"/>
              <p:cNvSpPr/>
              <p:nvPr/>
            </p:nvSpPr>
            <p:spPr>
              <a:xfrm>
                <a:off x="6160901" y="436630"/>
                <a:ext cx="2488334" cy="64864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/>
                <a:r>
                  <a:rPr lang="it-IT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Frazioni</a:t>
                </a:r>
                <a:r>
                  <a:rPr lang="it-IT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</a:p>
              <a:p>
                <a:r>
                  <a:rPr lang="it-IT" sz="16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molle</a:t>
                </a:r>
              </a:p>
              <a:p>
                <a:pPr marL="214270" indent="-214270">
                  <a:buFont typeface="Wingdings" panose="05000000000000000000" pitchFamily="2" charset="2"/>
                  <a:buChar char="§"/>
                </a:pPr>
                <a:r>
                  <a:rPr lang="it-IT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Agar Disk </a:t>
                </a:r>
                <a:r>
                  <a:rPr lang="it-IT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Diffusion</a:t>
                </a:r>
                <a:endParaRPr lang="it-IT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Rettangolo 10"/>
              <p:cNvSpPr/>
              <p:nvPr/>
            </p:nvSpPr>
            <p:spPr>
              <a:xfrm>
                <a:off x="6160899" y="2229637"/>
                <a:ext cx="2322914" cy="26426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14270" indent="-214270">
                  <a:buFont typeface="Wingdings" panose="05000000000000000000" pitchFamily="2" charset="2"/>
                  <a:buChar char="§"/>
                </a:pPr>
                <a:r>
                  <a:rPr lang="it-IT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Microdiluzione</a:t>
                </a:r>
                <a:endParaRPr lang="it-IT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A1A02E2D-90DD-4BD5-A749-EACF549F9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57465" y="2805157"/>
              <a:ext cx="2458886" cy="109703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7466" y="1475731"/>
              <a:ext cx="2458886" cy="90769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55014AB3-E886-4D3C-AC88-32608A783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37" y="1514052"/>
            <a:ext cx="1152000" cy="108835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15BEF56-1E3F-4674-A533-7120E7A96C84}"/>
              </a:ext>
            </a:extLst>
          </p:cNvPr>
          <p:cNvSpPr txBox="1"/>
          <p:nvPr/>
        </p:nvSpPr>
        <p:spPr>
          <a:xfrm>
            <a:off x="102418" y="2685614"/>
            <a:ext cx="31856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Bacillus</a:t>
            </a:r>
            <a:r>
              <a:rPr lang="it-IT" sz="1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subtilis</a:t>
            </a:r>
            <a:r>
              <a:rPr lang="it-IT" sz="1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000" b="1" dirty="0">
                <a:latin typeface="Calibri" panose="020F0502020204030204" pitchFamily="34" charset="0"/>
                <a:cs typeface="Calibri" panose="020F0502020204030204" pitchFamily="34" charset="0"/>
              </a:rPr>
              <a:t>ATCC 6633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2980D38-81A6-43F6-9E13-AE1C2DE57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069" y="1588408"/>
            <a:ext cx="1152000" cy="105105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FA4B6D1-AACA-431B-812A-5B41EDAA5F8D}"/>
              </a:ext>
            </a:extLst>
          </p:cNvPr>
          <p:cNvSpPr txBox="1"/>
          <p:nvPr/>
        </p:nvSpPr>
        <p:spPr>
          <a:xfrm>
            <a:off x="1812632" y="2681283"/>
            <a:ext cx="20786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i="1" dirty="0"/>
              <a:t>Candida </a:t>
            </a:r>
            <a:r>
              <a:rPr lang="it-IT" sz="1000" b="1" i="1" dirty="0" err="1"/>
              <a:t>albicans</a:t>
            </a:r>
            <a:r>
              <a:rPr lang="it-IT" sz="1000" b="1" i="1" dirty="0"/>
              <a:t> </a:t>
            </a:r>
            <a:r>
              <a:rPr lang="it-IT" sz="1000" b="1" dirty="0"/>
              <a:t>ATCC 10231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3D73F504-FCFE-4C75-94F5-291079BB2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940" y="3106536"/>
            <a:ext cx="1080000" cy="1091895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6C9A5F8-852D-4E8F-A75D-EC9C1FE25787}"/>
              </a:ext>
            </a:extLst>
          </p:cNvPr>
          <p:cNvSpPr txBox="1"/>
          <p:nvPr/>
        </p:nvSpPr>
        <p:spPr>
          <a:xfrm>
            <a:off x="146603" y="4301953"/>
            <a:ext cx="1666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Staphylococcus</a:t>
            </a:r>
            <a:r>
              <a:rPr lang="it-IT" sz="1000" b="1" i="1" dirty="0"/>
              <a:t> </a:t>
            </a:r>
            <a:r>
              <a:rPr lang="it-IT" sz="1000" b="1" i="1" dirty="0" err="1"/>
              <a:t>aureus</a:t>
            </a:r>
            <a:r>
              <a:rPr lang="it-IT" sz="1000" b="1" dirty="0"/>
              <a:t> ATCC 6538</a:t>
            </a:r>
            <a:endParaRPr lang="it-IT" sz="1000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3383648B-6F4C-45CB-9189-68F6844B00F9}"/>
              </a:ext>
            </a:extLst>
          </p:cNvPr>
          <p:cNvPicPr/>
          <p:nvPr/>
        </p:nvPicPr>
        <p:blipFill rotWithShape="1">
          <a:blip r:embed="rId7"/>
          <a:srcRect l="3465" r="4224" b="24151"/>
          <a:stretch/>
        </p:blipFill>
        <p:spPr bwMode="auto">
          <a:xfrm rot="10800000">
            <a:off x="2184365" y="3060128"/>
            <a:ext cx="1202969" cy="1138301"/>
          </a:xfrm>
          <a:prstGeom prst="ellipse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491D11A-DF96-4D52-8B77-0D2C111DEBF0}"/>
              </a:ext>
            </a:extLst>
          </p:cNvPr>
          <p:cNvSpPr txBox="1"/>
          <p:nvPr/>
        </p:nvSpPr>
        <p:spPr>
          <a:xfrm>
            <a:off x="1775441" y="4431801"/>
            <a:ext cx="2318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Enterococcus</a:t>
            </a:r>
            <a:r>
              <a:rPr lang="it-IT" sz="1000" b="1" i="1" dirty="0"/>
              <a:t> </a:t>
            </a:r>
            <a:r>
              <a:rPr lang="it-IT" sz="1000" b="1" i="1" dirty="0" err="1"/>
              <a:t>faecalis</a:t>
            </a:r>
            <a:r>
              <a:rPr lang="it-IT" sz="1000" b="1" i="1" dirty="0"/>
              <a:t> </a:t>
            </a:r>
            <a:r>
              <a:rPr lang="it-IT" sz="1000" b="1" dirty="0"/>
              <a:t>ATCC 29212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2450C295-325A-412D-8CF8-21E8CF570494}"/>
              </a:ext>
            </a:extLst>
          </p:cNvPr>
          <p:cNvCxnSpPr/>
          <p:nvPr/>
        </p:nvCxnSpPr>
        <p:spPr>
          <a:xfrm>
            <a:off x="2064615" y="1261127"/>
            <a:ext cx="0" cy="3272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4364774" y="4385634"/>
            <a:ext cx="2241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it-IT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Biofilm</a:t>
            </a: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Immagine 22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271" y="4758477"/>
            <a:ext cx="2142957" cy="142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19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D69288-FCE2-4DEA-9158-7AE25C19CDE8}"/>
              </a:ext>
            </a:extLst>
          </p:cNvPr>
          <p:cNvSpPr txBox="1">
            <a:spLocks/>
          </p:cNvSpPr>
          <p:nvPr/>
        </p:nvSpPr>
        <p:spPr>
          <a:xfrm>
            <a:off x="1439781" y="85067"/>
            <a:ext cx="5696125" cy="94438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RISULTATI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DAC8A92-07A1-431B-88AD-C18389DEE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401" y="1029453"/>
            <a:ext cx="3946656" cy="2160618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494A5FFE-9FE8-4A6C-A5A4-04A84C55207C}"/>
              </a:ext>
            </a:extLst>
          </p:cNvPr>
          <p:cNvSpPr/>
          <p:nvPr/>
        </p:nvSpPr>
        <p:spPr>
          <a:xfrm>
            <a:off x="2421401" y="32440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Attività nei confronti di 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Bacills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subtilis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ATCC 6633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485320D0-FB4F-4104-9687-C55F21F7CE5C}"/>
              </a:ext>
            </a:extLst>
          </p:cNvPr>
          <p:cNvSpPr/>
          <p:nvPr/>
        </p:nvSpPr>
        <p:spPr>
          <a:xfrm>
            <a:off x="4394729" y="4739627"/>
            <a:ext cx="27411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Attività nei confronti di 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Staphilococcus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aureus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ATCC 6538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2594D31-ECFF-46E5-9A2F-5FD712C57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123" y="4127463"/>
            <a:ext cx="295072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85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175735"/>
              </p:ext>
            </p:extLst>
          </p:nvPr>
        </p:nvGraphicFramePr>
        <p:xfrm>
          <a:off x="476168" y="936063"/>
          <a:ext cx="7289607" cy="28010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6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5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56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1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7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81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81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18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1183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1183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1183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1403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1403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01379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31405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CEPPO</a:t>
                      </a:r>
                      <a:endParaRPr lang="it-IT" sz="1100" b="1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1"/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FRAZIONI SM </a:t>
                      </a:r>
                      <a:r>
                        <a:rPr lang="it-IT" sz="1100" b="1" kern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♂</a:t>
                      </a:r>
                      <a:endParaRPr lang="it-IT" sz="1100" b="1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ANTIBIOTICO</a:t>
                      </a:r>
                      <a:endParaRPr lang="it-IT" sz="1100" b="1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93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L1F1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L1F2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L1F3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L1F5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L1F6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L1F7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L1F10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L2F1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L2F2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L2F3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L2F4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L2F6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L2F7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99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 </a:t>
                      </a:r>
                      <a:r>
                        <a:rPr lang="it-IT" sz="1000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albicans</a:t>
                      </a:r>
                      <a:r>
                        <a:rPr lang="it-IT" sz="10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ATCC 10231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 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Amfotericina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 512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charset="2"/>
                        </a:rPr>
                        <a:t>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(R)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8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B. </a:t>
                      </a:r>
                      <a:r>
                        <a:rPr lang="it-IT" sz="1000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subtilis</a:t>
                      </a:r>
                      <a:r>
                        <a:rPr lang="it-IT" sz="10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ATCC 6633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 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Ampicillina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charset="2"/>
                        </a:rPr>
                        <a:t>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512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charset="2"/>
                        </a:rPr>
                        <a:t> (R)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8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S. </a:t>
                      </a:r>
                      <a:r>
                        <a:rPr lang="it-IT" sz="1000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aureus</a:t>
                      </a:r>
                      <a:r>
                        <a:rPr lang="it-IT" sz="10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ATCC 6538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Ciprofloxacina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charset="2"/>
                        </a:rPr>
                        <a:t> (R)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96913" y="2841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703922"/>
              </p:ext>
            </p:extLst>
          </p:nvPr>
        </p:nvGraphicFramePr>
        <p:xfrm>
          <a:off x="486561" y="3954671"/>
          <a:ext cx="6850788" cy="25850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0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6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39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48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82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02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0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07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049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4887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CEPPO</a:t>
                      </a:r>
                      <a:endParaRPr lang="it-IT" sz="1100" b="1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FRAZIONI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100" kern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♀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ANTIBIOTICO</a:t>
                      </a:r>
                      <a:endParaRPr lang="it-IT" sz="1100" b="1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45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L1F4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L1F5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L1F6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L1F7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L2F2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L2F3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L2F4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 </a:t>
                      </a:r>
                      <a:r>
                        <a:rPr lang="it-IT" sz="1100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albicans</a:t>
                      </a:r>
                      <a:r>
                        <a:rPr lang="it-IT" sz="11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ATCC 10231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Amfotericina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 512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charset="2"/>
                        </a:rPr>
                        <a:t> (R)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B. </a:t>
                      </a:r>
                      <a:r>
                        <a:rPr lang="it-IT" sz="1100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subtilis</a:t>
                      </a:r>
                      <a:r>
                        <a:rPr lang="it-IT" sz="11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ATCC 6633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Ampicillina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charset="2"/>
                        </a:rPr>
                        <a:t>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512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charset="2"/>
                        </a:rPr>
                        <a:t> (R)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S. </a:t>
                      </a:r>
                      <a:r>
                        <a:rPr lang="it-IT" sz="1100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aureus</a:t>
                      </a:r>
                      <a:r>
                        <a:rPr lang="it-IT" sz="11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ATCC 6538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1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Ciprofloxacina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16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charset="2"/>
                        </a:rPr>
                        <a:t> (R)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1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E. </a:t>
                      </a:r>
                      <a:r>
                        <a:rPr lang="it-IT" sz="1100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feacalis</a:t>
                      </a:r>
                      <a:r>
                        <a:rPr lang="it-IT" sz="11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ATCC 29212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1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ea typeface="Calibri" charset="0"/>
                          <a:cs typeface="Calibri" panose="020F0502020204030204" pitchFamily="34" charset="0"/>
                        </a:rPr>
                        <a:t>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Ciprofloxacina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&lt;4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Symbol" charset="2"/>
                        </a:rPr>
                        <a:t> 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(S)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744178" y="122689"/>
            <a:ext cx="6652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AGAR DISK DIFFUSION</a:t>
            </a:r>
          </a:p>
        </p:txBody>
      </p:sp>
    </p:spTree>
    <p:extLst>
      <p:ext uri="{BB962C8B-B14F-4D97-AF65-F5344CB8AC3E}">
        <p14:creationId xmlns:p14="http://schemas.microsoft.com/office/powerpoint/2010/main" val="2060133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42031"/>
              </p:ext>
            </p:extLst>
          </p:nvPr>
        </p:nvGraphicFramePr>
        <p:xfrm>
          <a:off x="660400" y="675860"/>
          <a:ext cx="8046279" cy="30082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9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85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8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55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94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16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416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55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55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55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550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550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550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07718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457031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CEPPO</a:t>
                      </a:r>
                    </a:p>
                  </a:txBody>
                  <a:tcPr marL="42986" marR="42986" marT="0" marB="0">
                    <a:solidFill>
                      <a:schemeClr val="accent1"/>
                    </a:solidFill>
                  </a:tcPr>
                </a:tc>
                <a:tc grid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FRAZIONI SM </a:t>
                      </a:r>
                      <a:r>
                        <a:rPr lang="it-IT" sz="1200" b="1" kern="18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♂</a:t>
                      </a:r>
                      <a:endParaRPr lang="it-IT" sz="1200" b="1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2986" marR="42986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ANTIBIOTICO</a:t>
                      </a:r>
                    </a:p>
                  </a:txBody>
                  <a:tcPr marL="42986" marR="42986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409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L1F1</a:t>
                      </a:r>
                    </a:p>
                  </a:txBody>
                  <a:tcPr marL="42986" marR="4298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L1F2</a:t>
                      </a:r>
                    </a:p>
                  </a:txBody>
                  <a:tcPr marL="42986" marR="4298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L1F3</a:t>
                      </a:r>
                    </a:p>
                  </a:txBody>
                  <a:tcPr marL="42986" marR="4298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L1F5</a:t>
                      </a:r>
                    </a:p>
                  </a:txBody>
                  <a:tcPr marL="42986" marR="4298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L1F6</a:t>
                      </a:r>
                    </a:p>
                  </a:txBody>
                  <a:tcPr marL="42986" marR="4298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L1F7</a:t>
                      </a:r>
                    </a:p>
                  </a:txBody>
                  <a:tcPr marL="42986" marR="4298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L1F10</a:t>
                      </a:r>
                    </a:p>
                  </a:txBody>
                  <a:tcPr marL="42986" marR="4298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L2F1</a:t>
                      </a:r>
                    </a:p>
                  </a:txBody>
                  <a:tcPr marL="42986" marR="4298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L2F2</a:t>
                      </a:r>
                    </a:p>
                  </a:txBody>
                  <a:tcPr marL="42986" marR="4298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L2F3</a:t>
                      </a:r>
                    </a:p>
                  </a:txBody>
                  <a:tcPr marL="42986" marR="4298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L2F4</a:t>
                      </a:r>
                    </a:p>
                  </a:txBody>
                  <a:tcPr marL="42986" marR="4298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L2F6</a:t>
                      </a:r>
                    </a:p>
                  </a:txBody>
                  <a:tcPr marL="42986" marR="4298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L2F7</a:t>
                      </a:r>
                    </a:p>
                  </a:txBody>
                  <a:tcPr marL="42986" marR="42986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6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i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C. </a:t>
                      </a:r>
                      <a:r>
                        <a:rPr lang="it-IT" sz="1200" i="1" dirty="0" err="1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albicans</a:t>
                      </a:r>
                      <a:r>
                        <a:rPr lang="it-IT" sz="1200" i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ATCC 10231</a:t>
                      </a:r>
                    </a:p>
                  </a:txBody>
                  <a:tcPr marL="66321" marR="66321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256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128</a:t>
                      </a: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128</a:t>
                      </a: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128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64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 err="1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Amfotericina</a:t>
                      </a: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&gt; 512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(R)</a:t>
                      </a:r>
                    </a:p>
                  </a:txBody>
                  <a:tcPr marL="66321" marR="6632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5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i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B. </a:t>
                      </a:r>
                      <a:r>
                        <a:rPr lang="it-IT" sz="1200" i="1" dirty="0" err="1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subtilis</a:t>
                      </a:r>
                      <a:r>
                        <a:rPr lang="it-IT" sz="1200" i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ATCC 6633</a:t>
                      </a:r>
                    </a:p>
                  </a:txBody>
                  <a:tcPr marL="66321" marR="66321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128</a:t>
                      </a: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256</a:t>
                      </a: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</a:t>
                      </a: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512</a:t>
                      </a: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512</a:t>
                      </a: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16</a:t>
                      </a: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256</a:t>
                      </a: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Ampicillina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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512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  (R)</a:t>
                      </a: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6321" marR="6632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5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i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S. </a:t>
                      </a:r>
                      <a:r>
                        <a:rPr lang="it-IT" sz="1200" i="1" dirty="0" err="1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aureus</a:t>
                      </a:r>
                      <a:r>
                        <a:rPr lang="it-IT" sz="1200" i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ATCC 6538</a:t>
                      </a:r>
                    </a:p>
                  </a:txBody>
                  <a:tcPr marL="66321" marR="66321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128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16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128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6321" marR="663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 err="1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Ciprofloxacina</a:t>
                      </a: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16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 (R)</a:t>
                      </a: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6321" marR="6632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986566"/>
              </p:ext>
            </p:extLst>
          </p:nvPr>
        </p:nvGraphicFramePr>
        <p:xfrm>
          <a:off x="660400" y="3804702"/>
          <a:ext cx="7298264" cy="28229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9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0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6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97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25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62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04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978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3698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CEPPO </a:t>
                      </a:r>
                    </a:p>
                  </a:txBody>
                  <a:tcPr marL="44450" marR="44450" marT="0" marB="0">
                    <a:solidFill>
                      <a:schemeClr val="accent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FRAZIONI SM </a:t>
                      </a:r>
                      <a:r>
                        <a:rPr lang="it-IT" sz="1200" b="1" kern="18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♀</a:t>
                      </a:r>
                      <a:endParaRPr lang="it-IT" sz="1200" b="1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44450" marR="44450" marT="0" marB="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ANTIBIOTICO</a:t>
                      </a:r>
                    </a:p>
                  </a:txBody>
                  <a:tcPr marL="44450" marR="4445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47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L1F4</a:t>
                      </a: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L1F5</a:t>
                      </a: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L1F6</a:t>
                      </a: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L1F7</a:t>
                      </a: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L2F2</a:t>
                      </a: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L2F3</a:t>
                      </a: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L2F4</a:t>
                      </a:r>
                    </a:p>
                  </a:txBody>
                  <a:tcPr marL="44450" marR="4445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0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i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C. </a:t>
                      </a:r>
                      <a:r>
                        <a:rPr lang="it-IT" sz="1200" i="1" dirty="0" err="1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albicans</a:t>
                      </a:r>
                      <a:r>
                        <a:rPr lang="it-IT" sz="1200" i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ATCC 10231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32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 err="1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Amfotericina</a:t>
                      </a: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&gt; 512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 (R)</a:t>
                      </a: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2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i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B. </a:t>
                      </a:r>
                      <a:r>
                        <a:rPr lang="it-IT" sz="1200" i="1" dirty="0" err="1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subtilis</a:t>
                      </a:r>
                      <a:r>
                        <a:rPr lang="it-IT" sz="1200" i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ATCC 6633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16</a:t>
                      </a: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</a:t>
                      </a: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8</a:t>
                      </a: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2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Ampicillina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       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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512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 (R)</a:t>
                      </a: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2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i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S. </a:t>
                      </a:r>
                      <a:r>
                        <a:rPr lang="it-IT" sz="1200" i="1" dirty="0" err="1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aureus</a:t>
                      </a:r>
                      <a:r>
                        <a:rPr lang="it-IT" sz="1200" i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ATCC 6538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16</a:t>
                      </a: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128</a:t>
                      </a: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64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Ciprofloxacina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     16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 (R)</a:t>
                      </a: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7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200" i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E. </a:t>
                      </a:r>
                      <a:r>
                        <a:rPr lang="it-IT" sz="1200" i="1" dirty="0" err="1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feacalis</a:t>
                      </a:r>
                      <a:r>
                        <a:rPr lang="it-IT" sz="1200" i="1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ATCC 29212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/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/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128</a:t>
                      </a:r>
                      <a:r>
                        <a:rPr lang="it-IT" sz="120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</a:t>
                      </a:r>
                      <a:endParaRPr lang="it-IT" sz="120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 err="1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Ciprofloxacina</a:t>
                      </a:r>
                      <a:endParaRPr lang="it-IT" sz="1200" dirty="0"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&lt;4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  <a:sym typeface="Symbol" charset="2"/>
                        </a:rPr>
                        <a:t> </a:t>
                      </a:r>
                      <a:r>
                        <a:rPr lang="it-IT" sz="1200" dirty="0"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(S)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28725" y="260464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299150" y="164919"/>
            <a:ext cx="6565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DETERMINAZIONE DELLA MIC DELLE FRAZIONI </a:t>
            </a:r>
          </a:p>
        </p:txBody>
      </p:sp>
    </p:spTree>
    <p:extLst>
      <p:ext uri="{BB962C8B-B14F-4D97-AF65-F5344CB8AC3E}">
        <p14:creationId xmlns:p14="http://schemas.microsoft.com/office/powerpoint/2010/main" val="451040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7182749"/>
              </p:ext>
            </p:extLst>
          </p:nvPr>
        </p:nvGraphicFramePr>
        <p:xfrm>
          <a:off x="713462" y="762638"/>
          <a:ext cx="4893199" cy="2902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a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6854458"/>
              </p:ext>
            </p:extLst>
          </p:nvPr>
        </p:nvGraphicFramePr>
        <p:xfrm>
          <a:off x="713462" y="3659683"/>
          <a:ext cx="4572000" cy="2920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2040834" y="126336"/>
            <a:ext cx="5062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BIOFILM</a:t>
            </a:r>
          </a:p>
        </p:txBody>
      </p:sp>
      <p:graphicFrame>
        <p:nvGraphicFramePr>
          <p:cNvPr id="5" name="Gra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1750028"/>
              </p:ext>
            </p:extLst>
          </p:nvPr>
        </p:nvGraphicFramePr>
        <p:xfrm>
          <a:off x="5285462" y="2519996"/>
          <a:ext cx="2711350" cy="2920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88718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5BF785-FD6C-4B7C-AC21-AC5345211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868" y="423828"/>
            <a:ext cx="5565914" cy="1550990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FRAZIONI DI </a:t>
            </a:r>
            <a:r>
              <a:rPr lang="it-IT" b="1" i="1" u="sng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Schinus</a:t>
            </a:r>
            <a:r>
              <a:rPr lang="it-IT" b="1" i="1" u="sng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molle</a:t>
            </a:r>
            <a:r>
              <a:rPr lang="it-IT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it-IT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TESTATE SU DUE CEPPI ISOLATI </a:t>
            </a:r>
            <a:br>
              <a:rPr lang="it-IT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Hesperia Hospital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E30959E-5AF9-45F1-B14C-5EEA65766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48" y="2825128"/>
            <a:ext cx="2802908" cy="292499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1F79758-9341-40E9-94DB-E89680BCC3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8" r="8484" b="9064"/>
          <a:stretch/>
        </p:blipFill>
        <p:spPr>
          <a:xfrm>
            <a:off x="3783455" y="2825129"/>
            <a:ext cx="3173857" cy="292499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460A5F3-6A02-4B01-8ED2-2B94420D920A}"/>
              </a:ext>
            </a:extLst>
          </p:cNvPr>
          <p:cNvSpPr txBox="1"/>
          <p:nvPr/>
        </p:nvSpPr>
        <p:spPr>
          <a:xfrm>
            <a:off x="1093599" y="3903726"/>
            <a:ext cx="6305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latin typeface="Calibri" panose="020F0502020204030204" pitchFamily="34" charset="0"/>
                <a:cs typeface="Calibri" panose="020F0502020204030204" pitchFamily="34" charset="0"/>
              </a:rPr>
              <a:t>L1 ♂</a:t>
            </a:r>
          </a:p>
          <a:p>
            <a:r>
              <a:rPr lang="it-IT" sz="1050" b="1" dirty="0">
                <a:latin typeface="Calibri" panose="020F0502020204030204" pitchFamily="34" charset="0"/>
                <a:cs typeface="Calibri" panose="020F0502020204030204" pitchFamily="34" charset="0"/>
              </a:rPr>
              <a:t> F1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4BEF047-37F1-4A11-9403-D74B4B905CD1}"/>
              </a:ext>
            </a:extLst>
          </p:cNvPr>
          <p:cNvSpPr txBox="1"/>
          <p:nvPr/>
        </p:nvSpPr>
        <p:spPr>
          <a:xfrm>
            <a:off x="2605816" y="3919115"/>
            <a:ext cx="6305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latin typeface="Calibri" panose="020F0502020204030204" pitchFamily="34" charset="0"/>
                <a:cs typeface="Calibri" panose="020F0502020204030204" pitchFamily="34" charset="0"/>
              </a:rPr>
              <a:t>L1 ♂</a:t>
            </a:r>
          </a:p>
          <a:p>
            <a:r>
              <a:rPr lang="it-IT" sz="1050" b="1" dirty="0">
                <a:latin typeface="Calibri" panose="020F0502020204030204" pitchFamily="34" charset="0"/>
                <a:cs typeface="Calibri" panose="020F0502020204030204" pitchFamily="34" charset="0"/>
              </a:rPr>
              <a:t> F5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54D3D63-0A37-4C02-99E2-75985777E109}"/>
              </a:ext>
            </a:extLst>
          </p:cNvPr>
          <p:cNvSpPr txBox="1"/>
          <p:nvPr/>
        </p:nvSpPr>
        <p:spPr>
          <a:xfrm>
            <a:off x="1171094" y="4934901"/>
            <a:ext cx="6305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latin typeface="Calibri" panose="020F0502020204030204" pitchFamily="34" charset="0"/>
                <a:cs typeface="Calibri" panose="020F0502020204030204" pitchFamily="34" charset="0"/>
              </a:rPr>
              <a:t>L1 ♀</a:t>
            </a:r>
          </a:p>
          <a:p>
            <a:r>
              <a:rPr lang="it-IT" sz="1050" b="1" dirty="0">
                <a:latin typeface="Calibri" panose="020F0502020204030204" pitchFamily="34" charset="0"/>
                <a:cs typeface="Calibri" panose="020F0502020204030204" pitchFamily="34" charset="0"/>
              </a:rPr>
              <a:t> F5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86B58E5-40B8-4AF5-8801-E4EFC23AA24D}"/>
              </a:ext>
            </a:extLst>
          </p:cNvPr>
          <p:cNvSpPr txBox="1"/>
          <p:nvPr/>
        </p:nvSpPr>
        <p:spPr>
          <a:xfrm>
            <a:off x="2703716" y="4969753"/>
            <a:ext cx="6305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latin typeface="Calibri" panose="020F0502020204030204" pitchFamily="34" charset="0"/>
                <a:cs typeface="Calibri" panose="020F0502020204030204" pitchFamily="34" charset="0"/>
              </a:rPr>
              <a:t>L2 ♀</a:t>
            </a:r>
          </a:p>
          <a:p>
            <a:r>
              <a:rPr lang="it-IT" sz="1050" b="1" dirty="0">
                <a:latin typeface="Calibri" panose="020F0502020204030204" pitchFamily="34" charset="0"/>
                <a:cs typeface="Calibri" panose="020F0502020204030204" pitchFamily="34" charset="0"/>
              </a:rPr>
              <a:t> F4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75FB8C8-7DE4-4231-B3E2-B53A36EEF6DA}"/>
              </a:ext>
            </a:extLst>
          </p:cNvPr>
          <p:cNvSpPr txBox="1"/>
          <p:nvPr/>
        </p:nvSpPr>
        <p:spPr>
          <a:xfrm>
            <a:off x="734848" y="5750204"/>
            <a:ext cx="28029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Agar disk Diffusion testato su un ceppo di </a:t>
            </a:r>
            <a:r>
              <a:rPr lang="it-IT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Escherichia coli</a:t>
            </a:r>
            <a:r>
              <a:rPr lang="it-IT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ESBL isolato da Hesperia Hospital.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6D1F677-B3D9-4EF7-8E83-A18D433BEB9F}"/>
              </a:ext>
            </a:extLst>
          </p:cNvPr>
          <p:cNvSpPr txBox="1"/>
          <p:nvPr/>
        </p:nvSpPr>
        <p:spPr>
          <a:xfrm>
            <a:off x="4552988" y="4888735"/>
            <a:ext cx="6305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latin typeface="Calibri" panose="020F0502020204030204" pitchFamily="34" charset="0"/>
                <a:cs typeface="Calibri" panose="020F0502020204030204" pitchFamily="34" charset="0"/>
              </a:rPr>
              <a:t>L2 ♀</a:t>
            </a:r>
          </a:p>
          <a:p>
            <a:r>
              <a:rPr lang="it-IT" sz="1050" b="1" dirty="0">
                <a:latin typeface="Calibri" panose="020F0502020204030204" pitchFamily="34" charset="0"/>
                <a:cs typeface="Calibri" panose="020F0502020204030204" pitchFamily="34" charset="0"/>
              </a:rPr>
              <a:t> F3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2384204-4A9A-4509-8748-A4A25DB2B4D6}"/>
              </a:ext>
            </a:extLst>
          </p:cNvPr>
          <p:cNvSpPr txBox="1"/>
          <p:nvPr/>
        </p:nvSpPr>
        <p:spPr>
          <a:xfrm>
            <a:off x="4345969" y="3804100"/>
            <a:ext cx="6305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latin typeface="Calibri" panose="020F0502020204030204" pitchFamily="34" charset="0"/>
                <a:cs typeface="Calibri" panose="020F0502020204030204" pitchFamily="34" charset="0"/>
              </a:rPr>
              <a:t>L2 ♀</a:t>
            </a:r>
          </a:p>
          <a:p>
            <a:r>
              <a:rPr lang="it-IT" sz="1050" b="1" dirty="0">
                <a:latin typeface="Calibri" panose="020F0502020204030204" pitchFamily="34" charset="0"/>
                <a:cs typeface="Calibri" panose="020F0502020204030204" pitchFamily="34" charset="0"/>
              </a:rPr>
              <a:t> F2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0C9EAC3-DD88-4A15-BE25-9B2D5481AA4B}"/>
              </a:ext>
            </a:extLst>
          </p:cNvPr>
          <p:cNvSpPr txBox="1"/>
          <p:nvPr/>
        </p:nvSpPr>
        <p:spPr>
          <a:xfrm>
            <a:off x="5907910" y="3872129"/>
            <a:ext cx="6305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/>
              <a:t>L1 ♀</a:t>
            </a:r>
          </a:p>
          <a:p>
            <a:r>
              <a:rPr lang="it-IT" sz="1050" b="1" dirty="0"/>
              <a:t> F4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E302C16-693F-4CE2-B6D3-398C7580E804}"/>
              </a:ext>
            </a:extLst>
          </p:cNvPr>
          <p:cNvSpPr txBox="1"/>
          <p:nvPr/>
        </p:nvSpPr>
        <p:spPr>
          <a:xfrm>
            <a:off x="6025812" y="4888734"/>
            <a:ext cx="6305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>
                <a:latin typeface="Calibri" panose="020F0502020204030204" pitchFamily="34" charset="0"/>
                <a:cs typeface="Calibri" panose="020F0502020204030204" pitchFamily="34" charset="0"/>
              </a:rPr>
              <a:t>L1 ♀</a:t>
            </a:r>
          </a:p>
          <a:p>
            <a:r>
              <a:rPr lang="it-IT" sz="1050" b="1" dirty="0">
                <a:latin typeface="Calibri" panose="020F0502020204030204" pitchFamily="34" charset="0"/>
                <a:cs typeface="Calibri" panose="020F0502020204030204" pitchFamily="34" charset="0"/>
              </a:rPr>
              <a:t> F6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182EDCE-26E9-4ED7-8733-7B4BA32E875E}"/>
              </a:ext>
            </a:extLst>
          </p:cNvPr>
          <p:cNvSpPr txBox="1"/>
          <p:nvPr/>
        </p:nvSpPr>
        <p:spPr>
          <a:xfrm>
            <a:off x="3968929" y="5750126"/>
            <a:ext cx="28029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Agar disk Diffusion testato su un ceppo di </a:t>
            </a:r>
            <a:r>
              <a:rPr lang="it-IT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Klebsiella pneumoniae</a:t>
            </a:r>
            <a:r>
              <a:rPr lang="it-IT" sz="1400" i="1" dirty="0">
                <a:latin typeface="Calibri" panose="020F0502020204030204" pitchFamily="34" charset="0"/>
                <a:cs typeface="Calibri" panose="020F0502020204030204" pitchFamily="34" charset="0"/>
              </a:rPr>
              <a:t> KPC isolato </a:t>
            </a: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da Hesperia Hospital.</a:t>
            </a:r>
          </a:p>
        </p:txBody>
      </p:sp>
    </p:spTree>
    <p:extLst>
      <p:ext uri="{BB962C8B-B14F-4D97-AF65-F5344CB8AC3E}">
        <p14:creationId xmlns:p14="http://schemas.microsoft.com/office/powerpoint/2010/main" val="1109507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DBFB8A-02BB-4529-83E0-A80FA9706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143" y="242721"/>
            <a:ext cx="6347713" cy="1320800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23DDD8-A507-4574-8C52-0C83940DD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340" y="940620"/>
            <a:ext cx="7686262" cy="5674659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it-IT" sz="21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I risultati dell’ attività antibatterica, hanno dimostrato come gli </a:t>
            </a:r>
            <a:r>
              <a:rPr lang="it-IT" sz="2100" b="1" u="sng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oli essenziali di tea-tree ed eucalipto</a:t>
            </a:r>
            <a:r>
              <a:rPr lang="it-IT" sz="21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, assieme alle </a:t>
            </a:r>
            <a:r>
              <a:rPr lang="it-IT" sz="2100" b="1" u="sng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frazioni di </a:t>
            </a:r>
            <a:r>
              <a:rPr lang="it-IT" sz="2100" b="1" i="1" u="sng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Schinus molle</a:t>
            </a:r>
            <a:r>
              <a:rPr lang="it-IT" sz="2100" i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,</a:t>
            </a:r>
            <a:r>
              <a:rPr lang="it-IT" sz="21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sono in grado di ridurre la crescita batterica dei ceppi testati. </a:t>
            </a:r>
          </a:p>
          <a:p>
            <a:pPr algn="just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it-IT" sz="21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Lo studio sul </a:t>
            </a:r>
            <a:r>
              <a:rPr lang="it-IT" sz="2100" b="1" u="sng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biofilm maturo</a:t>
            </a:r>
            <a:r>
              <a:rPr lang="it-IT" sz="2100" b="1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it-IT" sz="2100" dirty="0"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ci ha permesso di dimostrare la capacità delle diverse frazioni di contrastare la crescita batterica aderenti ad una superficie inerte.</a:t>
            </a:r>
            <a:endParaRPr lang="it-IT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it-IT" sz="2100" dirty="0">
                <a:latin typeface="Calibri" panose="020F0502020204030204" pitchFamily="34" charset="0"/>
                <a:cs typeface="Calibri" panose="020F0502020204030204" pitchFamily="34" charset="0"/>
              </a:rPr>
              <a:t>Alcune frazioni dello </a:t>
            </a:r>
            <a:r>
              <a:rPr lang="it-IT" sz="2100" b="1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Schinus</a:t>
            </a:r>
            <a:r>
              <a:rPr lang="it-IT" sz="21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 molle</a:t>
            </a:r>
            <a:r>
              <a:rPr lang="it-IT" sz="21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100" dirty="0">
                <a:latin typeface="Calibri" panose="020F0502020204030204" pitchFamily="34" charset="0"/>
                <a:cs typeface="Calibri" panose="020F0502020204030204" pitchFamily="34" charset="0"/>
              </a:rPr>
              <a:t>hanno mostrato un’ </a:t>
            </a:r>
            <a:r>
              <a:rPr lang="it-IT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attività antimicrobica </a:t>
            </a:r>
            <a:r>
              <a:rPr lang="it-IT" sz="2100" dirty="0">
                <a:latin typeface="Calibri" panose="020F0502020204030204" pitchFamily="34" charset="0"/>
                <a:cs typeface="Calibri" panose="020F0502020204030204" pitchFamily="34" charset="0"/>
              </a:rPr>
              <a:t>anche su ceppi di </a:t>
            </a:r>
            <a:r>
              <a:rPr lang="it-IT" sz="21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Escherichia coli</a:t>
            </a:r>
            <a:r>
              <a:rPr lang="it-IT" sz="2100" b="1" i="1" dirty="0">
                <a:latin typeface="Calibri" panose="020F0502020204030204" pitchFamily="34" charset="0"/>
                <a:cs typeface="Calibri" panose="020F0502020204030204" pitchFamily="34" charset="0"/>
              </a:rPr>
              <a:t> ESBL </a:t>
            </a:r>
            <a:r>
              <a:rPr lang="it-IT" sz="21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sz="21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Klebsiella pneumoniae KPC.</a:t>
            </a:r>
            <a:endParaRPr lang="it-IT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it-IT" sz="2100" dirty="0">
                <a:latin typeface="Calibri" panose="020F0502020204030204" pitchFamily="34" charset="0"/>
                <a:cs typeface="Calibri" panose="020F0502020204030204" pitchFamily="34" charset="0"/>
              </a:rPr>
              <a:t> Il presente studio potrebbe essere un interessante e promettente punto di partenza per affrontare il </a:t>
            </a:r>
            <a:r>
              <a:rPr lang="it-IT" sz="2100" b="1" u="sng" dirty="0">
                <a:latin typeface="Calibri" panose="020F0502020204030204" pitchFamily="34" charset="0"/>
                <a:cs typeface="Calibri" panose="020F0502020204030204" pitchFamily="34" charset="0"/>
              </a:rPr>
              <a:t>problema della farmacoresistenza</a:t>
            </a:r>
            <a:r>
              <a:rPr lang="it-IT" sz="21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v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9138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8F1188-FADC-41F4-A21E-5C395A7B4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7" y="1696278"/>
            <a:ext cx="6347713" cy="2819400"/>
          </a:xfrm>
        </p:spPr>
        <p:txBody>
          <a:bodyPr>
            <a:noAutofit/>
          </a:bodyPr>
          <a:lstStyle/>
          <a:p>
            <a:r>
              <a:rPr lang="it-IT" sz="7200" dirty="0">
                <a:solidFill>
                  <a:srgbClr val="00B050"/>
                </a:solidFill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3676499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ma 8"/>
          <p:cNvGraphicFramePr/>
          <p:nvPr>
            <p:extLst>
              <p:ext uri="{D42A27DB-BD31-4B8C-83A1-F6EECF244321}">
                <p14:modId xmlns:p14="http://schemas.microsoft.com/office/powerpoint/2010/main" val="1793308439"/>
              </p:ext>
            </p:extLst>
          </p:nvPr>
        </p:nvGraphicFramePr>
        <p:xfrm>
          <a:off x="-1948603" y="171082"/>
          <a:ext cx="9140694" cy="3132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212656" y="3647813"/>
            <a:ext cx="2475273" cy="1477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024" dirty="0">
                <a:latin typeface="Calibri" panose="020F0502020204030204" pitchFamily="34" charset="0"/>
                <a:cs typeface="Calibri" panose="020F0502020204030204" pitchFamily="34" charset="0"/>
              </a:rPr>
              <a:t>Emergenza di trovare nuove entità chimiche attive e non tossiche </a:t>
            </a:r>
          </a:p>
          <a:p>
            <a:endParaRPr lang="it-IT" dirty="0"/>
          </a:p>
        </p:txBody>
      </p:sp>
      <p:sp>
        <p:nvSpPr>
          <p:cNvPr id="10" name="Freccia a destra 9"/>
          <p:cNvSpPr/>
          <p:nvPr/>
        </p:nvSpPr>
        <p:spPr>
          <a:xfrm>
            <a:off x="2687929" y="4023135"/>
            <a:ext cx="978054" cy="36347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it-IT" sz="1350"/>
          </a:p>
        </p:txBody>
      </p:sp>
      <p:sp>
        <p:nvSpPr>
          <p:cNvPr id="13" name="CasellaDiTesto 12"/>
          <p:cNvSpPr txBox="1"/>
          <p:nvPr/>
        </p:nvSpPr>
        <p:spPr>
          <a:xfrm>
            <a:off x="3736673" y="3963595"/>
            <a:ext cx="2475273" cy="507807"/>
          </a:xfrm>
          <a:prstGeom prst="rect">
            <a:avLst/>
          </a:prstGeom>
          <a:noFill/>
          <a:ln w="12700">
            <a:solidFill>
              <a:srgbClr val="92D050"/>
            </a:solidFill>
          </a:ln>
        </p:spPr>
        <p:txBody>
          <a:bodyPr wrap="square" lIns="91417" tIns="45708" rIns="91417" bIns="45708" rtlCol="0">
            <a:spAutoFit/>
          </a:bodyPr>
          <a:lstStyle/>
          <a:p>
            <a:pPr algn="ctr"/>
            <a:r>
              <a:rPr lang="it-IT" sz="1350" dirty="0">
                <a:latin typeface="Calibri" panose="020F0502020204030204" pitchFamily="34" charset="0"/>
                <a:cs typeface="Calibri" panose="020F0502020204030204" pitchFamily="34" charset="0"/>
              </a:rPr>
              <a:t> PRODOTTI ANTIMICROBICI NATURALI </a:t>
            </a:r>
          </a:p>
        </p:txBody>
      </p:sp>
      <p:sp>
        <p:nvSpPr>
          <p:cNvPr id="14" name="Freccia a destra 13"/>
          <p:cNvSpPr/>
          <p:nvPr/>
        </p:nvSpPr>
        <p:spPr>
          <a:xfrm rot="6907333">
            <a:off x="3934038" y="4637291"/>
            <a:ext cx="452441" cy="13530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it-IT" sz="1350"/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92DCCED0-DEA1-48DC-B9F9-60FF478A928B}"/>
              </a:ext>
            </a:extLst>
          </p:cNvPr>
          <p:cNvSpPr/>
          <p:nvPr/>
        </p:nvSpPr>
        <p:spPr>
          <a:xfrm rot="3837106">
            <a:off x="5300201" y="4624666"/>
            <a:ext cx="452441" cy="13530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it-IT" sz="135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ED2D87-1DC3-4659-998C-402133232AB7}"/>
              </a:ext>
            </a:extLst>
          </p:cNvPr>
          <p:cNvSpPr txBox="1"/>
          <p:nvPr/>
        </p:nvSpPr>
        <p:spPr>
          <a:xfrm>
            <a:off x="3278433" y="4965991"/>
            <a:ext cx="1601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OLI ESSENZIALI</a:t>
            </a:r>
          </a:p>
          <a:p>
            <a:endParaRPr lang="it-IT" sz="14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TEA-TREE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EUCALIPTO</a:t>
            </a:r>
            <a:endParaRPr lang="it-IT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27EE483-CAE1-4056-B458-72CE5A9AFEAA}"/>
              </a:ext>
            </a:extLst>
          </p:cNvPr>
          <p:cNvSpPr txBox="1"/>
          <p:nvPr/>
        </p:nvSpPr>
        <p:spPr>
          <a:xfrm>
            <a:off x="5000492" y="4925272"/>
            <a:ext cx="16010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FRAZIONI DI </a:t>
            </a:r>
            <a:r>
              <a:rPr lang="it-IT" sz="1400" i="1" u="sng" dirty="0">
                <a:latin typeface="Calibri" panose="020F0502020204030204" pitchFamily="34" charset="0"/>
                <a:cs typeface="Calibri" panose="020F0502020204030204" pitchFamily="34" charset="0"/>
              </a:rPr>
              <a:t>SCHINUS MOLLE</a:t>
            </a:r>
          </a:p>
          <a:p>
            <a:endParaRPr lang="it-IT" sz="1400" i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L1 ♂ e 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Calibri" panose="020F0502020204030204" pitchFamily="34" charset="0"/>
                <a:cs typeface="Calibri" panose="020F0502020204030204" pitchFamily="34" charset="0"/>
              </a:rPr>
              <a:t>L2 ♂ e ♀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8E6764E-AF69-4094-A63F-7E6FF3B92510}"/>
              </a:ext>
            </a:extLst>
          </p:cNvPr>
          <p:cNvSpPr/>
          <p:nvPr/>
        </p:nvSpPr>
        <p:spPr>
          <a:xfrm>
            <a:off x="1694057" y="5277396"/>
            <a:ext cx="1538379" cy="14775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 ceppi batterici isolati presso Hesperia Hospital</a:t>
            </a: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9741F307-9E10-44C5-A146-89231CA8ECC5}"/>
              </a:ext>
            </a:extLst>
          </p:cNvPr>
          <p:cNvSpPr/>
          <p:nvPr/>
        </p:nvSpPr>
        <p:spPr>
          <a:xfrm>
            <a:off x="6369578" y="5277396"/>
            <a:ext cx="1645026" cy="147759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ceppi provenienti da collezione ATCC</a:t>
            </a:r>
          </a:p>
        </p:txBody>
      </p:sp>
    </p:spTree>
    <p:extLst>
      <p:ext uri="{BB962C8B-B14F-4D97-AF65-F5344CB8AC3E}">
        <p14:creationId xmlns:p14="http://schemas.microsoft.com/office/powerpoint/2010/main" val="1991556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C0B90C-3284-4350-88FD-576867498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5327" y="1546395"/>
            <a:ext cx="5787450" cy="9027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Combinazione di sostanze organiche volatili ottenute distillando le piante aromatiche in corrente di vapore acqueo.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D7D1DFD-24CD-490D-B4B6-B07BDD9DD34C}"/>
              </a:ext>
            </a:extLst>
          </p:cNvPr>
          <p:cNvSpPr txBox="1"/>
          <p:nvPr/>
        </p:nvSpPr>
        <p:spPr>
          <a:xfrm>
            <a:off x="1635326" y="5199276"/>
            <a:ext cx="531145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PROPRIETA’</a:t>
            </a:r>
            <a:r>
              <a:rPr lang="it-IT" sz="2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antibatteriche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antimicotiche, insetticide, antivirali, antiparassitarie, antiossidanti, antiflogistiche, immunostimolanti, cicatrizzanti, drenanti, mucolitiche.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3303D90-9E6A-4430-8BB7-D0DBD8B965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914"/>
            <a:ext cx="1882589" cy="153080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FB3D37C-C710-45CC-B7C5-2C2F30BBEA9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93" y="2911587"/>
            <a:ext cx="2121694" cy="167735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AF3596C-470D-48C7-AC3D-99F717CB855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26" y="2901608"/>
            <a:ext cx="2121693" cy="167735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14AB421-6809-4FBB-8225-F3AC6066303F}"/>
              </a:ext>
            </a:extLst>
          </p:cNvPr>
          <p:cNvSpPr txBox="1"/>
          <p:nvPr/>
        </p:nvSpPr>
        <p:spPr>
          <a:xfrm>
            <a:off x="1635326" y="4632460"/>
            <a:ext cx="21216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i="1" dirty="0">
                <a:latin typeface="Calibri" panose="020F0502020204030204" pitchFamily="34" charset="0"/>
                <a:cs typeface="Calibri" panose="020F0502020204030204" pitchFamily="34" charset="0"/>
              </a:rPr>
              <a:t>Melaleuca alternifolia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1621BD7-B4B6-4E04-98D5-0274373A6477}"/>
              </a:ext>
            </a:extLst>
          </p:cNvPr>
          <p:cNvSpPr txBox="1"/>
          <p:nvPr/>
        </p:nvSpPr>
        <p:spPr>
          <a:xfrm>
            <a:off x="4825092" y="4652418"/>
            <a:ext cx="21216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i="1" dirty="0">
                <a:latin typeface="Calibri" panose="020F0502020204030204" pitchFamily="34" charset="0"/>
                <a:cs typeface="Calibri" panose="020F0502020204030204" pitchFamily="34" charset="0"/>
              </a:rPr>
              <a:t>Eucalyptus globulus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D351C08-7CBD-4259-8BE6-31CCAEB6854B}"/>
              </a:ext>
            </a:extLst>
          </p:cNvPr>
          <p:cNvSpPr txBox="1"/>
          <p:nvPr/>
        </p:nvSpPr>
        <p:spPr>
          <a:xfrm>
            <a:off x="1635326" y="2571143"/>
            <a:ext cx="21216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b="1" u="sng" dirty="0">
                <a:solidFill>
                  <a:srgbClr val="00B050"/>
                </a:solidFill>
              </a:rPr>
              <a:t>TEA-TREE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A547F31-A536-4386-95B2-AAAE17AFAD88}"/>
              </a:ext>
            </a:extLst>
          </p:cNvPr>
          <p:cNvSpPr txBox="1"/>
          <p:nvPr/>
        </p:nvSpPr>
        <p:spPr>
          <a:xfrm>
            <a:off x="4825091" y="2565878"/>
            <a:ext cx="21216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b="1" u="sng" dirty="0">
                <a:solidFill>
                  <a:srgbClr val="00B050"/>
                </a:solidFill>
              </a:rPr>
              <a:t>EUCALIPTO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5EE79793-8687-449B-B61C-9AD5C1A8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794" y="673875"/>
            <a:ext cx="4629150" cy="708290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 ESSENZIALI</a:t>
            </a:r>
          </a:p>
        </p:txBody>
      </p:sp>
    </p:spTree>
    <p:extLst>
      <p:ext uri="{BB962C8B-B14F-4D97-AF65-F5344CB8AC3E}">
        <p14:creationId xmlns:p14="http://schemas.microsoft.com/office/powerpoint/2010/main" val="3026858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CF237FB-8193-4F09-81F2-5E852946E182}"/>
              </a:ext>
            </a:extLst>
          </p:cNvPr>
          <p:cNvSpPr/>
          <p:nvPr/>
        </p:nvSpPr>
        <p:spPr>
          <a:xfrm>
            <a:off x="528548" y="3573545"/>
            <a:ext cx="667261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222222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Conosciuto comunemente come pepe rosa, o falso pepe, </a:t>
            </a:r>
            <a:r>
              <a:rPr lang="it-IT" sz="2000" dirty="0">
                <a:solidFill>
                  <a:srgbClr val="212121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è una specie appartenente alla famiglia delle </a:t>
            </a:r>
            <a:r>
              <a:rPr lang="it-IT" sz="2000" i="1" dirty="0" err="1">
                <a:solidFill>
                  <a:srgbClr val="212121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Anacardiaceae</a:t>
            </a:r>
            <a:r>
              <a:rPr lang="it-IT" sz="2000" i="1" dirty="0">
                <a:solidFill>
                  <a:srgbClr val="212121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it-IT" sz="2000" i="1" dirty="0">
              <a:solidFill>
                <a:srgbClr val="212121"/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212121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Estratti</a:t>
            </a:r>
            <a:r>
              <a:rPr lang="it-IT" sz="2000" i="1" dirty="0">
                <a:solidFill>
                  <a:srgbClr val="212121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212121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idroalcolici di 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foglie di piante maschili e femminili.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it-IT" sz="2000" dirty="0"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rgbClr val="333333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Da tutte le parti della pianta si possono ottenere estratti con proprietà antibatteriche, antivirali, antisettiche e antidepressive.  </a:t>
            </a:r>
            <a:endParaRPr lang="it-IT" sz="2000" dirty="0">
              <a:solidFill>
                <a:srgbClr val="66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it-IT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864853" y="1783343"/>
            <a:ext cx="29322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i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Schinus molle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165"/>
            <a:ext cx="3048000" cy="292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64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AACFE3-1AB2-4FA2-AF2B-9FB0373C5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1017" y="2592965"/>
            <a:ext cx="1498427" cy="68481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sz="13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SEMINA ED INCUBAZIONE A </a:t>
            </a:r>
            <a:r>
              <a:rPr lang="it-IT" altLang="it-IT" sz="13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37° C x 24h</a:t>
            </a:r>
          </a:p>
          <a:p>
            <a:pPr marL="0" indent="0">
              <a:buNone/>
            </a:pPr>
            <a:endParaRPr lang="it-IT" b="1" dirty="0"/>
          </a:p>
        </p:txBody>
      </p:sp>
      <p:pic>
        <p:nvPicPr>
          <p:cNvPr id="4" name="Immagine 7">
            <a:extLst>
              <a:ext uri="{FF2B5EF4-FFF2-40B4-BE49-F238E27FC236}">
                <a16:creationId xmlns:a16="http://schemas.microsoft.com/office/drawing/2014/main" id="{E24DC4E1-1999-4928-968F-B783F50CF4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2" r="31886"/>
          <a:stretch>
            <a:fillRect/>
          </a:stretch>
        </p:blipFill>
        <p:spPr bwMode="auto">
          <a:xfrm>
            <a:off x="536668" y="1225945"/>
            <a:ext cx="3381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54A171B-F20B-4673-AEBA-F04678FA746A}"/>
              </a:ext>
            </a:extLst>
          </p:cNvPr>
          <p:cNvSpPr txBox="1"/>
          <p:nvPr/>
        </p:nvSpPr>
        <p:spPr>
          <a:xfrm>
            <a:off x="174019" y="2735149"/>
            <a:ext cx="102784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TAMPONE RETTALE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C995E27-E3B2-46A0-B65B-09E9C1521282}"/>
              </a:ext>
            </a:extLst>
          </p:cNvPr>
          <p:cNvSpPr txBox="1"/>
          <p:nvPr/>
        </p:nvSpPr>
        <p:spPr>
          <a:xfrm>
            <a:off x="1005310" y="2791942"/>
            <a:ext cx="8643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URINA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568BDCA-67A4-4425-8031-6A40439AB7B1}"/>
              </a:ext>
            </a:extLst>
          </p:cNvPr>
          <p:cNvSpPr txBox="1"/>
          <p:nvPr/>
        </p:nvSpPr>
        <p:spPr>
          <a:xfrm>
            <a:off x="1674101" y="2737648"/>
            <a:ext cx="11219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ASPIRATO</a:t>
            </a:r>
          </a:p>
          <a:p>
            <a:pPr algn="ctr"/>
            <a:r>
              <a:rPr lang="it-IT" sz="1350" b="1" dirty="0">
                <a:latin typeface="Calibri" panose="020F0502020204030204" pitchFamily="34" charset="0"/>
                <a:cs typeface="Calibri" panose="020F0502020204030204" pitchFamily="34" charset="0"/>
              </a:rPr>
              <a:t>TRACHEALE</a:t>
            </a:r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761DF363-ACE8-4310-B8A3-418B6AB70098}"/>
              </a:ext>
            </a:extLst>
          </p:cNvPr>
          <p:cNvSpPr/>
          <p:nvPr/>
        </p:nvSpPr>
        <p:spPr>
          <a:xfrm>
            <a:off x="2630137" y="2048370"/>
            <a:ext cx="466691" cy="248894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9BF30FB9-3E2C-488D-A97B-6B12F35433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788" y="1227819"/>
            <a:ext cx="1299404" cy="1228725"/>
          </a:xfrm>
          <a:prstGeom prst="rect">
            <a:avLst/>
          </a:prstGeom>
        </p:spPr>
      </p:pic>
      <p:pic>
        <p:nvPicPr>
          <p:cNvPr id="17" name="Immagine 36">
            <a:extLst>
              <a:ext uri="{FF2B5EF4-FFF2-40B4-BE49-F238E27FC236}">
                <a16:creationId xmlns:a16="http://schemas.microsoft.com/office/drawing/2014/main" id="{BB047B4D-53B6-46FC-9E5D-7A2DA085B1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8" t="19556" r="19022" b="26270"/>
          <a:stretch/>
        </p:blipFill>
        <p:spPr bwMode="auto">
          <a:xfrm>
            <a:off x="5306153" y="1212655"/>
            <a:ext cx="1886383" cy="172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37">
            <a:extLst>
              <a:ext uri="{FF2B5EF4-FFF2-40B4-BE49-F238E27FC236}">
                <a16:creationId xmlns:a16="http://schemas.microsoft.com/office/drawing/2014/main" id="{B4A9ADCC-C6C6-4255-B7BB-401BBB2268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9" t="12892" r="10925" b="17645"/>
          <a:stretch/>
        </p:blipFill>
        <p:spPr bwMode="auto">
          <a:xfrm>
            <a:off x="7192536" y="1212655"/>
            <a:ext cx="1852597" cy="172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ttangolo 29">
            <a:extLst>
              <a:ext uri="{FF2B5EF4-FFF2-40B4-BE49-F238E27FC236}">
                <a16:creationId xmlns:a16="http://schemas.microsoft.com/office/drawing/2014/main" id="{1F7A77F6-18FD-4ACE-B4FE-ABA11F753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4536" y="2931216"/>
            <a:ext cx="16096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it-IT" alt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Mac </a:t>
            </a:r>
            <a:r>
              <a:rPr lang="it-IT" altLang="it-IT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Conkey</a:t>
            </a:r>
            <a:r>
              <a:rPr lang="it-IT" alt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 agar</a:t>
            </a:r>
          </a:p>
        </p:txBody>
      </p:sp>
      <p:sp>
        <p:nvSpPr>
          <p:cNvPr id="23" name="Freccia a destra 22">
            <a:extLst>
              <a:ext uri="{FF2B5EF4-FFF2-40B4-BE49-F238E27FC236}">
                <a16:creationId xmlns:a16="http://schemas.microsoft.com/office/drawing/2014/main" id="{70F25038-C17C-463F-80B3-C0411C76B5A9}"/>
              </a:ext>
            </a:extLst>
          </p:cNvPr>
          <p:cNvSpPr/>
          <p:nvPr/>
        </p:nvSpPr>
        <p:spPr>
          <a:xfrm>
            <a:off x="4713764" y="2061481"/>
            <a:ext cx="494340" cy="253916"/>
          </a:xfrm>
          <a:prstGeom prst="rightArrow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4" name="CasellaDiTesto 42">
            <a:extLst>
              <a:ext uri="{FF2B5EF4-FFF2-40B4-BE49-F238E27FC236}">
                <a16:creationId xmlns:a16="http://schemas.microsoft.com/office/drawing/2014/main" id="{0113A667-902C-4255-8B12-EDB336554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7351" y="2637561"/>
            <a:ext cx="1282513" cy="253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r>
              <a:rPr lang="it-IT" altLang="it-IT" sz="1050" b="1" i="1" dirty="0">
                <a:latin typeface="Calibri" panose="020F0502020204030204" pitchFamily="34" charset="0"/>
                <a:cs typeface="Calibri" panose="020F0502020204030204" pitchFamily="34" charset="0"/>
              </a:rPr>
              <a:t>Escherichia coli</a:t>
            </a:r>
            <a:endParaRPr lang="it-IT" altLang="it-IT" sz="105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CasellaDiTesto 41">
            <a:extLst>
              <a:ext uri="{FF2B5EF4-FFF2-40B4-BE49-F238E27FC236}">
                <a16:creationId xmlns:a16="http://schemas.microsoft.com/office/drawing/2014/main" id="{1D83621C-DB29-431F-8C72-6C3CB106C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698" y="2610980"/>
            <a:ext cx="1701223" cy="25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>
              <a:lnSpc>
                <a:spcPts val="1275"/>
              </a:lnSpc>
            </a:pPr>
            <a:r>
              <a:rPr lang="it-IT" altLang="it-IT" sz="1050" b="1" i="1" dirty="0">
                <a:latin typeface="Calibri" panose="020F0502020204030204" pitchFamily="34" charset="0"/>
                <a:cs typeface="Calibri" panose="020F0502020204030204" pitchFamily="34" charset="0"/>
              </a:rPr>
              <a:t>Klebsiella pneumoniae</a:t>
            </a:r>
            <a:endParaRPr lang="it-IT" altLang="it-IT" sz="10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2A603BD-E397-476E-B017-EE28B53AE3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17" r="58082"/>
          <a:stretch/>
        </p:blipFill>
        <p:spPr>
          <a:xfrm>
            <a:off x="1135766" y="1534734"/>
            <a:ext cx="604804" cy="108516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3576023-D543-43DB-9D4D-854744CB49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307" t="35211" r="39006"/>
          <a:stretch/>
        </p:blipFill>
        <p:spPr>
          <a:xfrm>
            <a:off x="2043746" y="1394712"/>
            <a:ext cx="286603" cy="122767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C413541-B074-4328-9069-19C3CC7E27B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7745" r="60145" b="2996"/>
          <a:stretch/>
        </p:blipFill>
        <p:spPr>
          <a:xfrm>
            <a:off x="1683003" y="3213641"/>
            <a:ext cx="3644348" cy="3560515"/>
          </a:xfrm>
          <a:prstGeom prst="rect">
            <a:avLst/>
          </a:prstGeom>
        </p:spPr>
      </p:pic>
      <p:sp>
        <p:nvSpPr>
          <p:cNvPr id="13" name="Freccia curva 12">
            <a:extLst>
              <a:ext uri="{FF2B5EF4-FFF2-40B4-BE49-F238E27FC236}">
                <a16:creationId xmlns:a16="http://schemas.microsoft.com/office/drawing/2014/main" id="{8F4FBA98-ACB0-4F12-8A8B-1F086B4AA5D6}"/>
              </a:ext>
            </a:extLst>
          </p:cNvPr>
          <p:cNvSpPr/>
          <p:nvPr/>
        </p:nvSpPr>
        <p:spPr>
          <a:xfrm rot="10800000">
            <a:off x="5208105" y="3163135"/>
            <a:ext cx="1428672" cy="2270256"/>
          </a:xfrm>
          <a:prstGeom prst="bentArrow">
            <a:avLst>
              <a:gd name="adj1" fmla="val 11678"/>
              <a:gd name="adj2" fmla="val 17116"/>
              <a:gd name="adj3" fmla="val 25000"/>
              <a:gd name="adj4" fmla="val 6646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E287EF1-52E1-4C1A-9AC6-348A9E96496E}"/>
              </a:ext>
            </a:extLst>
          </p:cNvPr>
          <p:cNvSpPr txBox="1"/>
          <p:nvPr/>
        </p:nvSpPr>
        <p:spPr>
          <a:xfrm>
            <a:off x="443881" y="228052"/>
            <a:ext cx="6602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MATERIALI E METODI PER L’IDENTIFICAZIONE DEI 21 CEPPI ISOLATI PRESSO HESPERIA HOSPITAL</a:t>
            </a:r>
          </a:p>
        </p:txBody>
      </p:sp>
    </p:spTree>
    <p:extLst>
      <p:ext uri="{BB962C8B-B14F-4D97-AF65-F5344CB8AC3E}">
        <p14:creationId xmlns:p14="http://schemas.microsoft.com/office/powerpoint/2010/main" val="246497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2B3C1F5-9215-458C-8395-7E4E82578B44}"/>
              </a:ext>
            </a:extLst>
          </p:cNvPr>
          <p:cNvSpPr txBox="1"/>
          <p:nvPr/>
        </p:nvSpPr>
        <p:spPr>
          <a:xfrm>
            <a:off x="1633090" y="2528836"/>
            <a:ext cx="3342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>
                <a:latin typeface="Calibri" panose="020F0502020204030204" pitchFamily="34" charset="0"/>
                <a:cs typeface="Calibri" panose="020F0502020204030204" pitchFamily="34" charset="0"/>
              </a:rPr>
              <a:t>ISOLAMENTO DNA GENOMICO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BE776DD-699F-4080-BD66-EDAE21210D84}"/>
              </a:ext>
            </a:extLst>
          </p:cNvPr>
          <p:cNvSpPr txBox="1"/>
          <p:nvPr/>
        </p:nvSpPr>
        <p:spPr>
          <a:xfrm>
            <a:off x="1633090" y="3454586"/>
            <a:ext cx="3342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>
                <a:latin typeface="Calibri" panose="020F0502020204030204" pitchFamily="34" charset="0"/>
                <a:cs typeface="Calibri" panose="020F0502020204030204" pitchFamily="34" charset="0"/>
              </a:rPr>
              <a:t>PCR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E1E5B06-3517-40FA-AE2B-F5564AC1BDEE}"/>
              </a:ext>
            </a:extLst>
          </p:cNvPr>
          <p:cNvSpPr txBox="1"/>
          <p:nvPr/>
        </p:nvSpPr>
        <p:spPr>
          <a:xfrm>
            <a:off x="1566268" y="4351763"/>
            <a:ext cx="3342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>
                <a:latin typeface="Calibri" panose="020F0502020204030204" pitchFamily="34" charset="0"/>
                <a:cs typeface="Calibri" panose="020F0502020204030204" pitchFamily="34" charset="0"/>
              </a:rPr>
              <a:t>ELETTROFORESI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6F56A0A-D293-48B2-B404-11C87A221CA0}"/>
              </a:ext>
            </a:extLst>
          </p:cNvPr>
          <p:cNvSpPr txBox="1"/>
          <p:nvPr/>
        </p:nvSpPr>
        <p:spPr>
          <a:xfrm>
            <a:off x="1359918" y="5361243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>
                <a:latin typeface="Calibri" panose="020F0502020204030204" pitchFamily="34" charset="0"/>
                <a:cs typeface="Calibri" panose="020F0502020204030204" pitchFamily="34" charset="0"/>
              </a:rPr>
              <a:t>PURFICAZIONE E SEQUENZIAMENTO  </a:t>
            </a:r>
          </a:p>
        </p:txBody>
      </p:sp>
      <p:pic>
        <p:nvPicPr>
          <p:cNvPr id="9" name="Immagine 16">
            <a:extLst>
              <a:ext uri="{FF2B5EF4-FFF2-40B4-BE49-F238E27FC236}">
                <a16:creationId xmlns:a16="http://schemas.microsoft.com/office/drawing/2014/main" id="{B5D809BE-4F5F-4FE6-8E31-A15B3A555F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353" y="2373604"/>
            <a:ext cx="869156" cy="71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8C2867F-973B-4D6E-8E80-E21B22252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268" y="3161570"/>
            <a:ext cx="954881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D9F1322-A4CC-496D-B26F-F87AC8F093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0"/>
          <a:stretch>
            <a:fillRect/>
          </a:stretch>
        </p:blipFill>
        <p:spPr bwMode="auto">
          <a:xfrm>
            <a:off x="4572000" y="4096444"/>
            <a:ext cx="154186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8BAF695-A3F9-48D7-A994-8076F77EA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r="20905" b="24947"/>
          <a:stretch>
            <a:fillRect/>
          </a:stretch>
        </p:blipFill>
        <p:spPr bwMode="auto">
          <a:xfrm>
            <a:off x="943254" y="3386004"/>
            <a:ext cx="350044" cy="45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366419F5-97B3-4FA1-8917-105920D29F71}"/>
              </a:ext>
            </a:extLst>
          </p:cNvPr>
          <p:cNvSpPr/>
          <p:nvPr/>
        </p:nvSpPr>
        <p:spPr>
          <a:xfrm>
            <a:off x="3251691" y="2902193"/>
            <a:ext cx="119264" cy="540144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348687F6-DF46-468C-B766-8739F3830EFA}"/>
              </a:ext>
            </a:extLst>
          </p:cNvPr>
          <p:cNvSpPr/>
          <p:nvPr/>
        </p:nvSpPr>
        <p:spPr>
          <a:xfrm>
            <a:off x="3237309" y="4759555"/>
            <a:ext cx="133646" cy="540144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358D10BE-DE4A-40DF-8B8F-EA09ED6B21B2}"/>
              </a:ext>
            </a:extLst>
          </p:cNvPr>
          <p:cNvSpPr/>
          <p:nvPr/>
        </p:nvSpPr>
        <p:spPr>
          <a:xfrm>
            <a:off x="3237309" y="3825334"/>
            <a:ext cx="133646" cy="540144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46CA1A0E-431A-480E-A435-2B4EEE53FD0C}"/>
              </a:ext>
            </a:extLst>
          </p:cNvPr>
          <p:cNvCxnSpPr/>
          <p:nvPr/>
        </p:nvCxnSpPr>
        <p:spPr>
          <a:xfrm>
            <a:off x="1428217" y="3626243"/>
            <a:ext cx="27610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BAEEF0F-02AE-4759-8EA6-0A5D357AA558}"/>
              </a:ext>
            </a:extLst>
          </p:cNvPr>
          <p:cNvSpPr txBox="1"/>
          <p:nvPr/>
        </p:nvSpPr>
        <p:spPr>
          <a:xfrm>
            <a:off x="237320" y="1001754"/>
            <a:ext cx="6918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CARATTERIZZAZIONE MOLECOLARE</a:t>
            </a:r>
          </a:p>
        </p:txBody>
      </p:sp>
    </p:spTree>
    <p:extLst>
      <p:ext uri="{BB962C8B-B14F-4D97-AF65-F5344CB8AC3E}">
        <p14:creationId xmlns:p14="http://schemas.microsoft.com/office/powerpoint/2010/main" val="2901398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C98222F-CCBE-4AC5-A558-49A443768BFC}"/>
              </a:ext>
            </a:extLst>
          </p:cNvPr>
          <p:cNvSpPr txBox="1"/>
          <p:nvPr/>
        </p:nvSpPr>
        <p:spPr>
          <a:xfrm>
            <a:off x="354059" y="425943"/>
            <a:ext cx="1787371" cy="10156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17" tIns="45708" rIns="91417" bIns="45708" rtlCol="0">
            <a:spAutoFit/>
          </a:bodyPr>
          <a:lstStyle/>
          <a:p>
            <a:pPr algn="ctr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CEPPI BATTERICI ESBL, KPC 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8477FCD5-AA13-4383-9696-414C0D4E7516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141430" y="933762"/>
            <a:ext cx="13517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Gruppo 3">
            <a:extLst>
              <a:ext uri="{FF2B5EF4-FFF2-40B4-BE49-F238E27FC236}">
                <a16:creationId xmlns:a16="http://schemas.microsoft.com/office/drawing/2014/main" id="{59F520E2-CA73-45FB-A843-72320C306681}"/>
              </a:ext>
            </a:extLst>
          </p:cNvPr>
          <p:cNvGrpSpPr/>
          <p:nvPr/>
        </p:nvGrpSpPr>
        <p:grpSpPr>
          <a:xfrm>
            <a:off x="3493213" y="425943"/>
            <a:ext cx="3509357" cy="5669429"/>
            <a:chOff x="2856424" y="666779"/>
            <a:chExt cx="3275261" cy="4824000"/>
          </a:xfrm>
          <a:solidFill>
            <a:schemeClr val="bg1"/>
          </a:solidFill>
        </p:grpSpPr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50DE6C60-D05D-46F1-9BC3-B194C456AFC4}"/>
                </a:ext>
              </a:extLst>
            </p:cNvPr>
            <p:cNvGrpSpPr/>
            <p:nvPr/>
          </p:nvGrpSpPr>
          <p:grpSpPr>
            <a:xfrm>
              <a:off x="2856424" y="666779"/>
              <a:ext cx="3275261" cy="4824000"/>
              <a:chOff x="5759858" y="309938"/>
              <a:chExt cx="3275261" cy="5112000"/>
            </a:xfrm>
            <a:grpFill/>
          </p:grpSpPr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D849D42B-7EC9-40E6-8848-4B400DB72EA8}"/>
                  </a:ext>
                </a:extLst>
              </p:cNvPr>
              <p:cNvSpPr/>
              <p:nvPr/>
            </p:nvSpPr>
            <p:spPr>
              <a:xfrm>
                <a:off x="5759858" y="309938"/>
                <a:ext cx="3275261" cy="5112000"/>
              </a:xfrm>
              <a:prstGeom prst="rect">
                <a:avLst/>
              </a:prstGeom>
              <a:grpFill/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p:spPr>
            <p:txBody>
              <a:bodyPr lIns="91417" tIns="45708" rIns="91417" bIns="45708" rtlCol="0" anchor="ctr"/>
              <a:lstStyle/>
              <a:p>
                <a:pPr algn="ctr"/>
                <a:endParaRPr lang="it-IT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Rettangolo 7"/>
              <p:cNvSpPr/>
              <p:nvPr/>
            </p:nvSpPr>
            <p:spPr>
              <a:xfrm>
                <a:off x="6041249" y="381159"/>
                <a:ext cx="2712478" cy="749292"/>
              </a:xfrm>
              <a:prstGeom prst="rect">
                <a:avLst/>
              </a:prstGeom>
              <a:grpFill/>
              <a:ln w="19050"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OLI ESSENZIALI </a:t>
                </a:r>
              </a:p>
              <a:p>
                <a:pPr algn="ctr"/>
                <a:endParaRPr lang="it-IT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14270" indent="-214270">
                  <a:buFont typeface="Wingdings" panose="05000000000000000000" pitchFamily="2" charset="2"/>
                  <a:buChar char="§"/>
                </a:pPr>
                <a:r>
                  <a:rPr lang="it-IT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Agar Disk Diffusion</a:t>
                </a:r>
              </a:p>
            </p:txBody>
          </p:sp>
          <p:sp>
            <p:nvSpPr>
              <p:cNvPr id="11" name="Rettangolo 10"/>
              <p:cNvSpPr/>
              <p:nvPr/>
            </p:nvSpPr>
            <p:spPr>
              <a:xfrm>
                <a:off x="5987310" y="2616200"/>
                <a:ext cx="1531859" cy="305267"/>
              </a:xfrm>
              <a:prstGeom prst="rect">
                <a:avLst/>
              </a:prstGeom>
              <a:grpFill/>
              <a:ln w="19050">
                <a:noFill/>
              </a:ln>
            </p:spPr>
            <p:txBody>
              <a:bodyPr wrap="none">
                <a:spAutoFit/>
              </a:bodyPr>
              <a:lstStyle/>
              <a:p>
                <a:pPr marL="214270" indent="-214270">
                  <a:buFont typeface="Wingdings" panose="05000000000000000000" pitchFamily="2" charset="2"/>
                  <a:buChar char="§"/>
                </a:pPr>
                <a:r>
                  <a:rPr lang="it-IT" sz="1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Microdiluzione</a:t>
                </a:r>
                <a:endParaRPr lang="it-IT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A1A02E2D-90DD-4BD5-A749-EACF549F9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83876" y="3196164"/>
              <a:ext cx="2880000" cy="2064586"/>
            </a:xfrm>
            <a:prstGeom prst="rect">
              <a:avLst/>
            </a:prstGeom>
            <a:grp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814" y="1441066"/>
              <a:ext cx="2712479" cy="1337061"/>
            </a:xfrm>
            <a:prstGeom prst="rect">
              <a:avLst/>
            </a:prstGeom>
            <a:grp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254069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99F097-A19E-49D7-B038-85794C531DBE}"/>
              </a:ext>
            </a:extLst>
          </p:cNvPr>
          <p:cNvSpPr txBox="1"/>
          <p:nvPr/>
        </p:nvSpPr>
        <p:spPr>
          <a:xfrm>
            <a:off x="1809620" y="1268150"/>
            <a:ext cx="4425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CEPPI BATTERICI E TEST FENOTIPICI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A1F3078-80E5-4529-89F9-653DD06C7DD3}"/>
              </a:ext>
            </a:extLst>
          </p:cNvPr>
          <p:cNvSpPr txBox="1"/>
          <p:nvPr/>
        </p:nvSpPr>
        <p:spPr>
          <a:xfrm>
            <a:off x="369032" y="1920453"/>
            <a:ext cx="3274762" cy="2023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Sono stati isolati 21 ceppi batterici presso il Laboratorio Analisi di Hesperia Hospital e provenienti da: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10  tamponi rettali</a:t>
            </a:r>
          </a:p>
          <a:p>
            <a:pPr algn="just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9  urine</a:t>
            </a:r>
          </a:p>
          <a:p>
            <a:pPr algn="just"/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2  aspirato tracheale</a:t>
            </a:r>
          </a:p>
          <a:p>
            <a:endParaRPr lang="it-IT" sz="1350" dirty="0"/>
          </a:p>
        </p:txBody>
      </p:sp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F5A7A3A6-9BBF-4D1B-8C89-3D5C83B18327}"/>
              </a:ext>
            </a:extLst>
          </p:cNvPr>
          <p:cNvGraphicFramePr/>
          <p:nvPr>
            <p:extLst/>
          </p:nvPr>
        </p:nvGraphicFramePr>
        <p:xfrm>
          <a:off x="369032" y="4227055"/>
          <a:ext cx="3400655" cy="2103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6528D5D7-A4DC-478F-9DF3-09C500CB417C}"/>
              </a:ext>
            </a:extLst>
          </p:cNvPr>
          <p:cNvSpPr/>
          <p:nvPr/>
        </p:nvSpPr>
        <p:spPr>
          <a:xfrm>
            <a:off x="2543313" y="3002641"/>
            <a:ext cx="1869661" cy="447551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98D3CA7-764C-4A28-998D-FBB19F7D3000}"/>
              </a:ext>
            </a:extLst>
          </p:cNvPr>
          <p:cNvSpPr txBox="1"/>
          <p:nvPr/>
        </p:nvSpPr>
        <p:spPr>
          <a:xfrm>
            <a:off x="4718712" y="2983606"/>
            <a:ext cx="2522745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it-IT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Klebsiella pneumoniae</a:t>
            </a:r>
          </a:p>
          <a:p>
            <a:r>
              <a:rPr lang="it-IT" sz="1600" b="1" dirty="0"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r>
              <a:rPr lang="it-IT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Escherichia coli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93BCAF1-D063-402C-A7C1-6087F094E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589" y="2174871"/>
            <a:ext cx="1259939" cy="4321961"/>
          </a:xfrm>
          <a:prstGeom prst="rect">
            <a:avLst/>
          </a:prstGeom>
          <a:effectLst>
            <a:reflection stA="45000" endPos="0" dist="50800" dir="5400000" sy="-100000" algn="bl" rotWithShape="0"/>
          </a:effec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99B681F-B4EF-4EF0-B70F-B2B8F82CE9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8284" y="4227055"/>
            <a:ext cx="2225879" cy="2269777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13470880-71B0-48B6-A7F0-B0C1BFC21E7E}"/>
              </a:ext>
            </a:extLst>
          </p:cNvPr>
          <p:cNvSpPr txBox="1">
            <a:spLocks/>
          </p:cNvSpPr>
          <p:nvPr/>
        </p:nvSpPr>
        <p:spPr>
          <a:xfrm>
            <a:off x="1174456" y="230274"/>
            <a:ext cx="5696125" cy="94438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t-IT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RISULTATI</a:t>
            </a:r>
          </a:p>
        </p:txBody>
      </p:sp>
    </p:spTree>
    <p:extLst>
      <p:ext uri="{BB962C8B-B14F-4D97-AF65-F5344CB8AC3E}">
        <p14:creationId xmlns:p14="http://schemas.microsoft.com/office/powerpoint/2010/main" val="901129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4F7AEE-F8FD-4F8E-B3D7-7618F842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01" y="373373"/>
            <a:ext cx="7886700" cy="601129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ANALISI MOLECOLARE</a:t>
            </a:r>
            <a:br>
              <a:rPr lang="it-IT" b="1" u="sng" dirty="0">
                <a:solidFill>
                  <a:schemeClr val="accent6"/>
                </a:solidFill>
              </a:rPr>
            </a:b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297B73C-F5F2-4C53-B240-AB8C1470F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30" t="17669" r="35132" b="31213"/>
          <a:stretch/>
        </p:blipFill>
        <p:spPr>
          <a:xfrm>
            <a:off x="88573" y="1235288"/>
            <a:ext cx="3039746" cy="2502093"/>
          </a:xfrm>
          <a:prstGeom prst="rect">
            <a:avLst/>
          </a:prstGeom>
        </p:spPr>
      </p:pic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6446B19-7653-49CF-B796-C4283D5FB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055" t="18256" r="33893" b="29278"/>
          <a:stretch/>
        </p:blipFill>
        <p:spPr>
          <a:xfrm>
            <a:off x="6168064" y="1199669"/>
            <a:ext cx="2975936" cy="257333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64A2702-4CFC-4F11-B032-A75F8D7D8D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18"/>
          <a:stretch/>
        </p:blipFill>
        <p:spPr>
          <a:xfrm>
            <a:off x="3128318" y="1199669"/>
            <a:ext cx="3039746" cy="244956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E6D54D8-698C-47B8-AD5E-389230865216}"/>
              </a:ext>
            </a:extLst>
          </p:cNvPr>
          <p:cNvSpPr txBox="1"/>
          <p:nvPr/>
        </p:nvSpPr>
        <p:spPr>
          <a:xfrm>
            <a:off x="2203174" y="5098542"/>
            <a:ext cx="3334530" cy="115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>
                <a:latin typeface="Calibri" panose="020F0502020204030204" pitchFamily="34" charset="0"/>
                <a:cs typeface="Calibri" panose="020F0502020204030204" pitchFamily="34" charset="0"/>
              </a:rPr>
              <a:t>DOPO IL SEQUENZIAMENTO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Klebsiella pneumoniae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Escherichia coli</a:t>
            </a: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3ECB6069-E94A-4AF2-8D8A-25CEA55D53A5}"/>
              </a:ext>
            </a:extLst>
          </p:cNvPr>
          <p:cNvSpPr/>
          <p:nvPr/>
        </p:nvSpPr>
        <p:spPr>
          <a:xfrm>
            <a:off x="5315730" y="5548876"/>
            <a:ext cx="410818" cy="241117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angolare bidirezionale 7">
            <a:extLst>
              <a:ext uri="{FF2B5EF4-FFF2-40B4-BE49-F238E27FC236}">
                <a16:creationId xmlns:a16="http://schemas.microsoft.com/office/drawing/2014/main" id="{EE0C4F13-AF51-4DBE-B997-6EABA57DB058}"/>
              </a:ext>
            </a:extLst>
          </p:cNvPr>
          <p:cNvSpPr/>
          <p:nvPr/>
        </p:nvSpPr>
        <p:spPr>
          <a:xfrm rot="10800000">
            <a:off x="4559552" y="5957870"/>
            <a:ext cx="410818" cy="411147"/>
          </a:xfrm>
          <a:prstGeom prst="leftUp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C60AA51-CE73-4EE4-AE76-155FF68C4DFB}"/>
              </a:ext>
            </a:extLst>
          </p:cNvPr>
          <p:cNvSpPr txBox="1"/>
          <p:nvPr/>
        </p:nvSpPr>
        <p:spPr>
          <a:xfrm>
            <a:off x="5726548" y="5473665"/>
            <a:ext cx="147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10 KPC-2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A355840-11B0-47CF-B5E2-79B303A4393A}"/>
              </a:ext>
            </a:extLst>
          </p:cNvPr>
          <p:cNvSpPr txBox="1"/>
          <p:nvPr/>
        </p:nvSpPr>
        <p:spPr>
          <a:xfrm>
            <a:off x="4970370" y="5910053"/>
            <a:ext cx="169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3 TEM-52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A40CD35-FF83-4B98-98AB-83CE050EA442}"/>
              </a:ext>
            </a:extLst>
          </p:cNvPr>
          <p:cNvSpPr txBox="1"/>
          <p:nvPr/>
        </p:nvSpPr>
        <p:spPr>
          <a:xfrm>
            <a:off x="3870439" y="6381779"/>
            <a:ext cx="1789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8 CTX-M-15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C71C50E1-0E27-496C-B745-37C525017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401" y="3811875"/>
            <a:ext cx="2966400" cy="1035886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62554A94-B831-4941-AEDC-3E4ADC2668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256" y="3836389"/>
            <a:ext cx="2700000" cy="109074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E9532E-2785-41B1-B63D-E69A534C719E}"/>
              </a:ext>
            </a:extLst>
          </p:cNvPr>
          <p:cNvSpPr txBox="1"/>
          <p:nvPr/>
        </p:nvSpPr>
        <p:spPr>
          <a:xfrm>
            <a:off x="6902675" y="3977384"/>
            <a:ext cx="2217389" cy="8478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949966A7-D724-44E6-94B2-D527590232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5390" y="3836389"/>
            <a:ext cx="2952000" cy="112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87043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1380</TotalTime>
  <Words>1158</Words>
  <Application>Microsoft Office PowerPoint</Application>
  <PresentationFormat>Presentazione su schermo (4:3)</PresentationFormat>
  <Paragraphs>695</Paragraphs>
  <Slides>19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6" baseType="lpstr">
      <vt:lpstr>Arial</vt:lpstr>
      <vt:lpstr>Calibri</vt:lpstr>
      <vt:lpstr>Trebuchet MS</vt:lpstr>
      <vt:lpstr>Verdana</vt:lpstr>
      <vt:lpstr>Wingdings</vt:lpstr>
      <vt:lpstr>Wingdings 3</vt:lpstr>
      <vt:lpstr>Sfaccettatura</vt:lpstr>
      <vt:lpstr>Presentazione standard di PowerPoint</vt:lpstr>
      <vt:lpstr>Presentazione standard di PowerPoint</vt:lpstr>
      <vt:lpstr>OLI ESSENZIALI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ANALISI MOLECOLARE </vt:lpstr>
      <vt:lpstr>AGAR DISK DIFFUSION</vt:lpstr>
      <vt:lpstr>DETERMINAZIONE DELLA MIC DEGLI OLI ESSENZIALI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FRAZIONI DI Schinus molle  TESTATE SU DUE CEPPI ISOLATI  da Hesperia Hospital</vt:lpstr>
      <vt:lpstr>CONCLUSIONI</vt:lpstr>
      <vt:lpstr>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CARLA SABIA</dc:creator>
  <cp:lastModifiedBy>CARLA SABIA</cp:lastModifiedBy>
  <cp:revision>134</cp:revision>
  <dcterms:created xsi:type="dcterms:W3CDTF">2019-03-15T14:24:53Z</dcterms:created>
  <dcterms:modified xsi:type="dcterms:W3CDTF">2019-04-02T14:25:11Z</dcterms:modified>
</cp:coreProperties>
</file>