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1" r:id="rId5"/>
    <p:sldId id="263" r:id="rId6"/>
    <p:sldId id="265" r:id="rId7"/>
    <p:sldId id="278" r:id="rId8"/>
    <p:sldId id="273" r:id="rId9"/>
    <p:sldId id="262" r:id="rId10"/>
    <p:sldId id="274" r:id="rId11"/>
    <p:sldId id="276" r:id="rId12"/>
    <p:sldId id="268" r:id="rId13"/>
    <p:sldId id="269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32" autoAdjust="0"/>
    <p:restoredTop sz="94660"/>
  </p:normalViewPr>
  <p:slideViewPr>
    <p:cSldViewPr snapToGrid="0">
      <p:cViewPr varScale="1">
        <p:scale>
          <a:sx n="79" d="100"/>
          <a:sy n="79" d="100"/>
        </p:scale>
        <p:origin x="7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1D0DB-69AD-40DC-9B57-A87367482C4C}" type="datetimeFigureOut">
              <a:rPr lang="it-IT" smtClean="0"/>
              <a:t>02/04/2019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5E0E8-4B25-436B-9BBE-81B5F9061E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4946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5E0E8-4B25-436B-9BBE-81B5F9061E49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0029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5E0E8-4B25-436B-9BBE-81B5F9061E49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5820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5E0E8-4B25-436B-9BBE-81B5F9061E49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8831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5E0E8-4B25-436B-9BBE-81B5F9061E49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8360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E93A-4F01-471F-A30D-A75600EECC85}" type="datetimeFigureOut">
              <a:rPr lang="en-GB" smtClean="0"/>
              <a:t>02/04/2019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BBDB-3E4F-487B-A6A1-B432F89EFDF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891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E93A-4F01-471F-A30D-A75600EECC85}" type="datetimeFigureOut">
              <a:rPr lang="en-GB" smtClean="0"/>
              <a:t>02/04/2019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BBDB-3E4F-487B-A6A1-B432F89EFDF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797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E93A-4F01-471F-A30D-A75600EECC85}" type="datetimeFigureOut">
              <a:rPr lang="en-GB" smtClean="0"/>
              <a:t>02/04/2019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BBDB-3E4F-487B-A6A1-B432F89EFDF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817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E93A-4F01-471F-A30D-A75600EECC85}" type="datetimeFigureOut">
              <a:rPr lang="en-GB" smtClean="0"/>
              <a:t>02/04/2019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BBDB-3E4F-487B-A6A1-B432F89EFDF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801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E93A-4F01-471F-A30D-A75600EECC85}" type="datetimeFigureOut">
              <a:rPr lang="en-GB" smtClean="0"/>
              <a:t>02/04/2019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BBDB-3E4F-487B-A6A1-B432F89EFDF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192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E93A-4F01-471F-A30D-A75600EECC85}" type="datetimeFigureOut">
              <a:rPr lang="en-GB" smtClean="0"/>
              <a:t>02/04/2019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BBDB-3E4F-487B-A6A1-B432F89EFDF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417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E93A-4F01-471F-A30D-A75600EECC85}" type="datetimeFigureOut">
              <a:rPr lang="en-GB" smtClean="0"/>
              <a:t>02/04/2019</a:t>
            </a:fld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BBDB-3E4F-487B-A6A1-B432F89EFDF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591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E93A-4F01-471F-A30D-A75600EECC85}" type="datetimeFigureOut">
              <a:rPr lang="en-GB" smtClean="0"/>
              <a:t>02/04/2019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BBDB-3E4F-487B-A6A1-B432F89EFDF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492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E93A-4F01-471F-A30D-A75600EECC85}" type="datetimeFigureOut">
              <a:rPr lang="en-GB" smtClean="0"/>
              <a:t>02/04/2019</a:t>
            </a:fld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BBDB-3E4F-487B-A6A1-B432F89EFDF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583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E93A-4F01-471F-A30D-A75600EECC85}" type="datetimeFigureOut">
              <a:rPr lang="en-GB" smtClean="0"/>
              <a:t>02/04/2019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BBDB-3E4F-487B-A6A1-B432F89EFDF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286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E93A-4F01-471F-A30D-A75600EECC85}" type="datetimeFigureOut">
              <a:rPr lang="en-GB" smtClean="0"/>
              <a:t>02/04/2019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BBDB-3E4F-487B-A6A1-B432F89EFDF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435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2E93A-4F01-471F-A30D-A75600EECC85}" type="datetimeFigureOut">
              <a:rPr lang="en-GB" smtClean="0"/>
              <a:t>02/04/2019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DBBDB-3E4F-487B-A6A1-B432F89EFDF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972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/>
          <p:nvPr/>
        </p:nvSpPr>
        <p:spPr>
          <a:xfrm>
            <a:off x="0" y="2326762"/>
            <a:ext cx="12192000" cy="21925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 anchor="ctr">
            <a:spAutoFit/>
          </a:bodyPr>
          <a:lstStyle>
            <a:lvl1pPr algn="ctr">
              <a:defRPr sz="2000" b="1"/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Mitochondrial dynamics in neurodegenerative diseases</a:t>
            </a:r>
            <a:endParaRPr lang="it-IT" sz="6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B7EEE70-9F4B-4E92-8527-4D5E0C397C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954" y="5033657"/>
            <a:ext cx="3418046" cy="1712976"/>
          </a:xfrm>
          <a:prstGeom prst="rect">
            <a:avLst/>
          </a:prstGeom>
        </p:spPr>
      </p:pic>
      <p:pic>
        <p:nvPicPr>
          <p:cNvPr id="1028" name="Picture 4" descr="Immagine correlata">
            <a:extLst>
              <a:ext uri="{FF2B5EF4-FFF2-40B4-BE49-F238E27FC236}">
                <a16:creationId xmlns:a16="http://schemas.microsoft.com/office/drawing/2014/main" id="{4DBCCF64-8CC8-4F82-80E9-162F6D1FD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934" y="147854"/>
            <a:ext cx="5905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2D84E9B-C38A-4DC8-8349-841E8737D3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4413"/>
            <a:ext cx="3050828" cy="208219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6CEC82B5-BC2F-4674-AC90-60ACC5D10912}"/>
              </a:ext>
            </a:extLst>
          </p:cNvPr>
          <p:cNvSpPr txBox="1"/>
          <p:nvPr/>
        </p:nvSpPr>
        <p:spPr>
          <a:xfrm>
            <a:off x="4204862" y="4968196"/>
            <a:ext cx="37822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i="1" dirty="0"/>
              <a:t> Michelle Guarniero</a:t>
            </a:r>
          </a:p>
          <a:p>
            <a:pPr algn="ctr"/>
            <a:r>
              <a:rPr lang="it-IT" sz="2000" i="1" dirty="0"/>
              <a:t>Daniele Reggio</a:t>
            </a:r>
          </a:p>
          <a:p>
            <a:r>
              <a:rPr lang="it-IT" dirty="0"/>
              <a:t> </a:t>
            </a:r>
          </a:p>
          <a:p>
            <a:pPr algn="ctr"/>
            <a:r>
              <a:rPr lang="en-GB" sz="2400" b="1" dirty="0"/>
              <a:t>Medical Biotechnologist</a:t>
            </a:r>
          </a:p>
          <a:p>
            <a:endParaRPr lang="it-IT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A1C34CF-09EF-4CA9-BEB1-F9D26A51E8C2}"/>
              </a:ext>
            </a:extLst>
          </p:cNvPr>
          <p:cNvSpPr txBox="1"/>
          <p:nvPr/>
        </p:nvSpPr>
        <p:spPr>
          <a:xfrm>
            <a:off x="10482977" y="4783530"/>
            <a:ext cx="1548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10 Aprile 2019</a:t>
            </a:r>
          </a:p>
        </p:txBody>
      </p:sp>
    </p:spTree>
    <p:extLst>
      <p:ext uri="{BB962C8B-B14F-4D97-AF65-F5344CB8AC3E}">
        <p14:creationId xmlns:p14="http://schemas.microsoft.com/office/powerpoint/2010/main" val="1883714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/>
          <p:nvPr/>
        </p:nvSpPr>
        <p:spPr>
          <a:xfrm>
            <a:off x="0" y="4354"/>
            <a:ext cx="12192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 anchor="ctr">
            <a:spAutoFit/>
          </a:bodyPr>
          <a:lstStyle>
            <a:lvl1pPr algn="ctr">
              <a:defRPr sz="2000" b="1"/>
            </a:lvl1pPr>
          </a:lstStyle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May other AAA-protease exert similar function on OPA1 balance?</a:t>
            </a:r>
          </a:p>
        </p:txBody>
      </p:sp>
      <p:sp>
        <p:nvSpPr>
          <p:cNvPr id="55" name="Rettangolo 54">
            <a:extLst>
              <a:ext uri="{FF2B5EF4-FFF2-40B4-BE49-F238E27FC236}">
                <a16:creationId xmlns:a16="http://schemas.microsoft.com/office/drawing/2014/main" id="{D0C506BA-7A75-4090-A0B7-BFCA54496F25}"/>
              </a:ext>
            </a:extLst>
          </p:cNvPr>
          <p:cNvSpPr/>
          <p:nvPr/>
        </p:nvSpPr>
        <p:spPr>
          <a:xfrm>
            <a:off x="4721713" y="6426638"/>
            <a:ext cx="27485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i="1" dirty="0"/>
              <a:t>(Adapted from Richter et al. , 2019)</a:t>
            </a:r>
            <a:endParaRPr lang="it-IT" sz="1400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8A91B060-FE39-4CD2-8D68-90D61E0FDA0E}"/>
              </a:ext>
            </a:extLst>
          </p:cNvPr>
          <p:cNvGrpSpPr/>
          <p:nvPr/>
        </p:nvGrpSpPr>
        <p:grpSpPr>
          <a:xfrm>
            <a:off x="463829" y="841833"/>
            <a:ext cx="11264340" cy="5892582"/>
            <a:chOff x="463830" y="778539"/>
            <a:chExt cx="11264340" cy="5892582"/>
          </a:xfrm>
        </p:grpSpPr>
        <p:sp>
          <p:nvSpPr>
            <p:cNvPr id="48" name="CasellaDiTesto 47">
              <a:extLst>
                <a:ext uri="{FF2B5EF4-FFF2-40B4-BE49-F238E27FC236}">
                  <a16:creationId xmlns:a16="http://schemas.microsoft.com/office/drawing/2014/main" id="{602E0EF3-CD10-41DF-BC8D-E2D62E4064D4}"/>
                </a:ext>
              </a:extLst>
            </p:cNvPr>
            <p:cNvSpPr txBox="1"/>
            <p:nvPr/>
          </p:nvSpPr>
          <p:spPr>
            <a:xfrm>
              <a:off x="463830" y="5593903"/>
              <a:ext cx="1126434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ctr">
                <a:buAutoNum type="arabicPeriod"/>
              </a:pPr>
              <a:r>
                <a:rPr lang="en-GB" sz="1600" dirty="0"/>
                <a:t>Only</a:t>
              </a:r>
              <a:r>
                <a:rPr lang="en-GB" sz="1600" b="1" dirty="0"/>
                <a:t> OMA1 </a:t>
              </a:r>
              <a:r>
                <a:rPr lang="en-GB" sz="1600" dirty="0"/>
                <a:t>but neither </a:t>
              </a:r>
              <a:r>
                <a:rPr lang="en-GB" sz="1600" b="1" dirty="0"/>
                <a:t>YME1L</a:t>
              </a:r>
              <a:r>
                <a:rPr lang="en-GB" sz="1600" dirty="0"/>
                <a:t>, nor its scaffold </a:t>
              </a:r>
              <a:r>
                <a:rPr lang="en-GB" sz="1600" b="1" dirty="0"/>
                <a:t>STOML2,</a:t>
              </a:r>
              <a:r>
                <a:rPr lang="en-GB" sz="1600" dirty="0"/>
                <a:t> are required for OPA-1 processing</a:t>
              </a:r>
            </a:p>
            <a:p>
              <a:pPr marL="342900" indent="-342900" algn="ctr">
                <a:buAutoNum type="arabicPeriod"/>
              </a:pPr>
              <a:r>
                <a:rPr lang="en-GB" sz="1600" b="1" dirty="0">
                  <a:solidFill>
                    <a:srgbClr val="000000"/>
                  </a:solidFill>
                </a:rPr>
                <a:t>YME1L</a:t>
              </a:r>
              <a:r>
                <a:rPr lang="en-GB" sz="1600" dirty="0">
                  <a:solidFill>
                    <a:srgbClr val="000000"/>
                  </a:solidFill>
                </a:rPr>
                <a:t> and </a:t>
              </a:r>
              <a:r>
                <a:rPr lang="en-GB" sz="1600" b="1" dirty="0">
                  <a:solidFill>
                    <a:srgbClr val="000000"/>
                  </a:solidFill>
                </a:rPr>
                <a:t>STOML2</a:t>
              </a:r>
              <a:r>
                <a:rPr lang="en-GB" sz="1600" dirty="0">
                  <a:solidFill>
                    <a:srgbClr val="000000"/>
                  </a:solidFill>
                </a:rPr>
                <a:t> KO </a:t>
              </a:r>
              <a:r>
                <a:rPr lang="en-GB" sz="1600" dirty="0"/>
                <a:t>did not induce translation-dependent OPA1 </a:t>
              </a:r>
              <a:r>
                <a:rPr lang="en-GB" sz="1600" dirty="0">
                  <a:solidFill>
                    <a:srgbClr val="000000"/>
                  </a:solidFill>
                </a:rPr>
                <a:t>processing</a:t>
              </a:r>
            </a:p>
            <a:p>
              <a:pPr marL="342900" indent="-342900" algn="ctr">
                <a:buAutoNum type="arabicPeriod"/>
              </a:pPr>
              <a:endParaRPr lang="en-GB" sz="1600" dirty="0">
                <a:solidFill>
                  <a:srgbClr val="000000"/>
                </a:solidFill>
              </a:endParaRPr>
            </a:p>
            <a:p>
              <a:pPr marL="342900" indent="-342900" algn="ctr">
                <a:buAutoNum type="arabicPeriod"/>
              </a:pPr>
              <a:endParaRPr lang="it-IT" sz="1600" dirty="0"/>
            </a:p>
          </p:txBody>
        </p:sp>
        <p:grpSp>
          <p:nvGrpSpPr>
            <p:cNvPr id="3" name="Gruppo 2">
              <a:extLst>
                <a:ext uri="{FF2B5EF4-FFF2-40B4-BE49-F238E27FC236}">
                  <a16:creationId xmlns:a16="http://schemas.microsoft.com/office/drawing/2014/main" id="{1FB1BFAD-7881-441F-A1A7-2996D71F26E3}"/>
                </a:ext>
              </a:extLst>
            </p:cNvPr>
            <p:cNvGrpSpPr/>
            <p:nvPr/>
          </p:nvGrpSpPr>
          <p:grpSpPr>
            <a:xfrm>
              <a:off x="585509" y="778539"/>
              <a:ext cx="11020979" cy="4815364"/>
              <a:chOff x="525973" y="847268"/>
              <a:chExt cx="11020979" cy="4815364"/>
            </a:xfrm>
          </p:grpSpPr>
          <p:sp>
            <p:nvSpPr>
              <p:cNvPr id="47" name="CasellaDiTesto 46">
                <a:extLst>
                  <a:ext uri="{FF2B5EF4-FFF2-40B4-BE49-F238E27FC236}">
                    <a16:creationId xmlns:a16="http://schemas.microsoft.com/office/drawing/2014/main" id="{C7413BDF-32ED-49E1-99A9-CAA00A823D75}"/>
                  </a:ext>
                </a:extLst>
              </p:cNvPr>
              <p:cNvSpPr txBox="1"/>
              <p:nvPr/>
            </p:nvSpPr>
            <p:spPr>
              <a:xfrm>
                <a:off x="525973" y="2184704"/>
                <a:ext cx="43302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i="1" dirty="0"/>
                  <a:t>human fibroblasts treated and</a:t>
                </a:r>
              </a:p>
              <a:p>
                <a:pPr algn="ctr"/>
                <a:r>
                  <a:rPr lang="en-GB" sz="1400" i="1" dirty="0"/>
                  <a:t>grown at 37°C or heat shocked for 4h at 45°C</a:t>
                </a:r>
              </a:p>
            </p:txBody>
          </p:sp>
          <p:grpSp>
            <p:nvGrpSpPr>
              <p:cNvPr id="10" name="Gruppo 9">
                <a:extLst>
                  <a:ext uri="{FF2B5EF4-FFF2-40B4-BE49-F238E27FC236}">
                    <a16:creationId xmlns:a16="http://schemas.microsoft.com/office/drawing/2014/main" id="{7D578410-5028-4642-A593-A91D1FF7BFAA}"/>
                  </a:ext>
                </a:extLst>
              </p:cNvPr>
              <p:cNvGrpSpPr/>
              <p:nvPr/>
            </p:nvGrpSpPr>
            <p:grpSpPr>
              <a:xfrm>
                <a:off x="6867202" y="1481156"/>
                <a:ext cx="4679750" cy="4169471"/>
                <a:chOff x="5747140" y="909794"/>
                <a:chExt cx="5886096" cy="4447032"/>
              </a:xfrm>
            </p:grpSpPr>
            <p:pic>
              <p:nvPicPr>
                <p:cNvPr id="46" name="Immagine 45">
                  <a:extLst>
                    <a:ext uri="{FF2B5EF4-FFF2-40B4-BE49-F238E27FC236}">
                      <a16:creationId xmlns:a16="http://schemas.microsoft.com/office/drawing/2014/main" id="{01A390FC-8115-48DC-BC94-62FD7C9D6DC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21200" t="14916" r="24400" b="11982"/>
                <a:stretch/>
              </p:blipFill>
              <p:spPr>
                <a:xfrm>
                  <a:off x="5747140" y="909794"/>
                  <a:ext cx="5886096" cy="4447032"/>
                </a:xfrm>
                <a:prstGeom prst="rect">
                  <a:avLst/>
                </a:prstGeom>
              </p:spPr>
            </p:pic>
            <p:sp>
              <p:nvSpPr>
                <p:cNvPr id="50" name="Rettangolo 49">
                  <a:extLst>
                    <a:ext uri="{FF2B5EF4-FFF2-40B4-BE49-F238E27FC236}">
                      <a16:creationId xmlns:a16="http://schemas.microsoft.com/office/drawing/2014/main" id="{8F98D525-A5E6-45FB-9B98-0539745A3FAF}"/>
                    </a:ext>
                  </a:extLst>
                </p:cNvPr>
                <p:cNvSpPr/>
                <p:nvPr/>
              </p:nvSpPr>
              <p:spPr>
                <a:xfrm>
                  <a:off x="8415550" y="1191394"/>
                  <a:ext cx="1576191" cy="354834"/>
                </a:xfrm>
                <a:prstGeom prst="rect">
                  <a:avLst/>
                </a:prstGeom>
                <a:noFill/>
                <a:ln w="57150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2" name="Rettangolo 51">
                  <a:extLst>
                    <a:ext uri="{FF2B5EF4-FFF2-40B4-BE49-F238E27FC236}">
                      <a16:creationId xmlns:a16="http://schemas.microsoft.com/office/drawing/2014/main" id="{B28E8771-E649-4F7D-A2B4-E4FBA9C72AFF}"/>
                    </a:ext>
                  </a:extLst>
                </p:cNvPr>
                <p:cNvSpPr/>
                <p:nvPr/>
              </p:nvSpPr>
              <p:spPr>
                <a:xfrm>
                  <a:off x="6377927" y="1926079"/>
                  <a:ext cx="4482121" cy="730110"/>
                </a:xfrm>
                <a:prstGeom prst="rect">
                  <a:avLst/>
                </a:prstGeom>
                <a:noFill/>
                <a:ln w="381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8" name="Gruppo 7">
                <a:extLst>
                  <a:ext uri="{FF2B5EF4-FFF2-40B4-BE49-F238E27FC236}">
                    <a16:creationId xmlns:a16="http://schemas.microsoft.com/office/drawing/2014/main" id="{A9CF8378-11CF-43C9-9169-CDAE064DF633}"/>
                  </a:ext>
                </a:extLst>
              </p:cNvPr>
              <p:cNvGrpSpPr/>
              <p:nvPr/>
            </p:nvGrpSpPr>
            <p:grpSpPr>
              <a:xfrm>
                <a:off x="533038" y="2947189"/>
                <a:ext cx="4892959" cy="2715443"/>
                <a:chOff x="439981" y="2431114"/>
                <a:chExt cx="4892959" cy="2715443"/>
              </a:xfrm>
            </p:grpSpPr>
            <p:pic>
              <p:nvPicPr>
                <p:cNvPr id="45" name="Immagine 44">
                  <a:extLst>
                    <a:ext uri="{FF2B5EF4-FFF2-40B4-BE49-F238E27FC236}">
                      <a16:creationId xmlns:a16="http://schemas.microsoft.com/office/drawing/2014/main" id="{1C97999C-4E61-4AA7-A623-4A480398054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7844" t="26079" r="3100" b="25499"/>
                <a:stretch/>
              </p:blipFill>
              <p:spPr>
                <a:xfrm>
                  <a:off x="439981" y="2431114"/>
                  <a:ext cx="4892959" cy="2715443"/>
                </a:xfrm>
                <a:prstGeom prst="rect">
                  <a:avLst/>
                </a:prstGeom>
              </p:spPr>
            </p:pic>
            <p:sp>
              <p:nvSpPr>
                <p:cNvPr id="49" name="Rettangolo 48">
                  <a:extLst>
                    <a:ext uri="{FF2B5EF4-FFF2-40B4-BE49-F238E27FC236}">
                      <a16:creationId xmlns:a16="http://schemas.microsoft.com/office/drawing/2014/main" id="{18252B40-13AF-47D9-A8B6-CE2E25F85D1A}"/>
                    </a:ext>
                  </a:extLst>
                </p:cNvPr>
                <p:cNvSpPr/>
                <p:nvPr/>
              </p:nvSpPr>
              <p:spPr>
                <a:xfrm>
                  <a:off x="2119398" y="2538489"/>
                  <a:ext cx="857916" cy="432192"/>
                </a:xfrm>
                <a:prstGeom prst="rect">
                  <a:avLst/>
                </a:prstGeom>
                <a:noFill/>
                <a:ln w="57150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1" name="Rettangolo 50">
                  <a:extLst>
                    <a:ext uri="{FF2B5EF4-FFF2-40B4-BE49-F238E27FC236}">
                      <a16:creationId xmlns:a16="http://schemas.microsoft.com/office/drawing/2014/main" id="{340CF6E3-5469-40E0-B945-31693C2A6E21}"/>
                    </a:ext>
                  </a:extLst>
                </p:cNvPr>
                <p:cNvSpPr/>
                <p:nvPr/>
              </p:nvSpPr>
              <p:spPr>
                <a:xfrm>
                  <a:off x="1282890" y="3206345"/>
                  <a:ext cx="2456424" cy="750160"/>
                </a:xfrm>
                <a:prstGeom prst="rect">
                  <a:avLst/>
                </a:prstGeom>
                <a:noFill/>
                <a:ln w="381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/>
                </a:p>
              </p:txBody>
            </p:sp>
            <p:cxnSp>
              <p:nvCxnSpPr>
                <p:cNvPr id="53" name="Connettore 2 52">
                  <a:extLst>
                    <a:ext uri="{FF2B5EF4-FFF2-40B4-BE49-F238E27FC236}">
                      <a16:creationId xmlns:a16="http://schemas.microsoft.com/office/drawing/2014/main" id="{89CA04BC-9397-40DD-AAAD-9D157C3AF4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883130" y="2780120"/>
                  <a:ext cx="784120" cy="0"/>
                </a:xfrm>
                <a:prstGeom prst="straightConnector1">
                  <a:avLst/>
                </a:prstGeom>
                <a:ln w="76200">
                  <a:solidFill>
                    <a:srgbClr val="C0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Ovale 53">
                  <a:extLst>
                    <a:ext uri="{FF2B5EF4-FFF2-40B4-BE49-F238E27FC236}">
                      <a16:creationId xmlns:a16="http://schemas.microsoft.com/office/drawing/2014/main" id="{2EED7307-E333-4055-857D-15E0768B9C70}"/>
                    </a:ext>
                  </a:extLst>
                </p:cNvPr>
                <p:cNvSpPr/>
                <p:nvPr/>
              </p:nvSpPr>
              <p:spPr>
                <a:xfrm>
                  <a:off x="2977314" y="3206345"/>
                  <a:ext cx="831658" cy="589844"/>
                </a:xfrm>
                <a:prstGeom prst="ellipse">
                  <a:avLst/>
                </a:prstGeom>
                <a:noFill/>
                <a:ln w="381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/>
                </a:p>
              </p:txBody>
            </p:sp>
          </p:grpSp>
          <p:grpSp>
            <p:nvGrpSpPr>
              <p:cNvPr id="29" name="Gruppo 28">
                <a:extLst>
                  <a:ext uri="{FF2B5EF4-FFF2-40B4-BE49-F238E27FC236}">
                    <a16:creationId xmlns:a16="http://schemas.microsoft.com/office/drawing/2014/main" id="{3D10AF0E-A79B-4EEE-BF0C-506AE6D07941}"/>
                  </a:ext>
                </a:extLst>
              </p:cNvPr>
              <p:cNvGrpSpPr/>
              <p:nvPr/>
            </p:nvGrpSpPr>
            <p:grpSpPr>
              <a:xfrm>
                <a:off x="1124886" y="847268"/>
                <a:ext cx="3213611" cy="1429279"/>
                <a:chOff x="8410970" y="1570225"/>
                <a:chExt cx="3213611" cy="1429279"/>
              </a:xfrm>
            </p:grpSpPr>
            <p:grpSp>
              <p:nvGrpSpPr>
                <p:cNvPr id="30" name="Gruppo 29">
                  <a:extLst>
                    <a:ext uri="{FF2B5EF4-FFF2-40B4-BE49-F238E27FC236}">
                      <a16:creationId xmlns:a16="http://schemas.microsoft.com/office/drawing/2014/main" id="{1A2246ED-6A3E-4C91-A4CA-02016794ABEB}"/>
                    </a:ext>
                  </a:extLst>
                </p:cNvPr>
                <p:cNvGrpSpPr/>
                <p:nvPr/>
              </p:nvGrpSpPr>
              <p:grpSpPr>
                <a:xfrm>
                  <a:off x="8410970" y="1862854"/>
                  <a:ext cx="3150032" cy="1136650"/>
                  <a:chOff x="7824116" y="1844372"/>
                  <a:chExt cx="3150032" cy="1136650"/>
                </a:xfrm>
              </p:grpSpPr>
              <p:grpSp>
                <p:nvGrpSpPr>
                  <p:cNvPr id="35" name="Gruppo 34">
                    <a:extLst>
                      <a:ext uri="{FF2B5EF4-FFF2-40B4-BE49-F238E27FC236}">
                        <a16:creationId xmlns:a16="http://schemas.microsoft.com/office/drawing/2014/main" id="{E8594D89-E6F0-4EF0-8139-F52C0B010E19}"/>
                      </a:ext>
                    </a:extLst>
                  </p:cNvPr>
                  <p:cNvGrpSpPr/>
                  <p:nvPr/>
                </p:nvGrpSpPr>
                <p:grpSpPr>
                  <a:xfrm>
                    <a:off x="7824116" y="1844372"/>
                    <a:ext cx="1295400" cy="1136650"/>
                    <a:chOff x="6477000" y="1606550"/>
                    <a:chExt cx="1295400" cy="1136650"/>
                  </a:xfrm>
                </p:grpSpPr>
                <p:pic>
                  <p:nvPicPr>
                    <p:cNvPr id="39" name="Immagine 38">
                      <a:extLst>
                        <a:ext uri="{FF2B5EF4-FFF2-40B4-BE49-F238E27FC236}">
                          <a16:creationId xmlns:a16="http://schemas.microsoft.com/office/drawing/2014/main" id="{76542561-B187-4309-B4BF-92CAB3B05B6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4"/>
                    <a:srcRect l="28232" t="50716" r="62393" b="37241"/>
                    <a:stretch/>
                  </p:blipFill>
                  <p:spPr>
                    <a:xfrm>
                      <a:off x="6477000" y="1917700"/>
                      <a:ext cx="1143000" cy="8255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0" name="Immagine 39">
                      <a:extLst>
                        <a:ext uri="{FF2B5EF4-FFF2-40B4-BE49-F238E27FC236}">
                          <a16:creationId xmlns:a16="http://schemas.microsoft.com/office/drawing/2014/main" id="{B19125F1-63B0-470A-AC6D-B801CA25CFE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/>
                    <a:srcRect l="31042" t="42774" r="64530" b="49677"/>
                    <a:stretch/>
                  </p:blipFill>
                  <p:spPr>
                    <a:xfrm>
                      <a:off x="7232650" y="1606550"/>
                      <a:ext cx="539750" cy="517525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36" name="Gruppo 35">
                    <a:extLst>
                      <a:ext uri="{FF2B5EF4-FFF2-40B4-BE49-F238E27FC236}">
                        <a16:creationId xmlns:a16="http://schemas.microsoft.com/office/drawing/2014/main" id="{34D70E83-BD24-412A-B650-AD975DB402DB}"/>
                      </a:ext>
                    </a:extLst>
                  </p:cNvPr>
                  <p:cNvGrpSpPr/>
                  <p:nvPr/>
                </p:nvGrpSpPr>
                <p:grpSpPr>
                  <a:xfrm>
                    <a:off x="9678748" y="1844372"/>
                    <a:ext cx="1295400" cy="1136650"/>
                    <a:chOff x="6477000" y="1606550"/>
                    <a:chExt cx="1295400" cy="1136650"/>
                  </a:xfrm>
                </p:grpSpPr>
                <p:pic>
                  <p:nvPicPr>
                    <p:cNvPr id="37" name="Immagine 36">
                      <a:extLst>
                        <a:ext uri="{FF2B5EF4-FFF2-40B4-BE49-F238E27FC236}">
                          <a16:creationId xmlns:a16="http://schemas.microsoft.com/office/drawing/2014/main" id="{85AA055F-F2D2-4D44-9866-35546ABEA3E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4"/>
                    <a:srcRect l="28232" t="50716" r="62393" b="37241"/>
                    <a:stretch/>
                  </p:blipFill>
                  <p:spPr>
                    <a:xfrm>
                      <a:off x="6477000" y="1917700"/>
                      <a:ext cx="1143000" cy="8255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8" name="Immagine 37">
                      <a:extLst>
                        <a:ext uri="{FF2B5EF4-FFF2-40B4-BE49-F238E27FC236}">
                          <a16:creationId xmlns:a16="http://schemas.microsoft.com/office/drawing/2014/main" id="{DEA35C89-88F5-4F7B-95D5-DF0451FBCFF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/>
                    <a:srcRect l="31042" t="42774" r="64530" b="49677"/>
                    <a:stretch/>
                  </p:blipFill>
                  <p:spPr>
                    <a:xfrm>
                      <a:off x="7232650" y="1606550"/>
                      <a:ext cx="539750" cy="517525"/>
                    </a:xfrm>
                    <a:prstGeom prst="rect">
                      <a:avLst/>
                    </a:prstGeom>
                  </p:spPr>
                </p:pic>
              </p:grpSp>
            </p:grpSp>
            <p:sp>
              <p:nvSpPr>
                <p:cNvPr id="33" name="CasellaDiTesto 32">
                  <a:extLst>
                    <a:ext uri="{FF2B5EF4-FFF2-40B4-BE49-F238E27FC236}">
                      <a16:creationId xmlns:a16="http://schemas.microsoft.com/office/drawing/2014/main" id="{2DAA122A-6358-4899-855F-6D8E56BF72D9}"/>
                    </a:ext>
                  </a:extLst>
                </p:cNvPr>
                <p:cNvSpPr txBox="1"/>
                <p:nvPr/>
              </p:nvSpPr>
              <p:spPr>
                <a:xfrm>
                  <a:off x="8428968" y="1570225"/>
                  <a:ext cx="11587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b="1" dirty="0"/>
                    <a:t>YME1L KO</a:t>
                  </a:r>
                </a:p>
              </p:txBody>
            </p:sp>
            <p:sp>
              <p:nvSpPr>
                <p:cNvPr id="34" name="CasellaDiTesto 33">
                  <a:extLst>
                    <a:ext uri="{FF2B5EF4-FFF2-40B4-BE49-F238E27FC236}">
                      <a16:creationId xmlns:a16="http://schemas.microsoft.com/office/drawing/2014/main" id="{48C8A110-40C8-4FA3-8CD4-302DDBA32553}"/>
                    </a:ext>
                  </a:extLst>
                </p:cNvPr>
                <p:cNvSpPr txBox="1"/>
                <p:nvPr/>
              </p:nvSpPr>
              <p:spPr>
                <a:xfrm>
                  <a:off x="10031324" y="1570225"/>
                  <a:ext cx="15932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b="1" dirty="0"/>
                    <a:t>STOML2 </a:t>
                  </a:r>
                  <a:r>
                    <a:rPr lang="it-IT" b="1" dirty="0" err="1"/>
                    <a:t>siRNA</a:t>
                  </a:r>
                  <a:endParaRPr lang="it-IT" b="1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169608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/>
          <p:nvPr/>
        </p:nvSpPr>
        <p:spPr>
          <a:xfrm>
            <a:off x="0" y="3499"/>
            <a:ext cx="12192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 anchor="ctr">
            <a:spAutoFit/>
          </a:bodyPr>
          <a:lstStyle>
            <a:lvl1pPr algn="ctr">
              <a:defRPr sz="2000" b="1"/>
            </a:lvl1pPr>
          </a:lstStyle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all the observed effects be traced back to folding errors alone?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B40B0342-26EF-4D69-B70E-D7D2362BC6B9}"/>
              </a:ext>
            </a:extLst>
          </p:cNvPr>
          <p:cNvSpPr/>
          <p:nvPr/>
        </p:nvSpPr>
        <p:spPr>
          <a:xfrm>
            <a:off x="4739089" y="5983973"/>
            <a:ext cx="27886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i="1" dirty="0"/>
              <a:t>(Adapted  from Richter et al. , 2019)</a:t>
            </a:r>
            <a:endParaRPr lang="it-IT" sz="1400" dirty="0"/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DB48BF8E-2913-4C87-8F10-9DDE7AC6B676}"/>
              </a:ext>
            </a:extLst>
          </p:cNvPr>
          <p:cNvGrpSpPr/>
          <p:nvPr/>
        </p:nvGrpSpPr>
        <p:grpSpPr>
          <a:xfrm>
            <a:off x="440757" y="1089795"/>
            <a:ext cx="11310486" cy="4539425"/>
            <a:chOff x="478171" y="2041089"/>
            <a:chExt cx="11310486" cy="4539425"/>
          </a:xfrm>
        </p:grpSpPr>
        <p:pic>
          <p:nvPicPr>
            <p:cNvPr id="2" name="Immagine 1">
              <a:extLst>
                <a:ext uri="{FF2B5EF4-FFF2-40B4-BE49-F238E27FC236}">
                  <a16:creationId xmlns:a16="http://schemas.microsoft.com/office/drawing/2014/main" id="{EA96F7AD-2812-4FED-BFB2-EB57B2BEBA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54" t="21916" r="3678" b="26553"/>
            <a:stretch/>
          </p:blipFill>
          <p:spPr>
            <a:xfrm>
              <a:off x="478171" y="2041089"/>
              <a:ext cx="11310486" cy="3532311"/>
            </a:xfrm>
            <a:prstGeom prst="rect">
              <a:avLst/>
            </a:prstGeom>
          </p:spPr>
        </p:pic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E3BFEF9A-637C-4763-826F-E82E4BECE08E}"/>
                </a:ext>
              </a:extLst>
            </p:cNvPr>
            <p:cNvSpPr txBox="1"/>
            <p:nvPr/>
          </p:nvSpPr>
          <p:spPr>
            <a:xfrm>
              <a:off x="1754627" y="5995739"/>
              <a:ext cx="87575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In a series of control cell lines, including mouse embryonic fibroblasts and HEK293 cell line, a </a:t>
              </a:r>
              <a:r>
                <a:rPr lang="en-US" sz="1600" b="1" dirty="0"/>
                <a:t>45°C heat shock</a:t>
              </a:r>
              <a:r>
                <a:rPr lang="en-US" sz="1600" dirty="0"/>
                <a:t> for up to 4 hours </a:t>
              </a:r>
              <a:r>
                <a:rPr lang="en-US" sz="1600" b="1" dirty="0"/>
                <a:t>did not induce OPA1</a:t>
              </a:r>
              <a:r>
                <a:rPr lang="en-US" sz="1600" dirty="0"/>
                <a:t> processing in the presence of a </a:t>
              </a:r>
              <a:r>
                <a:rPr lang="en-US" sz="1600" b="1" dirty="0"/>
                <a:t>functional AFG3L2</a:t>
              </a:r>
              <a:endParaRPr lang="it-IT" sz="1600" b="1" dirty="0"/>
            </a:p>
          </p:txBody>
        </p:sp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2289EA71-A47D-45E2-9788-7B6F8AB43DC1}"/>
                </a:ext>
              </a:extLst>
            </p:cNvPr>
            <p:cNvSpPr/>
            <p:nvPr/>
          </p:nvSpPr>
          <p:spPr>
            <a:xfrm>
              <a:off x="1395663" y="3717757"/>
              <a:ext cx="3501189" cy="589548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0E4FFFD5-94F4-436A-B41A-AA0937DAED73}"/>
                </a:ext>
              </a:extLst>
            </p:cNvPr>
            <p:cNvSpPr/>
            <p:nvPr/>
          </p:nvSpPr>
          <p:spPr>
            <a:xfrm>
              <a:off x="7988969" y="3358393"/>
              <a:ext cx="1780674" cy="504406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5459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"/>
          <p:cNvSpPr/>
          <p:nvPr/>
        </p:nvSpPr>
        <p:spPr>
          <a:xfrm>
            <a:off x="0" y="-6682"/>
            <a:ext cx="12192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 anchor="ctr">
            <a:spAutoFit/>
          </a:bodyPr>
          <a:lstStyle>
            <a:lvl1pPr algn="ctr">
              <a:defRPr sz="2000" b="1"/>
            </a:lvl1pPr>
          </a:lstStyle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Wrapping things up: Conclusions and Future Perspectives</a:t>
            </a:r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4B42ADD6-7B40-4911-9D1D-3EC17B4878E9}"/>
              </a:ext>
            </a:extLst>
          </p:cNvPr>
          <p:cNvGrpSpPr/>
          <p:nvPr/>
        </p:nvGrpSpPr>
        <p:grpSpPr>
          <a:xfrm>
            <a:off x="4956625" y="895283"/>
            <a:ext cx="2280931" cy="1787887"/>
            <a:chOff x="882841" y="1612231"/>
            <a:chExt cx="2566317" cy="2250064"/>
          </a:xfrm>
        </p:grpSpPr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1623C1C1-0989-4693-AF3D-953D197D3A25}"/>
                </a:ext>
              </a:extLst>
            </p:cNvPr>
            <p:cNvSpPr/>
            <p:nvPr/>
          </p:nvSpPr>
          <p:spPr>
            <a:xfrm>
              <a:off x="1443788" y="1612231"/>
              <a:ext cx="1179095" cy="79408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000" b="1" dirty="0">
                  <a:solidFill>
                    <a:schemeClr val="tx1"/>
                  </a:solidFill>
                </a:rPr>
                <a:t>OPA1</a:t>
              </a:r>
            </a:p>
          </p:txBody>
        </p:sp>
        <p:cxnSp>
          <p:nvCxnSpPr>
            <p:cNvPr id="31" name="Connettore 2 30">
              <a:extLst>
                <a:ext uri="{FF2B5EF4-FFF2-40B4-BE49-F238E27FC236}">
                  <a16:creationId xmlns:a16="http://schemas.microsoft.com/office/drawing/2014/main" id="{99353524-1BDF-436C-81BC-9D7FC28C25DF}"/>
                </a:ext>
              </a:extLst>
            </p:cNvPr>
            <p:cNvCxnSpPr>
              <a:cxnSpLocks/>
              <a:stCxn id="27" idx="2"/>
            </p:cNvCxnSpPr>
            <p:nvPr/>
          </p:nvCxnSpPr>
          <p:spPr>
            <a:xfrm flipH="1">
              <a:off x="2011679" y="2406316"/>
              <a:ext cx="21657" cy="1455979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Arco 31">
              <a:extLst>
                <a:ext uri="{FF2B5EF4-FFF2-40B4-BE49-F238E27FC236}">
                  <a16:creationId xmlns:a16="http://schemas.microsoft.com/office/drawing/2014/main" id="{5D9DB32D-E9CB-4E82-AD5D-9B2D7F51B16E}"/>
                </a:ext>
              </a:extLst>
            </p:cNvPr>
            <p:cNvSpPr/>
            <p:nvPr/>
          </p:nvSpPr>
          <p:spPr>
            <a:xfrm>
              <a:off x="1723905" y="2767469"/>
              <a:ext cx="914400" cy="914400"/>
            </a:xfrm>
            <a:prstGeom prst="arc">
              <a:avLst>
                <a:gd name="adj1" fmla="val 14993245"/>
                <a:gd name="adj2" fmla="val 20253900"/>
              </a:avLst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39" name="Unità di visualizzazione grafica 38">
              <a:extLst>
                <a:ext uri="{FF2B5EF4-FFF2-40B4-BE49-F238E27FC236}">
                  <a16:creationId xmlns:a16="http://schemas.microsoft.com/office/drawing/2014/main" id="{58C0737F-1A4E-46CE-BD80-90478157E1AE}"/>
                </a:ext>
              </a:extLst>
            </p:cNvPr>
            <p:cNvSpPr/>
            <p:nvPr/>
          </p:nvSpPr>
          <p:spPr>
            <a:xfrm rot="5400000">
              <a:off x="2475717" y="2688951"/>
              <a:ext cx="993461" cy="746323"/>
            </a:xfrm>
            <a:prstGeom prst="flowChartDisplay">
              <a:avLst/>
            </a:prstGeom>
            <a:solidFill>
              <a:srgbClr val="FEA402">
                <a:alpha val="50196"/>
              </a:srgbClr>
            </a:solidFill>
            <a:ln w="38100">
              <a:solidFill>
                <a:srgbClr val="FEA4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" name="CasellaDiTesto 39">
              <a:extLst>
                <a:ext uri="{FF2B5EF4-FFF2-40B4-BE49-F238E27FC236}">
                  <a16:creationId xmlns:a16="http://schemas.microsoft.com/office/drawing/2014/main" id="{1C0E308E-8F62-4E76-8CF9-92040E665D7E}"/>
                </a:ext>
              </a:extLst>
            </p:cNvPr>
            <p:cNvSpPr txBox="1"/>
            <p:nvPr/>
          </p:nvSpPr>
          <p:spPr>
            <a:xfrm>
              <a:off x="882841" y="2817974"/>
              <a:ext cx="1158756" cy="4648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Cleavage</a:t>
              </a:r>
            </a:p>
          </p:txBody>
        </p:sp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A7DC02FF-AB21-41F4-9C8B-08F6BC1DF16A}"/>
                </a:ext>
              </a:extLst>
            </p:cNvPr>
            <p:cNvSpPr/>
            <p:nvPr/>
          </p:nvSpPr>
          <p:spPr>
            <a:xfrm>
              <a:off x="2534758" y="2600445"/>
              <a:ext cx="9144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1400" dirty="0"/>
                <a:t>OMA1</a:t>
              </a:r>
            </a:p>
            <a:p>
              <a:pPr algn="ctr"/>
              <a:r>
                <a:rPr lang="it-IT" sz="1400" dirty="0"/>
                <a:t>+</a:t>
              </a:r>
              <a:br>
                <a:rPr lang="it-IT" sz="1400" dirty="0"/>
              </a:br>
              <a:r>
                <a:rPr lang="it-IT" sz="1400" dirty="0"/>
                <a:t>YME1L</a:t>
              </a:r>
            </a:p>
          </p:txBody>
        </p:sp>
      </p:grp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45B512C4-3AF7-4E24-BD3E-AD98CB7230B1}"/>
              </a:ext>
            </a:extLst>
          </p:cNvPr>
          <p:cNvGrpSpPr/>
          <p:nvPr/>
        </p:nvGrpSpPr>
        <p:grpSpPr>
          <a:xfrm>
            <a:off x="1837534" y="2310979"/>
            <a:ext cx="1856380" cy="1281629"/>
            <a:chOff x="1723987" y="2594743"/>
            <a:chExt cx="1856380" cy="1281629"/>
          </a:xfrm>
        </p:grpSpPr>
        <p:sp>
          <p:nvSpPr>
            <p:cNvPr id="41" name="Ovale 40">
              <a:extLst>
                <a:ext uri="{FF2B5EF4-FFF2-40B4-BE49-F238E27FC236}">
                  <a16:creationId xmlns:a16="http://schemas.microsoft.com/office/drawing/2014/main" id="{61A7CB97-AA4A-4FC4-95CD-4787AE2EECD9}"/>
                </a:ext>
              </a:extLst>
            </p:cNvPr>
            <p:cNvSpPr/>
            <p:nvPr/>
          </p:nvSpPr>
          <p:spPr>
            <a:xfrm>
              <a:off x="1723987" y="2594743"/>
              <a:ext cx="812715" cy="41077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i="1" dirty="0">
                  <a:solidFill>
                    <a:schemeClr val="tx1"/>
                  </a:solidFill>
                </a:rPr>
                <a:t>S-</a:t>
              </a:r>
              <a:r>
                <a:rPr lang="en-GB" sz="1200" b="1" dirty="0">
                  <a:solidFill>
                    <a:schemeClr val="tx1"/>
                  </a:solidFill>
                </a:rPr>
                <a:t>OPA1</a:t>
              </a:r>
              <a:endParaRPr lang="en-GB" sz="1200" b="1" i="1" dirty="0">
                <a:solidFill>
                  <a:schemeClr val="tx1"/>
                </a:solidFill>
              </a:endParaRPr>
            </a:p>
          </p:txBody>
        </p:sp>
        <p:sp>
          <p:nvSpPr>
            <p:cNvPr id="42" name="Ovale 41">
              <a:extLst>
                <a:ext uri="{FF2B5EF4-FFF2-40B4-BE49-F238E27FC236}">
                  <a16:creationId xmlns:a16="http://schemas.microsoft.com/office/drawing/2014/main" id="{70847362-8249-43FD-B142-FBE85C4AE55B}"/>
                </a:ext>
              </a:extLst>
            </p:cNvPr>
            <p:cNvSpPr/>
            <p:nvPr/>
          </p:nvSpPr>
          <p:spPr>
            <a:xfrm>
              <a:off x="2239305" y="2977694"/>
              <a:ext cx="812715" cy="41077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i="1" dirty="0">
                  <a:solidFill>
                    <a:schemeClr val="tx1"/>
                  </a:solidFill>
                </a:rPr>
                <a:t>S-</a:t>
              </a:r>
              <a:r>
                <a:rPr lang="en-GB" sz="1200" b="1" dirty="0">
                  <a:solidFill>
                    <a:schemeClr val="tx1"/>
                  </a:solidFill>
                </a:rPr>
                <a:t>OPA1</a:t>
              </a:r>
              <a:endParaRPr lang="en-GB" sz="1200" b="1" i="1" dirty="0">
                <a:solidFill>
                  <a:schemeClr val="tx1"/>
                </a:solidFill>
              </a:endParaRPr>
            </a:p>
          </p:txBody>
        </p:sp>
        <p:sp>
          <p:nvSpPr>
            <p:cNvPr id="43" name="Ovale 42">
              <a:extLst>
                <a:ext uri="{FF2B5EF4-FFF2-40B4-BE49-F238E27FC236}">
                  <a16:creationId xmlns:a16="http://schemas.microsoft.com/office/drawing/2014/main" id="{5AD46E14-2D86-436A-BDA1-959E0DA4A0DF}"/>
                </a:ext>
              </a:extLst>
            </p:cNvPr>
            <p:cNvSpPr/>
            <p:nvPr/>
          </p:nvSpPr>
          <p:spPr>
            <a:xfrm>
              <a:off x="2767652" y="2594743"/>
              <a:ext cx="812715" cy="41077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i="1" dirty="0">
                  <a:solidFill>
                    <a:schemeClr val="tx1"/>
                  </a:solidFill>
                </a:rPr>
                <a:t>S-</a:t>
              </a:r>
              <a:r>
                <a:rPr lang="en-GB" sz="1200" b="1" dirty="0">
                  <a:solidFill>
                    <a:schemeClr val="tx1"/>
                  </a:solidFill>
                </a:rPr>
                <a:t>OPA1</a:t>
              </a:r>
              <a:endParaRPr lang="en-GB" sz="1200" b="1" i="1" dirty="0">
                <a:solidFill>
                  <a:schemeClr val="tx1"/>
                </a:solidFill>
              </a:endParaRPr>
            </a:p>
          </p:txBody>
        </p:sp>
        <p:sp>
          <p:nvSpPr>
            <p:cNvPr id="44" name="Rettangolo 43">
              <a:extLst>
                <a:ext uri="{FF2B5EF4-FFF2-40B4-BE49-F238E27FC236}">
                  <a16:creationId xmlns:a16="http://schemas.microsoft.com/office/drawing/2014/main" id="{691842BF-E936-4900-974D-01AD9B93A97F}"/>
                </a:ext>
              </a:extLst>
            </p:cNvPr>
            <p:cNvSpPr/>
            <p:nvPr/>
          </p:nvSpPr>
          <p:spPr>
            <a:xfrm>
              <a:off x="1783884" y="3600241"/>
              <a:ext cx="692920" cy="276131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i="1" dirty="0">
                  <a:solidFill>
                    <a:schemeClr val="tx1"/>
                  </a:solidFill>
                </a:rPr>
                <a:t>L-</a:t>
              </a:r>
              <a:r>
                <a:rPr lang="en-GB" sz="1200" b="1" dirty="0">
                  <a:solidFill>
                    <a:schemeClr val="tx1"/>
                  </a:solidFill>
                </a:rPr>
                <a:t>OPA1</a:t>
              </a:r>
            </a:p>
          </p:txBody>
        </p:sp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8CD3CDCC-2881-4F19-9EB5-98376E2E97C0}"/>
                </a:ext>
              </a:extLst>
            </p:cNvPr>
            <p:cNvSpPr/>
            <p:nvPr/>
          </p:nvSpPr>
          <p:spPr>
            <a:xfrm>
              <a:off x="2835507" y="3600241"/>
              <a:ext cx="692920" cy="276131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i="1" dirty="0">
                  <a:solidFill>
                    <a:schemeClr val="tx1"/>
                  </a:solidFill>
                </a:rPr>
                <a:t>L-</a:t>
              </a:r>
              <a:r>
                <a:rPr lang="en-GB" sz="1200" b="1" dirty="0">
                  <a:solidFill>
                    <a:schemeClr val="tx1"/>
                  </a:solidFill>
                </a:rPr>
                <a:t>OPA1</a:t>
              </a:r>
            </a:p>
          </p:txBody>
        </p:sp>
      </p:grp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315EE1A9-B85E-4742-A156-772CF50F47A7}"/>
              </a:ext>
            </a:extLst>
          </p:cNvPr>
          <p:cNvGrpSpPr/>
          <p:nvPr/>
        </p:nvGrpSpPr>
        <p:grpSpPr>
          <a:xfrm>
            <a:off x="8366950" y="1367430"/>
            <a:ext cx="2215002" cy="2415275"/>
            <a:chOff x="7946295" y="2276890"/>
            <a:chExt cx="2314481" cy="2617101"/>
          </a:xfrm>
        </p:grpSpPr>
        <p:sp>
          <p:nvSpPr>
            <p:cNvPr id="46" name="Unità di visualizzazione grafica 45">
              <a:extLst>
                <a:ext uri="{FF2B5EF4-FFF2-40B4-BE49-F238E27FC236}">
                  <a16:creationId xmlns:a16="http://schemas.microsoft.com/office/drawing/2014/main" id="{CC9EEEEC-5D8D-429D-BF3C-F6A406B6977F}"/>
                </a:ext>
              </a:extLst>
            </p:cNvPr>
            <p:cNvSpPr/>
            <p:nvPr/>
          </p:nvSpPr>
          <p:spPr>
            <a:xfrm rot="5400000">
              <a:off x="9418255" y="2806759"/>
              <a:ext cx="817150" cy="703734"/>
            </a:xfrm>
            <a:prstGeom prst="flowChartDisplay">
              <a:avLst/>
            </a:prstGeom>
            <a:solidFill>
              <a:srgbClr val="FEA402">
                <a:alpha val="50196"/>
              </a:srgbClr>
            </a:solidFill>
            <a:ln w="38100">
              <a:solidFill>
                <a:srgbClr val="FEA4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7" name="Rettangolo 46">
              <a:extLst>
                <a:ext uri="{FF2B5EF4-FFF2-40B4-BE49-F238E27FC236}">
                  <a16:creationId xmlns:a16="http://schemas.microsoft.com/office/drawing/2014/main" id="{CD80780B-1B9D-4D05-946D-7303994904C2}"/>
                </a:ext>
              </a:extLst>
            </p:cNvPr>
            <p:cNvSpPr/>
            <p:nvPr/>
          </p:nvSpPr>
          <p:spPr>
            <a:xfrm>
              <a:off x="8013687" y="2276890"/>
              <a:ext cx="779617" cy="347512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i="1" dirty="0">
                  <a:solidFill>
                    <a:schemeClr val="tx1"/>
                  </a:solidFill>
                </a:rPr>
                <a:t>L-</a:t>
              </a:r>
              <a:r>
                <a:rPr lang="en-GB" sz="1200" b="1" dirty="0">
                  <a:solidFill>
                    <a:schemeClr val="tx1"/>
                  </a:solidFill>
                </a:rPr>
                <a:t>OPA1</a:t>
              </a:r>
            </a:p>
          </p:txBody>
        </p:sp>
        <p:sp>
          <p:nvSpPr>
            <p:cNvPr id="48" name="Rettangolo 47">
              <a:extLst>
                <a:ext uri="{FF2B5EF4-FFF2-40B4-BE49-F238E27FC236}">
                  <a16:creationId xmlns:a16="http://schemas.microsoft.com/office/drawing/2014/main" id="{33C039AF-FA5E-40B3-A9DD-EDAE753F9A18}"/>
                </a:ext>
              </a:extLst>
            </p:cNvPr>
            <p:cNvSpPr/>
            <p:nvPr/>
          </p:nvSpPr>
          <p:spPr>
            <a:xfrm>
              <a:off x="9196887" y="2276890"/>
              <a:ext cx="779617" cy="347512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i="1" dirty="0">
                  <a:solidFill>
                    <a:schemeClr val="tx1"/>
                  </a:solidFill>
                </a:rPr>
                <a:t>L-</a:t>
              </a:r>
              <a:r>
                <a:rPr lang="en-GB" sz="1200" b="1" dirty="0">
                  <a:solidFill>
                    <a:schemeClr val="tx1"/>
                  </a:solidFill>
                </a:rPr>
                <a:t>OPA1</a:t>
              </a:r>
            </a:p>
          </p:txBody>
        </p:sp>
        <p:cxnSp>
          <p:nvCxnSpPr>
            <p:cNvPr id="49" name="Connettore 2 48">
              <a:extLst>
                <a:ext uri="{FF2B5EF4-FFF2-40B4-BE49-F238E27FC236}">
                  <a16:creationId xmlns:a16="http://schemas.microsoft.com/office/drawing/2014/main" id="{34E0718B-7C46-4687-B258-6A5D1C7007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00968" y="2681511"/>
              <a:ext cx="2292" cy="111755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Freccia in giù 49">
              <a:extLst>
                <a:ext uri="{FF2B5EF4-FFF2-40B4-BE49-F238E27FC236}">
                  <a16:creationId xmlns:a16="http://schemas.microsoft.com/office/drawing/2014/main" id="{8758F3E3-B922-4D5A-B8FB-7AEAB2CBCB69}"/>
                </a:ext>
              </a:extLst>
            </p:cNvPr>
            <p:cNvSpPr/>
            <p:nvPr/>
          </p:nvSpPr>
          <p:spPr>
            <a:xfrm rot="10800000">
              <a:off x="9217568" y="2946266"/>
              <a:ext cx="218263" cy="485770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1" name="CasellaDiTesto 50">
              <a:extLst>
                <a:ext uri="{FF2B5EF4-FFF2-40B4-BE49-F238E27FC236}">
                  <a16:creationId xmlns:a16="http://schemas.microsoft.com/office/drawing/2014/main" id="{EDEDB694-CB2A-4BCE-B439-66191905022E}"/>
                </a:ext>
              </a:extLst>
            </p:cNvPr>
            <p:cNvSpPr txBox="1"/>
            <p:nvPr/>
          </p:nvSpPr>
          <p:spPr>
            <a:xfrm>
              <a:off x="9476587" y="2973960"/>
              <a:ext cx="7841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OMA1</a:t>
              </a:r>
            </a:p>
          </p:txBody>
        </p:sp>
        <p:sp>
          <p:nvSpPr>
            <p:cNvPr id="52" name="Ovale 51">
              <a:extLst>
                <a:ext uri="{FF2B5EF4-FFF2-40B4-BE49-F238E27FC236}">
                  <a16:creationId xmlns:a16="http://schemas.microsoft.com/office/drawing/2014/main" id="{2F380B4F-2DE9-4A87-8681-CED3EA80EC23}"/>
                </a:ext>
              </a:extLst>
            </p:cNvPr>
            <p:cNvSpPr/>
            <p:nvPr/>
          </p:nvSpPr>
          <p:spPr>
            <a:xfrm>
              <a:off x="7946295" y="3756471"/>
              <a:ext cx="960702" cy="56080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i="1" dirty="0">
                  <a:solidFill>
                    <a:schemeClr val="tx1"/>
                  </a:solidFill>
                </a:rPr>
                <a:t>L-</a:t>
              </a:r>
              <a:r>
                <a:rPr lang="en-GB" sz="1200" b="1" dirty="0">
                  <a:solidFill>
                    <a:schemeClr val="tx1"/>
                  </a:solidFill>
                </a:rPr>
                <a:t>OPA1</a:t>
              </a:r>
              <a:endParaRPr lang="en-GB" sz="1200" b="1" i="1" dirty="0">
                <a:solidFill>
                  <a:schemeClr val="tx1"/>
                </a:solidFill>
              </a:endParaRPr>
            </a:p>
          </p:txBody>
        </p:sp>
        <p:sp>
          <p:nvSpPr>
            <p:cNvPr id="53" name="Ovale 52">
              <a:extLst>
                <a:ext uri="{FF2B5EF4-FFF2-40B4-BE49-F238E27FC236}">
                  <a16:creationId xmlns:a16="http://schemas.microsoft.com/office/drawing/2014/main" id="{C5FE4216-BEE2-4FAF-9EB8-BA978C0540CF}"/>
                </a:ext>
              </a:extLst>
            </p:cNvPr>
            <p:cNvSpPr/>
            <p:nvPr/>
          </p:nvSpPr>
          <p:spPr>
            <a:xfrm>
              <a:off x="8983954" y="3767278"/>
              <a:ext cx="992550" cy="54635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i="1" dirty="0">
                  <a:solidFill>
                    <a:schemeClr val="tx1"/>
                  </a:solidFill>
                </a:rPr>
                <a:t>L-</a:t>
              </a:r>
              <a:r>
                <a:rPr lang="en-GB" sz="1200" b="1" dirty="0">
                  <a:solidFill>
                    <a:schemeClr val="tx1"/>
                  </a:solidFill>
                </a:rPr>
                <a:t>OPA1</a:t>
              </a:r>
              <a:endParaRPr lang="en-GB" sz="1200" b="1" i="1" dirty="0">
                <a:solidFill>
                  <a:schemeClr val="tx1"/>
                </a:solidFill>
              </a:endParaRPr>
            </a:p>
          </p:txBody>
        </p:sp>
        <p:sp>
          <p:nvSpPr>
            <p:cNvPr id="54" name="Parentesi graffa aperta 53">
              <a:extLst>
                <a:ext uri="{FF2B5EF4-FFF2-40B4-BE49-F238E27FC236}">
                  <a16:creationId xmlns:a16="http://schemas.microsoft.com/office/drawing/2014/main" id="{0D0A4D2F-49C8-4948-9E8B-DD4EAF636B1A}"/>
                </a:ext>
              </a:extLst>
            </p:cNvPr>
            <p:cNvSpPr/>
            <p:nvPr/>
          </p:nvSpPr>
          <p:spPr>
            <a:xfrm rot="16200000">
              <a:off x="8875060" y="3399336"/>
              <a:ext cx="251816" cy="2090970"/>
            </a:xfrm>
            <a:prstGeom prst="leftBrace">
              <a:avLst>
                <a:gd name="adj1" fmla="val 0"/>
                <a:gd name="adj2" fmla="val 5000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5" name="Triangolo isoscele 54">
              <a:extLst>
                <a:ext uri="{FF2B5EF4-FFF2-40B4-BE49-F238E27FC236}">
                  <a16:creationId xmlns:a16="http://schemas.microsoft.com/office/drawing/2014/main" id="{9B71AA0F-FC56-4C14-93D8-29CCAAF08434}"/>
                </a:ext>
              </a:extLst>
            </p:cNvPr>
            <p:cNvSpPr/>
            <p:nvPr/>
          </p:nvSpPr>
          <p:spPr>
            <a:xfrm rot="10800000" flipH="1">
              <a:off x="8937382" y="4725877"/>
              <a:ext cx="127172" cy="168114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74" name="Gruppo 73">
            <a:extLst>
              <a:ext uri="{FF2B5EF4-FFF2-40B4-BE49-F238E27FC236}">
                <a16:creationId xmlns:a16="http://schemas.microsoft.com/office/drawing/2014/main" id="{73C76483-2BE2-4D2A-9785-3AFA03340D80}"/>
              </a:ext>
            </a:extLst>
          </p:cNvPr>
          <p:cNvGrpSpPr/>
          <p:nvPr/>
        </p:nvGrpSpPr>
        <p:grpSpPr>
          <a:xfrm>
            <a:off x="517750" y="3845798"/>
            <a:ext cx="4509176" cy="2876445"/>
            <a:chOff x="2656239" y="2178345"/>
            <a:chExt cx="6241849" cy="4285042"/>
          </a:xfrm>
        </p:grpSpPr>
        <p:sp>
          <p:nvSpPr>
            <p:cNvPr id="56" name="Rettangolo 55">
              <a:extLst>
                <a:ext uri="{FF2B5EF4-FFF2-40B4-BE49-F238E27FC236}">
                  <a16:creationId xmlns:a16="http://schemas.microsoft.com/office/drawing/2014/main" id="{E17ED702-624C-4050-9897-C8D03B020612}"/>
                </a:ext>
              </a:extLst>
            </p:cNvPr>
            <p:cNvSpPr/>
            <p:nvPr/>
          </p:nvSpPr>
          <p:spPr>
            <a:xfrm>
              <a:off x="2656240" y="3838587"/>
              <a:ext cx="6241848" cy="170967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7" name="Rettangolo 56">
              <a:extLst>
                <a:ext uri="{FF2B5EF4-FFF2-40B4-BE49-F238E27FC236}">
                  <a16:creationId xmlns:a16="http://schemas.microsoft.com/office/drawing/2014/main" id="{A49EE521-5A0B-49DE-9851-E192A476CCDA}"/>
                </a:ext>
              </a:extLst>
            </p:cNvPr>
            <p:cNvSpPr/>
            <p:nvPr/>
          </p:nvSpPr>
          <p:spPr>
            <a:xfrm>
              <a:off x="2656240" y="2178345"/>
              <a:ext cx="6241848" cy="147986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58" name="Rettangolo 57">
              <a:extLst>
                <a:ext uri="{FF2B5EF4-FFF2-40B4-BE49-F238E27FC236}">
                  <a16:creationId xmlns:a16="http://schemas.microsoft.com/office/drawing/2014/main" id="{A2F46AA7-8198-42B6-932B-758329A5AC9A}"/>
                </a:ext>
              </a:extLst>
            </p:cNvPr>
            <p:cNvSpPr/>
            <p:nvPr/>
          </p:nvSpPr>
          <p:spPr>
            <a:xfrm>
              <a:off x="2656242" y="5539623"/>
              <a:ext cx="6241846" cy="204479"/>
            </a:xfrm>
            <a:prstGeom prst="rect">
              <a:avLst/>
            </a:prstGeom>
            <a:solidFill>
              <a:srgbClr val="929D9E">
                <a:alpha val="7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solidFill>
                    <a:schemeClr val="tx1"/>
                  </a:solidFill>
                </a:rPr>
                <a:t>IM</a:t>
              </a:r>
            </a:p>
          </p:txBody>
        </p:sp>
        <p:sp>
          <p:nvSpPr>
            <p:cNvPr id="59" name="Rettangolo 58">
              <a:extLst>
                <a:ext uri="{FF2B5EF4-FFF2-40B4-BE49-F238E27FC236}">
                  <a16:creationId xmlns:a16="http://schemas.microsoft.com/office/drawing/2014/main" id="{C3D1C52F-488E-436B-8000-AE4B6F885D50}"/>
                </a:ext>
              </a:extLst>
            </p:cNvPr>
            <p:cNvSpPr/>
            <p:nvPr/>
          </p:nvSpPr>
          <p:spPr>
            <a:xfrm>
              <a:off x="2656241" y="3658207"/>
              <a:ext cx="3479378" cy="180380"/>
            </a:xfrm>
            <a:prstGeom prst="rect">
              <a:avLst/>
            </a:prstGeom>
            <a:solidFill>
              <a:srgbClr val="7BAEB5">
                <a:alpha val="2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solidFill>
                    <a:schemeClr val="tx1"/>
                  </a:solidFill>
                </a:rPr>
                <a:t>OM</a:t>
              </a:r>
            </a:p>
          </p:txBody>
        </p:sp>
        <p:sp>
          <p:nvSpPr>
            <p:cNvPr id="60" name="Unità di visualizzazione grafica 59">
              <a:extLst>
                <a:ext uri="{FF2B5EF4-FFF2-40B4-BE49-F238E27FC236}">
                  <a16:creationId xmlns:a16="http://schemas.microsoft.com/office/drawing/2014/main" id="{31E5A0F3-763C-43AD-A2FE-6CA35D9C6CC3}"/>
                </a:ext>
              </a:extLst>
            </p:cNvPr>
            <p:cNvSpPr/>
            <p:nvPr/>
          </p:nvSpPr>
          <p:spPr>
            <a:xfrm rot="5400000">
              <a:off x="6036429" y="5449798"/>
              <a:ext cx="1112780" cy="914398"/>
            </a:xfrm>
            <a:prstGeom prst="flowChartDisplay">
              <a:avLst/>
            </a:prstGeom>
            <a:solidFill>
              <a:srgbClr val="FEA402">
                <a:alpha val="50196"/>
              </a:srgbClr>
            </a:solidFill>
            <a:ln w="38100">
              <a:solidFill>
                <a:srgbClr val="FEA4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1" name="Ovale 60">
              <a:extLst>
                <a:ext uri="{FF2B5EF4-FFF2-40B4-BE49-F238E27FC236}">
                  <a16:creationId xmlns:a16="http://schemas.microsoft.com/office/drawing/2014/main" id="{B724582E-F945-47AB-9CA6-8E3C8964F31C}"/>
                </a:ext>
              </a:extLst>
            </p:cNvPr>
            <p:cNvSpPr/>
            <p:nvPr/>
          </p:nvSpPr>
          <p:spPr>
            <a:xfrm>
              <a:off x="7296480" y="4592977"/>
              <a:ext cx="1287112" cy="946646"/>
            </a:xfrm>
            <a:prstGeom prst="ellipse">
              <a:avLst/>
            </a:prstGeom>
            <a:solidFill>
              <a:srgbClr val="FEA402">
                <a:alpha val="60000"/>
              </a:srgbClr>
            </a:solidFill>
            <a:ln w="28575">
              <a:solidFill>
                <a:srgbClr val="FEA4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</a:rPr>
                <a:t>OMA1</a:t>
              </a:r>
            </a:p>
          </p:txBody>
        </p:sp>
        <p:sp>
          <p:nvSpPr>
            <p:cNvPr id="62" name="Rettangolo 61">
              <a:extLst>
                <a:ext uri="{FF2B5EF4-FFF2-40B4-BE49-F238E27FC236}">
                  <a16:creationId xmlns:a16="http://schemas.microsoft.com/office/drawing/2014/main" id="{1A2B9C6D-398A-449D-853D-03C75AD31EA7}"/>
                </a:ext>
              </a:extLst>
            </p:cNvPr>
            <p:cNvSpPr/>
            <p:nvPr/>
          </p:nvSpPr>
          <p:spPr>
            <a:xfrm>
              <a:off x="6490688" y="3658207"/>
              <a:ext cx="2407400" cy="180380"/>
            </a:xfrm>
            <a:prstGeom prst="rect">
              <a:avLst/>
            </a:prstGeom>
            <a:solidFill>
              <a:srgbClr val="7BAEB5">
                <a:alpha val="2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3" name="CasellaDiTesto 62">
              <a:extLst>
                <a:ext uri="{FF2B5EF4-FFF2-40B4-BE49-F238E27FC236}">
                  <a16:creationId xmlns:a16="http://schemas.microsoft.com/office/drawing/2014/main" id="{DECEFB23-0A32-42E4-965A-F18474452A41}"/>
                </a:ext>
              </a:extLst>
            </p:cNvPr>
            <p:cNvSpPr txBox="1"/>
            <p:nvPr/>
          </p:nvSpPr>
          <p:spPr>
            <a:xfrm>
              <a:off x="4922181" y="2416027"/>
              <a:ext cx="1709968" cy="621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i="1" dirty="0"/>
                <a:t>GTPase</a:t>
              </a:r>
            </a:p>
            <a:p>
              <a:pPr algn="ctr"/>
              <a:r>
                <a:rPr lang="en-GB" sz="2000" b="1" dirty="0"/>
                <a:t>OPA1</a:t>
              </a:r>
            </a:p>
          </p:txBody>
        </p:sp>
        <p:sp>
          <p:nvSpPr>
            <p:cNvPr id="64" name="Rettangolo 63">
              <a:extLst>
                <a:ext uri="{FF2B5EF4-FFF2-40B4-BE49-F238E27FC236}">
                  <a16:creationId xmlns:a16="http://schemas.microsoft.com/office/drawing/2014/main" id="{457D15ED-0E64-44E9-8891-DACD82AC3C44}"/>
                </a:ext>
              </a:extLst>
            </p:cNvPr>
            <p:cNvSpPr/>
            <p:nvPr/>
          </p:nvSpPr>
          <p:spPr>
            <a:xfrm>
              <a:off x="3491030" y="4980866"/>
              <a:ext cx="1112312" cy="449433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i="1" dirty="0">
                  <a:solidFill>
                    <a:schemeClr val="tx1"/>
                  </a:solidFill>
                </a:rPr>
                <a:t>L-</a:t>
              </a:r>
              <a:r>
                <a:rPr lang="en-GB" sz="1100" b="1" dirty="0">
                  <a:solidFill>
                    <a:schemeClr val="tx1"/>
                  </a:solidFill>
                </a:rPr>
                <a:t>OPA1</a:t>
              </a:r>
            </a:p>
          </p:txBody>
        </p:sp>
        <p:sp>
          <p:nvSpPr>
            <p:cNvPr id="65" name="Mezza cornice 64">
              <a:extLst>
                <a:ext uri="{FF2B5EF4-FFF2-40B4-BE49-F238E27FC236}">
                  <a16:creationId xmlns:a16="http://schemas.microsoft.com/office/drawing/2014/main" id="{43FD6970-1555-4189-858D-1933E852F24B}"/>
                </a:ext>
              </a:extLst>
            </p:cNvPr>
            <p:cNvSpPr/>
            <p:nvPr/>
          </p:nvSpPr>
          <p:spPr>
            <a:xfrm rot="10800000">
              <a:off x="5526996" y="2540910"/>
              <a:ext cx="818454" cy="936860"/>
            </a:xfrm>
            <a:prstGeom prst="halfFrame">
              <a:avLst>
                <a:gd name="adj1" fmla="val 9312"/>
                <a:gd name="adj2" fmla="val 10833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6" name="CasellaDiTesto 65">
              <a:extLst>
                <a:ext uri="{FF2B5EF4-FFF2-40B4-BE49-F238E27FC236}">
                  <a16:creationId xmlns:a16="http://schemas.microsoft.com/office/drawing/2014/main" id="{3339D4D7-A46A-4493-909B-6C90A3EC2C8A}"/>
                </a:ext>
              </a:extLst>
            </p:cNvPr>
            <p:cNvSpPr txBox="1"/>
            <p:nvPr/>
          </p:nvSpPr>
          <p:spPr>
            <a:xfrm>
              <a:off x="6163725" y="5756338"/>
              <a:ext cx="914399" cy="419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b="1" dirty="0"/>
                <a:t>YME1L</a:t>
              </a:r>
            </a:p>
          </p:txBody>
        </p:sp>
        <p:sp>
          <p:nvSpPr>
            <p:cNvPr id="67" name="Rettangolo 66">
              <a:extLst>
                <a:ext uri="{FF2B5EF4-FFF2-40B4-BE49-F238E27FC236}">
                  <a16:creationId xmlns:a16="http://schemas.microsoft.com/office/drawing/2014/main" id="{71B73711-758E-4975-A8D2-C23871BFED3E}"/>
                </a:ext>
              </a:extLst>
            </p:cNvPr>
            <p:cNvSpPr/>
            <p:nvPr/>
          </p:nvSpPr>
          <p:spPr>
            <a:xfrm>
              <a:off x="2656241" y="2178345"/>
              <a:ext cx="13306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CYTOPLASM</a:t>
              </a:r>
            </a:p>
          </p:txBody>
        </p:sp>
        <p:sp>
          <p:nvSpPr>
            <p:cNvPr id="68" name="Rettangolo 67">
              <a:extLst>
                <a:ext uri="{FF2B5EF4-FFF2-40B4-BE49-F238E27FC236}">
                  <a16:creationId xmlns:a16="http://schemas.microsoft.com/office/drawing/2014/main" id="{91067B64-66E9-4D29-896D-5D9FB75B8657}"/>
                </a:ext>
              </a:extLst>
            </p:cNvPr>
            <p:cNvSpPr/>
            <p:nvPr/>
          </p:nvSpPr>
          <p:spPr>
            <a:xfrm>
              <a:off x="2656239" y="4512302"/>
              <a:ext cx="545342" cy="369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IMS</a:t>
              </a:r>
            </a:p>
          </p:txBody>
        </p:sp>
        <p:sp>
          <p:nvSpPr>
            <p:cNvPr id="69" name="Rettangolo 68">
              <a:extLst>
                <a:ext uri="{FF2B5EF4-FFF2-40B4-BE49-F238E27FC236}">
                  <a16:creationId xmlns:a16="http://schemas.microsoft.com/office/drawing/2014/main" id="{BAE8F0B1-1460-4AE2-ABC1-4FEE5263C4E8}"/>
                </a:ext>
              </a:extLst>
            </p:cNvPr>
            <p:cNvSpPr/>
            <p:nvPr/>
          </p:nvSpPr>
          <p:spPr>
            <a:xfrm>
              <a:off x="5866611" y="3582870"/>
              <a:ext cx="269007" cy="25571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0" name="Rettangolo 69">
              <a:extLst>
                <a:ext uri="{FF2B5EF4-FFF2-40B4-BE49-F238E27FC236}">
                  <a16:creationId xmlns:a16="http://schemas.microsoft.com/office/drawing/2014/main" id="{3BDF5785-8D17-4B7E-BF02-D4406194659E}"/>
                </a:ext>
              </a:extLst>
            </p:cNvPr>
            <p:cNvSpPr/>
            <p:nvPr/>
          </p:nvSpPr>
          <p:spPr>
            <a:xfrm>
              <a:off x="6490687" y="3579842"/>
              <a:ext cx="269007" cy="25571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72" name="Connettore 2 71">
              <a:extLst>
                <a:ext uri="{FF2B5EF4-FFF2-40B4-BE49-F238E27FC236}">
                  <a16:creationId xmlns:a16="http://schemas.microsoft.com/office/drawing/2014/main" id="{EFC573D3-3147-4D13-84E3-B75C450E16D0}"/>
                </a:ext>
              </a:extLst>
            </p:cNvPr>
            <p:cNvCxnSpPr>
              <a:cxnSpLocks/>
            </p:cNvCxnSpPr>
            <p:nvPr/>
          </p:nvCxnSpPr>
          <p:spPr>
            <a:xfrm>
              <a:off x="6333162" y="3403551"/>
              <a:ext cx="0" cy="1089463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Ovale 72">
              <a:extLst>
                <a:ext uri="{FF2B5EF4-FFF2-40B4-BE49-F238E27FC236}">
                  <a16:creationId xmlns:a16="http://schemas.microsoft.com/office/drawing/2014/main" id="{75EBD957-3849-4CD2-A278-29D1253DB245}"/>
                </a:ext>
              </a:extLst>
            </p:cNvPr>
            <p:cNvSpPr/>
            <p:nvPr/>
          </p:nvSpPr>
          <p:spPr>
            <a:xfrm>
              <a:off x="3464148" y="3983566"/>
              <a:ext cx="1458033" cy="62128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i="1" dirty="0">
                  <a:solidFill>
                    <a:schemeClr val="tx1"/>
                  </a:solidFill>
                </a:rPr>
                <a:t>S-</a:t>
              </a:r>
              <a:r>
                <a:rPr lang="en-GB" sz="1100" b="1" dirty="0">
                  <a:solidFill>
                    <a:schemeClr val="tx1"/>
                  </a:solidFill>
                </a:rPr>
                <a:t>OPA1</a:t>
              </a:r>
              <a:endParaRPr lang="en-GB" sz="1100" b="1" i="1" dirty="0">
                <a:solidFill>
                  <a:schemeClr val="tx1"/>
                </a:solidFill>
              </a:endParaRPr>
            </a:p>
          </p:txBody>
        </p:sp>
        <p:sp>
          <p:nvSpPr>
            <p:cNvPr id="71" name="CasellaDiTesto 70">
              <a:extLst>
                <a:ext uri="{FF2B5EF4-FFF2-40B4-BE49-F238E27FC236}">
                  <a16:creationId xmlns:a16="http://schemas.microsoft.com/office/drawing/2014/main" id="{88B45F94-55B4-417C-84B6-AC7BE99E747E}"/>
                </a:ext>
              </a:extLst>
            </p:cNvPr>
            <p:cNvSpPr txBox="1"/>
            <p:nvPr/>
          </p:nvSpPr>
          <p:spPr>
            <a:xfrm>
              <a:off x="5888251" y="3834353"/>
              <a:ext cx="914399" cy="458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/>
                <a:t>TOM</a:t>
              </a:r>
            </a:p>
          </p:txBody>
        </p:sp>
      </p:grpSp>
      <p:grpSp>
        <p:nvGrpSpPr>
          <p:cNvPr id="115" name="Gruppo 114">
            <a:extLst>
              <a:ext uri="{FF2B5EF4-FFF2-40B4-BE49-F238E27FC236}">
                <a16:creationId xmlns:a16="http://schemas.microsoft.com/office/drawing/2014/main" id="{40B1E4E4-77F9-4EAF-A2D3-742E252382BC}"/>
              </a:ext>
            </a:extLst>
          </p:cNvPr>
          <p:cNvGrpSpPr/>
          <p:nvPr/>
        </p:nvGrpSpPr>
        <p:grpSpPr>
          <a:xfrm>
            <a:off x="6663865" y="3795628"/>
            <a:ext cx="4917535" cy="2876446"/>
            <a:chOff x="5209605" y="1512668"/>
            <a:chExt cx="6241849" cy="4285041"/>
          </a:xfrm>
        </p:grpSpPr>
        <p:sp>
          <p:nvSpPr>
            <p:cNvPr id="93" name="Rettangolo 92">
              <a:extLst>
                <a:ext uri="{FF2B5EF4-FFF2-40B4-BE49-F238E27FC236}">
                  <a16:creationId xmlns:a16="http://schemas.microsoft.com/office/drawing/2014/main" id="{3E6A74E3-CEBD-44E5-92C7-2502444A9189}"/>
                </a:ext>
              </a:extLst>
            </p:cNvPr>
            <p:cNvSpPr/>
            <p:nvPr/>
          </p:nvSpPr>
          <p:spPr>
            <a:xfrm>
              <a:off x="5209605" y="3171721"/>
              <a:ext cx="6241848" cy="170967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94" name="Rettangolo 93">
              <a:extLst>
                <a:ext uri="{FF2B5EF4-FFF2-40B4-BE49-F238E27FC236}">
                  <a16:creationId xmlns:a16="http://schemas.microsoft.com/office/drawing/2014/main" id="{FAF51650-2138-41EE-B0C7-91FBF39DAF25}"/>
                </a:ext>
              </a:extLst>
            </p:cNvPr>
            <p:cNvSpPr/>
            <p:nvPr/>
          </p:nvSpPr>
          <p:spPr>
            <a:xfrm>
              <a:off x="5209605" y="1512668"/>
              <a:ext cx="6241849" cy="147986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95" name="Rettangolo 94">
              <a:extLst>
                <a:ext uri="{FF2B5EF4-FFF2-40B4-BE49-F238E27FC236}">
                  <a16:creationId xmlns:a16="http://schemas.microsoft.com/office/drawing/2014/main" id="{1989E9C6-819C-498D-A609-21D94E500036}"/>
                </a:ext>
              </a:extLst>
            </p:cNvPr>
            <p:cNvSpPr/>
            <p:nvPr/>
          </p:nvSpPr>
          <p:spPr>
            <a:xfrm>
              <a:off x="5209608" y="4873946"/>
              <a:ext cx="6241846" cy="204479"/>
            </a:xfrm>
            <a:prstGeom prst="rect">
              <a:avLst/>
            </a:prstGeom>
            <a:solidFill>
              <a:srgbClr val="929D9E">
                <a:alpha val="7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solidFill>
                    <a:schemeClr val="tx1"/>
                  </a:solidFill>
                </a:rPr>
                <a:t>IM</a:t>
              </a:r>
            </a:p>
          </p:txBody>
        </p:sp>
        <p:sp>
          <p:nvSpPr>
            <p:cNvPr id="96" name="Rettangolo 95">
              <a:extLst>
                <a:ext uri="{FF2B5EF4-FFF2-40B4-BE49-F238E27FC236}">
                  <a16:creationId xmlns:a16="http://schemas.microsoft.com/office/drawing/2014/main" id="{53802280-CCAD-4036-ADBF-59F073D456BD}"/>
                </a:ext>
              </a:extLst>
            </p:cNvPr>
            <p:cNvSpPr/>
            <p:nvPr/>
          </p:nvSpPr>
          <p:spPr>
            <a:xfrm>
              <a:off x="5209607" y="2992530"/>
              <a:ext cx="3479378" cy="180380"/>
            </a:xfrm>
            <a:prstGeom prst="rect">
              <a:avLst/>
            </a:prstGeom>
            <a:solidFill>
              <a:srgbClr val="7BAEB5">
                <a:alpha val="2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solidFill>
                    <a:schemeClr val="tx1"/>
                  </a:solidFill>
                </a:rPr>
                <a:t>OM</a:t>
              </a:r>
            </a:p>
          </p:txBody>
        </p:sp>
        <p:sp>
          <p:nvSpPr>
            <p:cNvPr id="97" name="Unità di visualizzazione grafica 96">
              <a:extLst>
                <a:ext uri="{FF2B5EF4-FFF2-40B4-BE49-F238E27FC236}">
                  <a16:creationId xmlns:a16="http://schemas.microsoft.com/office/drawing/2014/main" id="{8099A927-66C4-4010-8E1C-A2C14469DD8E}"/>
                </a:ext>
              </a:extLst>
            </p:cNvPr>
            <p:cNvSpPr/>
            <p:nvPr/>
          </p:nvSpPr>
          <p:spPr>
            <a:xfrm rot="5400000">
              <a:off x="8589796" y="4784120"/>
              <a:ext cx="1112781" cy="914398"/>
            </a:xfrm>
            <a:prstGeom prst="flowChartDisplay">
              <a:avLst/>
            </a:prstGeom>
            <a:solidFill>
              <a:srgbClr val="FEA402">
                <a:alpha val="50196"/>
              </a:srgbClr>
            </a:solidFill>
            <a:ln w="38100">
              <a:solidFill>
                <a:srgbClr val="FEA4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8" name="Ovale 97">
              <a:extLst>
                <a:ext uri="{FF2B5EF4-FFF2-40B4-BE49-F238E27FC236}">
                  <a16:creationId xmlns:a16="http://schemas.microsoft.com/office/drawing/2014/main" id="{1DF77799-F70D-4F31-B042-C16A5E9E705E}"/>
                </a:ext>
              </a:extLst>
            </p:cNvPr>
            <p:cNvSpPr/>
            <p:nvPr/>
          </p:nvSpPr>
          <p:spPr>
            <a:xfrm>
              <a:off x="9849846" y="3927300"/>
              <a:ext cx="1287112" cy="946646"/>
            </a:xfrm>
            <a:prstGeom prst="ellipse">
              <a:avLst/>
            </a:prstGeom>
            <a:solidFill>
              <a:srgbClr val="FEA402">
                <a:alpha val="60000"/>
              </a:srgbClr>
            </a:solidFill>
            <a:ln w="28575">
              <a:solidFill>
                <a:srgbClr val="FEA4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</a:rPr>
                <a:t>OMA1</a:t>
              </a:r>
            </a:p>
          </p:txBody>
        </p:sp>
        <p:sp>
          <p:nvSpPr>
            <p:cNvPr id="99" name="Rettangolo 98">
              <a:extLst>
                <a:ext uri="{FF2B5EF4-FFF2-40B4-BE49-F238E27FC236}">
                  <a16:creationId xmlns:a16="http://schemas.microsoft.com/office/drawing/2014/main" id="{3BBCACCF-B621-4CD7-B4D3-221FFE22E4AB}"/>
                </a:ext>
              </a:extLst>
            </p:cNvPr>
            <p:cNvSpPr/>
            <p:nvPr/>
          </p:nvSpPr>
          <p:spPr>
            <a:xfrm>
              <a:off x="9044054" y="2992530"/>
              <a:ext cx="2407400" cy="180380"/>
            </a:xfrm>
            <a:prstGeom prst="rect">
              <a:avLst/>
            </a:prstGeom>
            <a:solidFill>
              <a:srgbClr val="7BAEB5">
                <a:alpha val="2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0" name="CasellaDiTesto 99">
              <a:extLst>
                <a:ext uri="{FF2B5EF4-FFF2-40B4-BE49-F238E27FC236}">
                  <a16:creationId xmlns:a16="http://schemas.microsoft.com/office/drawing/2014/main" id="{BB135824-6F24-474E-BB73-4F62C234CC7B}"/>
                </a:ext>
              </a:extLst>
            </p:cNvPr>
            <p:cNvSpPr txBox="1"/>
            <p:nvPr/>
          </p:nvSpPr>
          <p:spPr>
            <a:xfrm>
              <a:off x="7475547" y="1750350"/>
              <a:ext cx="1709968" cy="621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i="1" dirty="0"/>
                <a:t>GTPase</a:t>
              </a:r>
            </a:p>
            <a:p>
              <a:pPr algn="ctr"/>
              <a:r>
                <a:rPr lang="en-GB" sz="2000" b="1" dirty="0"/>
                <a:t>OPA1</a:t>
              </a:r>
            </a:p>
          </p:txBody>
        </p:sp>
        <p:sp>
          <p:nvSpPr>
            <p:cNvPr id="101" name="Mezza cornice 100">
              <a:extLst>
                <a:ext uri="{FF2B5EF4-FFF2-40B4-BE49-F238E27FC236}">
                  <a16:creationId xmlns:a16="http://schemas.microsoft.com/office/drawing/2014/main" id="{AD0E9CBD-C5EF-40FD-B480-55965C8B5124}"/>
                </a:ext>
              </a:extLst>
            </p:cNvPr>
            <p:cNvSpPr/>
            <p:nvPr/>
          </p:nvSpPr>
          <p:spPr>
            <a:xfrm rot="10800000">
              <a:off x="8068528" y="1804813"/>
              <a:ext cx="818454" cy="936860"/>
            </a:xfrm>
            <a:prstGeom prst="halfFrame">
              <a:avLst>
                <a:gd name="adj1" fmla="val 9312"/>
                <a:gd name="adj2" fmla="val 10833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2" name="CasellaDiTesto 101">
              <a:extLst>
                <a:ext uri="{FF2B5EF4-FFF2-40B4-BE49-F238E27FC236}">
                  <a16:creationId xmlns:a16="http://schemas.microsoft.com/office/drawing/2014/main" id="{8EC3ED77-805A-4B3D-B1F5-C75092B26B82}"/>
                </a:ext>
              </a:extLst>
            </p:cNvPr>
            <p:cNvSpPr txBox="1"/>
            <p:nvPr/>
          </p:nvSpPr>
          <p:spPr>
            <a:xfrm>
              <a:off x="8729742" y="5159039"/>
              <a:ext cx="838198" cy="423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/>
                <a:t>YME1L</a:t>
              </a:r>
            </a:p>
          </p:txBody>
        </p:sp>
        <p:sp>
          <p:nvSpPr>
            <p:cNvPr id="104" name="Rettangolo 103">
              <a:extLst>
                <a:ext uri="{FF2B5EF4-FFF2-40B4-BE49-F238E27FC236}">
                  <a16:creationId xmlns:a16="http://schemas.microsoft.com/office/drawing/2014/main" id="{A2B36FB6-BC6B-41FF-AB78-0CFDB7D07D72}"/>
                </a:ext>
              </a:extLst>
            </p:cNvPr>
            <p:cNvSpPr/>
            <p:nvPr/>
          </p:nvSpPr>
          <p:spPr>
            <a:xfrm>
              <a:off x="5209605" y="3846625"/>
              <a:ext cx="5453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IMS</a:t>
              </a:r>
            </a:p>
          </p:txBody>
        </p:sp>
        <p:sp>
          <p:nvSpPr>
            <p:cNvPr id="105" name="Rettangolo 104">
              <a:extLst>
                <a:ext uri="{FF2B5EF4-FFF2-40B4-BE49-F238E27FC236}">
                  <a16:creationId xmlns:a16="http://schemas.microsoft.com/office/drawing/2014/main" id="{CE64C6D8-7754-4F90-97B4-0335A9E75B8B}"/>
                </a:ext>
              </a:extLst>
            </p:cNvPr>
            <p:cNvSpPr/>
            <p:nvPr/>
          </p:nvSpPr>
          <p:spPr>
            <a:xfrm>
              <a:off x="8419977" y="2917193"/>
              <a:ext cx="269007" cy="25571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6" name="Rettangolo 105">
              <a:extLst>
                <a:ext uri="{FF2B5EF4-FFF2-40B4-BE49-F238E27FC236}">
                  <a16:creationId xmlns:a16="http://schemas.microsoft.com/office/drawing/2014/main" id="{318DBE13-2549-4565-AEAC-063862DA3DDD}"/>
                </a:ext>
              </a:extLst>
            </p:cNvPr>
            <p:cNvSpPr/>
            <p:nvPr/>
          </p:nvSpPr>
          <p:spPr>
            <a:xfrm>
              <a:off x="9044053" y="2914165"/>
              <a:ext cx="269007" cy="25571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08" name="Connettore 2 107">
              <a:extLst>
                <a:ext uri="{FF2B5EF4-FFF2-40B4-BE49-F238E27FC236}">
                  <a16:creationId xmlns:a16="http://schemas.microsoft.com/office/drawing/2014/main" id="{AAA2119F-F5B6-4CCF-88C5-FE2A55D534F5}"/>
                </a:ext>
              </a:extLst>
            </p:cNvPr>
            <p:cNvCxnSpPr>
              <a:cxnSpLocks/>
            </p:cNvCxnSpPr>
            <p:nvPr/>
          </p:nvCxnSpPr>
          <p:spPr>
            <a:xfrm>
              <a:off x="8866583" y="2580137"/>
              <a:ext cx="0" cy="1217015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CasellaDiTesto 106">
              <a:extLst>
                <a:ext uri="{FF2B5EF4-FFF2-40B4-BE49-F238E27FC236}">
                  <a16:creationId xmlns:a16="http://schemas.microsoft.com/office/drawing/2014/main" id="{DD7E79A0-2EE2-4A6C-96FF-6AA7FEF1A23E}"/>
                </a:ext>
              </a:extLst>
            </p:cNvPr>
            <p:cNvSpPr txBox="1"/>
            <p:nvPr/>
          </p:nvSpPr>
          <p:spPr>
            <a:xfrm>
              <a:off x="8528643" y="3200156"/>
              <a:ext cx="716679" cy="470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/>
                <a:t>TOM</a:t>
              </a:r>
            </a:p>
          </p:txBody>
        </p:sp>
        <p:sp>
          <p:nvSpPr>
            <p:cNvPr id="109" name="Ovale 108">
              <a:extLst>
                <a:ext uri="{FF2B5EF4-FFF2-40B4-BE49-F238E27FC236}">
                  <a16:creationId xmlns:a16="http://schemas.microsoft.com/office/drawing/2014/main" id="{0A859310-98CD-46F4-B4DF-BF63079EB3B6}"/>
                </a:ext>
              </a:extLst>
            </p:cNvPr>
            <p:cNvSpPr/>
            <p:nvPr/>
          </p:nvSpPr>
          <p:spPr>
            <a:xfrm>
              <a:off x="5777722" y="3195792"/>
              <a:ext cx="1179153" cy="55569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i="1" dirty="0">
                  <a:solidFill>
                    <a:schemeClr val="tx1"/>
                  </a:solidFill>
                </a:rPr>
                <a:t>S-</a:t>
              </a:r>
              <a:r>
                <a:rPr lang="en-GB" sz="1100" b="1" dirty="0">
                  <a:solidFill>
                    <a:schemeClr val="tx1"/>
                  </a:solidFill>
                </a:rPr>
                <a:t>OPA1</a:t>
              </a:r>
              <a:endParaRPr lang="en-GB" sz="1100" b="1" i="1" dirty="0">
                <a:solidFill>
                  <a:schemeClr val="tx1"/>
                </a:solidFill>
              </a:endParaRPr>
            </a:p>
          </p:txBody>
        </p:sp>
        <p:sp>
          <p:nvSpPr>
            <p:cNvPr id="110" name="Rettangolo 109">
              <a:extLst>
                <a:ext uri="{FF2B5EF4-FFF2-40B4-BE49-F238E27FC236}">
                  <a16:creationId xmlns:a16="http://schemas.microsoft.com/office/drawing/2014/main" id="{961F1CB5-26D9-425A-A2B2-0DF5E59C6248}"/>
                </a:ext>
              </a:extLst>
            </p:cNvPr>
            <p:cNvSpPr/>
            <p:nvPr/>
          </p:nvSpPr>
          <p:spPr>
            <a:xfrm>
              <a:off x="7105269" y="4331231"/>
              <a:ext cx="109076" cy="276999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Rettangolo 110">
              <a:extLst>
                <a:ext uri="{FF2B5EF4-FFF2-40B4-BE49-F238E27FC236}">
                  <a16:creationId xmlns:a16="http://schemas.microsoft.com/office/drawing/2014/main" id="{BD50A3BB-58D2-4624-A2BF-D43FACC58DD9}"/>
                </a:ext>
              </a:extLst>
            </p:cNvPr>
            <p:cNvSpPr/>
            <p:nvPr/>
          </p:nvSpPr>
          <p:spPr>
            <a:xfrm>
              <a:off x="7104354" y="4993893"/>
              <a:ext cx="109076" cy="664653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Saetta 111">
              <a:extLst>
                <a:ext uri="{FF2B5EF4-FFF2-40B4-BE49-F238E27FC236}">
                  <a16:creationId xmlns:a16="http://schemas.microsoft.com/office/drawing/2014/main" id="{5FA3C89A-2BE2-4A8C-ADD3-0D791098315E}"/>
                </a:ext>
              </a:extLst>
            </p:cNvPr>
            <p:cNvSpPr/>
            <p:nvPr/>
          </p:nvSpPr>
          <p:spPr>
            <a:xfrm rot="21105537" flipH="1">
              <a:off x="7186898" y="4391635"/>
              <a:ext cx="793448" cy="435137"/>
            </a:xfrm>
            <a:prstGeom prst="lightningBolt">
              <a:avLst/>
            </a:prstGeom>
            <a:solidFill>
              <a:srgbClr val="FFC000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13" name="Ovale 112">
              <a:extLst>
                <a:ext uri="{FF2B5EF4-FFF2-40B4-BE49-F238E27FC236}">
                  <a16:creationId xmlns:a16="http://schemas.microsoft.com/office/drawing/2014/main" id="{CD11DC7C-8E6F-47AB-B958-27B6FD55151B}"/>
                </a:ext>
              </a:extLst>
            </p:cNvPr>
            <p:cNvSpPr/>
            <p:nvPr/>
          </p:nvSpPr>
          <p:spPr>
            <a:xfrm>
              <a:off x="6573546" y="3763625"/>
              <a:ext cx="1179153" cy="55569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i="1" dirty="0">
                  <a:solidFill>
                    <a:schemeClr val="tx1"/>
                  </a:solidFill>
                </a:rPr>
                <a:t>L-</a:t>
              </a:r>
              <a:r>
                <a:rPr lang="en-GB" sz="1100" b="1" dirty="0">
                  <a:solidFill>
                    <a:schemeClr val="tx1"/>
                  </a:solidFill>
                </a:rPr>
                <a:t>OPA1</a:t>
              </a:r>
              <a:endParaRPr lang="en-GB" sz="1100" b="1" i="1" dirty="0">
                <a:solidFill>
                  <a:schemeClr val="tx1"/>
                </a:solidFill>
              </a:endParaRPr>
            </a:p>
          </p:txBody>
        </p:sp>
        <p:cxnSp>
          <p:nvCxnSpPr>
            <p:cNvPr id="114" name="Connettore 2 113">
              <a:extLst>
                <a:ext uri="{FF2B5EF4-FFF2-40B4-BE49-F238E27FC236}">
                  <a16:creationId xmlns:a16="http://schemas.microsoft.com/office/drawing/2014/main" id="{27A4C946-8FDC-4075-A3E6-5662838254A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77185" y="4209544"/>
              <a:ext cx="1804243" cy="179575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Rettangolo 115">
            <a:extLst>
              <a:ext uri="{FF2B5EF4-FFF2-40B4-BE49-F238E27FC236}">
                <a16:creationId xmlns:a16="http://schemas.microsoft.com/office/drawing/2014/main" id="{84895CAC-7414-4329-9D93-F05A6CFD905E}"/>
              </a:ext>
            </a:extLst>
          </p:cNvPr>
          <p:cNvSpPr/>
          <p:nvPr/>
        </p:nvSpPr>
        <p:spPr>
          <a:xfrm>
            <a:off x="6630795" y="3834213"/>
            <a:ext cx="961301" cy="2479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CYTOPLASM</a:t>
            </a:r>
          </a:p>
        </p:txBody>
      </p:sp>
      <p:sp>
        <p:nvSpPr>
          <p:cNvPr id="123" name="Freccia bidirezionale orizzontale 122">
            <a:extLst>
              <a:ext uri="{FF2B5EF4-FFF2-40B4-BE49-F238E27FC236}">
                <a16:creationId xmlns:a16="http://schemas.microsoft.com/office/drawing/2014/main" id="{9DA2D224-DB49-4C0E-9E99-DA9D3F46B63B}"/>
              </a:ext>
            </a:extLst>
          </p:cNvPr>
          <p:cNvSpPr/>
          <p:nvPr/>
        </p:nvSpPr>
        <p:spPr>
          <a:xfrm>
            <a:off x="3924700" y="2727605"/>
            <a:ext cx="4063524" cy="322236"/>
          </a:xfrm>
          <a:prstGeom prst="left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4" name="CasellaDiTesto 123">
            <a:extLst>
              <a:ext uri="{FF2B5EF4-FFF2-40B4-BE49-F238E27FC236}">
                <a16:creationId xmlns:a16="http://schemas.microsoft.com/office/drawing/2014/main" id="{62646B1C-256B-45E3-8833-052B09DC461E}"/>
              </a:ext>
            </a:extLst>
          </p:cNvPr>
          <p:cNvSpPr txBox="1"/>
          <p:nvPr/>
        </p:nvSpPr>
        <p:spPr>
          <a:xfrm>
            <a:off x="422400" y="607484"/>
            <a:ext cx="410323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AFG3L2 could represent: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 possible </a:t>
            </a:r>
            <a:r>
              <a:rPr lang="en-GB" b="1" dirty="0"/>
              <a:t>target</a:t>
            </a:r>
            <a:r>
              <a:rPr lang="en-GB" dirty="0"/>
              <a:t> for QC modulation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New </a:t>
            </a:r>
            <a:r>
              <a:rPr lang="en-GB" b="1" dirty="0"/>
              <a:t>therapeutic target </a:t>
            </a:r>
            <a:r>
              <a:rPr lang="en-GB" dirty="0"/>
              <a:t>for </a:t>
            </a:r>
            <a:br>
              <a:rPr lang="en-GB" dirty="0"/>
            </a:br>
            <a:r>
              <a:rPr lang="en-GB" dirty="0"/>
              <a:t>human Mito-related neuronal diseases</a:t>
            </a:r>
          </a:p>
          <a:p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422400" y="607484"/>
            <a:ext cx="4082796" cy="151069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60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ultati immagini per mitochondria mem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76972"/>
            <a:ext cx="6096001" cy="636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03D6BBC9-A9C4-4789-BD79-ECDCA2C8633D}"/>
              </a:ext>
            </a:extLst>
          </p:cNvPr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 anchor="ctr">
            <a:spAutoFit/>
          </a:bodyPr>
          <a:lstStyle>
            <a:lvl1pPr algn="ctr">
              <a:defRPr sz="2000" b="1"/>
            </a:lvl1pPr>
          </a:lstStyle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Acknowledgements</a:t>
            </a:r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02D1D06B-C3A0-49DF-99AC-CA9BE42E4C47}"/>
              </a:ext>
            </a:extLst>
          </p:cNvPr>
          <p:cNvGrpSpPr/>
          <p:nvPr/>
        </p:nvGrpSpPr>
        <p:grpSpPr>
          <a:xfrm>
            <a:off x="-306690" y="2976652"/>
            <a:ext cx="6709380" cy="2315057"/>
            <a:chOff x="-306690" y="2940588"/>
            <a:chExt cx="6709380" cy="2315057"/>
          </a:xfrm>
        </p:grpSpPr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B51A9DE2-FF73-42DE-BC07-84ADC4A887D6}"/>
                </a:ext>
              </a:extLst>
            </p:cNvPr>
            <p:cNvSpPr txBox="1"/>
            <p:nvPr/>
          </p:nvSpPr>
          <p:spPr>
            <a:xfrm>
              <a:off x="-306690" y="2940588"/>
              <a:ext cx="6709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Institute of </a:t>
              </a:r>
              <a:r>
                <a:rPr lang="it-IT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Biotechnology-FinMITgroup</a:t>
              </a:r>
              <a:endPara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it-IT" sz="2000" i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Helsingin</a:t>
              </a:r>
              <a:r>
                <a:rPr lang="it-IT" sz="2000" i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2000" i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Yliopisto</a:t>
              </a:r>
              <a:endParaRPr lang="it-IT" sz="2000" i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1423EE31-6B6E-46CE-9AC7-F13EAB1EBBA1}"/>
                </a:ext>
              </a:extLst>
            </p:cNvPr>
            <p:cNvSpPr txBox="1"/>
            <p:nvPr/>
          </p:nvSpPr>
          <p:spPr>
            <a:xfrm>
              <a:off x="492299" y="3716762"/>
              <a:ext cx="2555701" cy="15388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Brendan</a:t>
              </a:r>
              <a:r>
                <a:rPr lang="it-IT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Battersby</a:t>
              </a:r>
              <a:br>
                <a:rPr lang="it-IT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it-IT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Research</a:t>
              </a:r>
              <a:r>
                <a:rPr lang="it-IT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director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Uwe</a:t>
              </a:r>
              <a:r>
                <a:rPr lang="it-IT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Richter</a:t>
              </a:r>
              <a:br>
                <a:rPr lang="it-IT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it-IT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Research</a:t>
              </a:r>
              <a:r>
                <a:rPr lang="it-IT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associate</a:t>
              </a:r>
            </a:p>
            <a:p>
              <a:endParaRPr lang="it-IT" dirty="0"/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146A5BEB-D2D1-494A-96A1-A4577E8CF948}"/>
                </a:ext>
              </a:extLst>
            </p:cNvPr>
            <p:cNvSpPr txBox="1"/>
            <p:nvPr/>
          </p:nvSpPr>
          <p:spPr>
            <a:xfrm>
              <a:off x="3084456" y="3828602"/>
              <a:ext cx="2373150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Kah</a:t>
              </a:r>
              <a:r>
                <a:rPr lang="it-IT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Ying</a:t>
              </a:r>
              <a:br>
                <a:rPr lang="it-IT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it-IT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PhD </a:t>
              </a:r>
              <a:r>
                <a:rPr lang="it-IT" sz="1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Student</a:t>
              </a:r>
              <a:endParaRPr lang="it-IT" sz="16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Valentina </a:t>
              </a:r>
              <a:r>
                <a:rPr lang="it-IT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Casteller</a:t>
              </a:r>
              <a:br>
                <a:rPr lang="it-IT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it-IT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Master Degree </a:t>
              </a:r>
              <a:r>
                <a:rPr lang="it-IT" sz="1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Student</a:t>
              </a:r>
              <a:endParaRPr lang="it-IT" sz="16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Immagine 10">
            <a:extLst>
              <a:ext uri="{FF2B5EF4-FFF2-40B4-BE49-F238E27FC236}">
                <a16:creationId xmlns:a16="http://schemas.microsoft.com/office/drawing/2014/main" id="{ACC2451C-7D88-469B-9DD1-85743435D7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04" y="5194679"/>
            <a:ext cx="2254775" cy="1538883"/>
          </a:xfrm>
          <a:prstGeom prst="rect">
            <a:avLst/>
          </a:prstGeom>
        </p:spPr>
      </p:pic>
      <p:grpSp>
        <p:nvGrpSpPr>
          <p:cNvPr id="14" name="Gruppo 13">
            <a:extLst>
              <a:ext uri="{FF2B5EF4-FFF2-40B4-BE49-F238E27FC236}">
                <a16:creationId xmlns:a16="http://schemas.microsoft.com/office/drawing/2014/main" id="{6619B954-7D62-4CF9-9855-9432BB4CC1E6}"/>
              </a:ext>
            </a:extLst>
          </p:cNvPr>
          <p:cNvGrpSpPr/>
          <p:nvPr/>
        </p:nvGrpSpPr>
        <p:grpSpPr>
          <a:xfrm>
            <a:off x="676656" y="764745"/>
            <a:ext cx="4742688" cy="1971637"/>
            <a:chOff x="676656" y="759713"/>
            <a:chExt cx="4742688" cy="1971637"/>
          </a:xfrm>
        </p:grpSpPr>
        <p:sp>
          <p:nvSpPr>
            <p:cNvPr id="2" name="CasellaDiTesto 1">
              <a:extLst>
                <a:ext uri="{FF2B5EF4-FFF2-40B4-BE49-F238E27FC236}">
                  <a16:creationId xmlns:a16="http://schemas.microsoft.com/office/drawing/2014/main" id="{78F2F367-C500-4760-8C81-A8B85256D772}"/>
                </a:ext>
              </a:extLst>
            </p:cNvPr>
            <p:cNvSpPr txBox="1"/>
            <p:nvPr/>
          </p:nvSpPr>
          <p:spPr>
            <a:xfrm>
              <a:off x="676656" y="759713"/>
              <a:ext cx="474268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Department of </a:t>
              </a:r>
              <a:r>
                <a:rPr lang="it-IT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Biomedical</a:t>
              </a:r>
              <a:r>
                <a:rPr lang="it-IT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it-IT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Metabolic</a:t>
              </a:r>
              <a:r>
                <a:rPr lang="it-IT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and </a:t>
              </a:r>
              <a:r>
                <a:rPr lang="it-IT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Neuronal</a:t>
              </a:r>
              <a:r>
                <a:rPr lang="it-IT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Science</a:t>
              </a:r>
            </a:p>
            <a:p>
              <a:pPr algn="ctr"/>
              <a:r>
                <a:rPr lang="it-IT" sz="2000" i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University of Modena and Reggio Emilia</a:t>
              </a:r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482272D8-C4C1-469C-9270-4A65C3BF2C8F}"/>
                </a:ext>
              </a:extLst>
            </p:cNvPr>
            <p:cNvSpPr txBox="1"/>
            <p:nvPr/>
          </p:nvSpPr>
          <p:spPr>
            <a:xfrm>
              <a:off x="938572" y="1800917"/>
              <a:ext cx="208044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Michele Zoli </a:t>
              </a:r>
              <a:br>
                <a:rPr lang="it-IT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it-IT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Department director</a:t>
              </a: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9DF8A371-1BAC-4142-A62E-A44210A806AE}"/>
                </a:ext>
              </a:extLst>
            </p:cNvPr>
            <p:cNvSpPr txBox="1"/>
            <p:nvPr/>
          </p:nvSpPr>
          <p:spPr>
            <a:xfrm>
              <a:off x="3293098" y="1777243"/>
              <a:ext cx="211179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Antonietta Vilella</a:t>
              </a:r>
              <a:br>
                <a:rPr lang="it-IT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it-IT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Research</a:t>
              </a:r>
              <a:r>
                <a:rPr lang="it-IT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associate</a:t>
              </a:r>
            </a:p>
            <a:p>
              <a:endParaRPr lang="it-IT" dirty="0"/>
            </a:p>
          </p:txBody>
        </p:sp>
      </p:grpSp>
      <p:pic>
        <p:nvPicPr>
          <p:cNvPr id="13" name="Picture 2" descr="Immagine correlata">
            <a:extLst>
              <a:ext uri="{FF2B5EF4-FFF2-40B4-BE49-F238E27FC236}">
                <a16:creationId xmlns:a16="http://schemas.microsoft.com/office/drawing/2014/main" id="{5B7E90D9-F7EF-4448-89E8-C5A8DB4751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8" t="-1514" r="26741" b="27059"/>
          <a:stretch/>
        </p:blipFill>
        <p:spPr bwMode="auto">
          <a:xfrm>
            <a:off x="3625770" y="5291709"/>
            <a:ext cx="1446452" cy="146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818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/>
          <p:nvPr/>
        </p:nvSpPr>
        <p:spPr>
          <a:xfrm>
            <a:off x="0" y="-5131"/>
            <a:ext cx="12192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 anchor="ctr">
            <a:spAutoFit/>
          </a:bodyPr>
          <a:lstStyle>
            <a:lvl1pPr algn="ctr">
              <a:defRPr sz="2000" b="1"/>
            </a:lvl1pPr>
          </a:lstStyle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Surveillance strategies: the first layer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F3FE3DEA-65DE-4A98-8A41-7C2B4C2F6EE9}"/>
              </a:ext>
            </a:extLst>
          </p:cNvPr>
          <p:cNvGrpSpPr/>
          <p:nvPr/>
        </p:nvGrpSpPr>
        <p:grpSpPr>
          <a:xfrm>
            <a:off x="1511908" y="687952"/>
            <a:ext cx="9168183" cy="5529064"/>
            <a:chOff x="1511908" y="631733"/>
            <a:chExt cx="9168183" cy="5529064"/>
          </a:xfrm>
        </p:grpSpPr>
        <p:grpSp>
          <p:nvGrpSpPr>
            <p:cNvPr id="46" name="Gruppo 45">
              <a:extLst>
                <a:ext uri="{FF2B5EF4-FFF2-40B4-BE49-F238E27FC236}">
                  <a16:creationId xmlns:a16="http://schemas.microsoft.com/office/drawing/2014/main" id="{97D4E924-5BCB-4A67-9CD9-C0E2F9A5B929}"/>
                </a:ext>
              </a:extLst>
            </p:cNvPr>
            <p:cNvGrpSpPr/>
            <p:nvPr/>
          </p:nvGrpSpPr>
          <p:grpSpPr>
            <a:xfrm>
              <a:off x="1511908" y="1413971"/>
              <a:ext cx="9168183" cy="4746826"/>
              <a:chOff x="1594361" y="1317719"/>
              <a:chExt cx="9168183" cy="4746826"/>
            </a:xfrm>
          </p:grpSpPr>
          <p:grpSp>
            <p:nvGrpSpPr>
              <p:cNvPr id="9" name="Gruppo 8"/>
              <p:cNvGrpSpPr/>
              <p:nvPr/>
            </p:nvGrpSpPr>
            <p:grpSpPr>
              <a:xfrm>
                <a:off x="1594361" y="1794314"/>
                <a:ext cx="3413313" cy="3269371"/>
                <a:chOff x="682388" y="1944074"/>
                <a:chExt cx="3413313" cy="3269371"/>
              </a:xfrm>
            </p:grpSpPr>
            <p:pic>
              <p:nvPicPr>
                <p:cNvPr id="3" name="Immagine 2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12750" r="12581" b="28100"/>
                <a:stretch/>
              </p:blipFill>
              <p:spPr>
                <a:xfrm>
                  <a:off x="682388" y="1944074"/>
                  <a:ext cx="3413313" cy="3269371"/>
                </a:xfrm>
                <a:prstGeom prst="rect">
                  <a:avLst/>
                </a:prstGeom>
              </p:spPr>
            </p:pic>
            <p:sp>
              <p:nvSpPr>
                <p:cNvPr id="6" name="Rettangolo 5"/>
                <p:cNvSpPr/>
                <p:nvPr/>
              </p:nvSpPr>
              <p:spPr>
                <a:xfrm>
                  <a:off x="725898" y="2063773"/>
                  <a:ext cx="3326292" cy="1304543"/>
                </a:xfrm>
                <a:prstGeom prst="rect">
                  <a:avLst/>
                </a:prstGeom>
                <a:noFill/>
                <a:ln w="5715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sp>
            <p:nvSpPr>
              <p:cNvPr id="10" name="CasellaDiTesto 9"/>
              <p:cNvSpPr txBox="1"/>
              <p:nvPr/>
            </p:nvSpPr>
            <p:spPr>
              <a:xfrm>
                <a:off x="3719644" y="5756768"/>
                <a:ext cx="532262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i="1" dirty="0"/>
                  <a:t>(Adapted from Tatsuta et al. , 2008)</a:t>
                </a:r>
              </a:p>
            </p:txBody>
          </p:sp>
          <p:grpSp>
            <p:nvGrpSpPr>
              <p:cNvPr id="45" name="Gruppo 44">
                <a:extLst>
                  <a:ext uri="{FF2B5EF4-FFF2-40B4-BE49-F238E27FC236}">
                    <a16:creationId xmlns:a16="http://schemas.microsoft.com/office/drawing/2014/main" id="{C83E63B2-C029-4104-9750-CCF3CC49A8A4}"/>
                  </a:ext>
                </a:extLst>
              </p:cNvPr>
              <p:cNvGrpSpPr/>
              <p:nvPr/>
            </p:nvGrpSpPr>
            <p:grpSpPr>
              <a:xfrm>
                <a:off x="6380958" y="1317719"/>
                <a:ext cx="4381586" cy="3887683"/>
                <a:chOff x="6380958" y="1317719"/>
                <a:chExt cx="4381586" cy="3887683"/>
              </a:xfrm>
            </p:grpSpPr>
            <p:cxnSp>
              <p:nvCxnSpPr>
                <p:cNvPr id="19" name="Connettore 2 18">
                  <a:extLst>
                    <a:ext uri="{FF2B5EF4-FFF2-40B4-BE49-F238E27FC236}">
                      <a16:creationId xmlns:a16="http://schemas.microsoft.com/office/drawing/2014/main" id="{14BE0BA2-3690-49A3-82AB-B0BD6DAD828A}"/>
                    </a:ext>
                  </a:extLst>
                </p:cNvPr>
                <p:cNvCxnSpPr>
                  <a:cxnSpLocks/>
                  <a:stCxn id="4" idx="2"/>
                </p:cNvCxnSpPr>
                <p:nvPr/>
              </p:nvCxnSpPr>
              <p:spPr>
                <a:xfrm flipH="1">
                  <a:off x="7670708" y="1717829"/>
                  <a:ext cx="925464" cy="646115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Connettore 2 19">
                  <a:extLst>
                    <a:ext uri="{FF2B5EF4-FFF2-40B4-BE49-F238E27FC236}">
                      <a16:creationId xmlns:a16="http://schemas.microsoft.com/office/drawing/2014/main" id="{F6C43526-B771-4C5F-9F7F-9B08F946C1A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33912" y="1723355"/>
                  <a:ext cx="925465" cy="640589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" name="CasellaDiTesto 3">
                  <a:extLst>
                    <a:ext uri="{FF2B5EF4-FFF2-40B4-BE49-F238E27FC236}">
                      <a16:creationId xmlns:a16="http://schemas.microsoft.com/office/drawing/2014/main" id="{713DE15E-032F-4283-BF46-C3C4D1603E13}"/>
                    </a:ext>
                  </a:extLst>
                </p:cNvPr>
                <p:cNvSpPr txBox="1"/>
                <p:nvPr/>
              </p:nvSpPr>
              <p:spPr>
                <a:xfrm>
                  <a:off x="7632967" y="1317719"/>
                  <a:ext cx="1926410" cy="400110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38100">
                  <a:solidFill>
                    <a:srgbClr val="FFC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2000" b="1" dirty="0"/>
                    <a:t>Molecular</a:t>
                  </a:r>
                  <a:r>
                    <a:rPr lang="it-IT" sz="2000" b="1" dirty="0"/>
                    <a:t> QC</a:t>
                  </a:r>
                </a:p>
              </p:txBody>
            </p:sp>
            <p:sp>
              <p:nvSpPr>
                <p:cNvPr id="5" name="CasellaDiTesto 4">
                  <a:extLst>
                    <a:ext uri="{FF2B5EF4-FFF2-40B4-BE49-F238E27FC236}">
                      <a16:creationId xmlns:a16="http://schemas.microsoft.com/office/drawing/2014/main" id="{07C3743A-A746-4C5B-BD72-93E7CA24B624}"/>
                    </a:ext>
                  </a:extLst>
                </p:cNvPr>
                <p:cNvSpPr txBox="1"/>
                <p:nvPr/>
              </p:nvSpPr>
              <p:spPr>
                <a:xfrm>
                  <a:off x="6380958" y="2424012"/>
                  <a:ext cx="1252009" cy="646331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28575">
                  <a:solidFill>
                    <a:schemeClr val="accent6">
                      <a:lumMod val="50000"/>
                    </a:schemeClr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it-IT" dirty="0" err="1"/>
                    <a:t>Proteolytic</a:t>
                  </a:r>
                  <a:r>
                    <a:rPr lang="it-IT" dirty="0"/>
                    <a:t> </a:t>
                  </a:r>
                </a:p>
                <a:p>
                  <a:pPr algn="ctr"/>
                  <a:r>
                    <a:rPr lang="en-GB" dirty="0"/>
                    <a:t>regulation</a:t>
                  </a:r>
                </a:p>
              </p:txBody>
            </p:sp>
            <p:sp>
              <p:nvSpPr>
                <p:cNvPr id="12" name="CasellaDiTesto 11">
                  <a:extLst>
                    <a:ext uri="{FF2B5EF4-FFF2-40B4-BE49-F238E27FC236}">
                      <a16:creationId xmlns:a16="http://schemas.microsoft.com/office/drawing/2014/main" id="{B6F681D1-6D39-4435-84F1-9C9E5F5A2A51}"/>
                    </a:ext>
                  </a:extLst>
                </p:cNvPr>
                <p:cNvSpPr txBox="1"/>
                <p:nvPr/>
              </p:nvSpPr>
              <p:spPr>
                <a:xfrm>
                  <a:off x="9564587" y="2562511"/>
                  <a:ext cx="1197957" cy="369332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28575">
                  <a:solidFill>
                    <a:schemeClr val="accent6">
                      <a:lumMod val="50000"/>
                    </a:schemeClr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/>
                    <a:t>Protein QC</a:t>
                  </a:r>
                </a:p>
              </p:txBody>
            </p:sp>
            <p:sp>
              <p:nvSpPr>
                <p:cNvPr id="13" name="CasellaDiTesto 12">
                  <a:extLst>
                    <a:ext uri="{FF2B5EF4-FFF2-40B4-BE49-F238E27FC236}">
                      <a16:creationId xmlns:a16="http://schemas.microsoft.com/office/drawing/2014/main" id="{6C0A4002-7F4C-4E77-B516-943ED5BC6C37}"/>
                    </a:ext>
                  </a:extLst>
                </p:cNvPr>
                <p:cNvSpPr txBox="1"/>
                <p:nvPr/>
              </p:nvSpPr>
              <p:spPr>
                <a:xfrm>
                  <a:off x="7741739" y="3486403"/>
                  <a:ext cx="1708866" cy="369332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28575">
                  <a:solidFill>
                    <a:schemeClr val="accent6">
                      <a:lumMod val="50000"/>
                    </a:schemeClr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/>
                    <a:t>RC maintenance</a:t>
                  </a:r>
                </a:p>
              </p:txBody>
            </p:sp>
            <p:sp>
              <p:nvSpPr>
                <p:cNvPr id="16" name="Esplosione: 8 punte 15">
                  <a:extLst>
                    <a:ext uri="{FF2B5EF4-FFF2-40B4-BE49-F238E27FC236}">
                      <a16:creationId xmlns:a16="http://schemas.microsoft.com/office/drawing/2014/main" id="{C0773B3B-9369-4DE9-A016-8DFCFEBF07DD}"/>
                    </a:ext>
                  </a:extLst>
                </p:cNvPr>
                <p:cNvSpPr/>
                <p:nvPr/>
              </p:nvSpPr>
              <p:spPr>
                <a:xfrm>
                  <a:off x="8043161" y="4360133"/>
                  <a:ext cx="1106021" cy="845269"/>
                </a:xfrm>
                <a:prstGeom prst="irregularSeal1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/>
                </a:p>
              </p:txBody>
            </p:sp>
            <p:sp>
              <p:nvSpPr>
                <p:cNvPr id="14" name="CasellaDiTesto 13">
                  <a:extLst>
                    <a:ext uri="{FF2B5EF4-FFF2-40B4-BE49-F238E27FC236}">
                      <a16:creationId xmlns:a16="http://schemas.microsoft.com/office/drawing/2014/main" id="{F3A13C9C-5F2F-492C-B408-EAB0EB93E4A5}"/>
                    </a:ext>
                  </a:extLst>
                </p:cNvPr>
                <p:cNvSpPr txBox="1"/>
                <p:nvPr/>
              </p:nvSpPr>
              <p:spPr>
                <a:xfrm>
                  <a:off x="8285476" y="4582712"/>
                  <a:ext cx="62138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2000" b="1" dirty="0"/>
                    <a:t>ROS</a:t>
                  </a:r>
                </a:p>
              </p:txBody>
            </p:sp>
            <p:cxnSp>
              <p:nvCxnSpPr>
                <p:cNvPr id="29" name="Connettore 2 28">
                  <a:extLst>
                    <a:ext uri="{FF2B5EF4-FFF2-40B4-BE49-F238E27FC236}">
                      <a16:creationId xmlns:a16="http://schemas.microsoft.com/office/drawing/2014/main" id="{6FD4BDA4-5BC1-4429-8CCD-EA4D0A00123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632967" y="3057027"/>
                  <a:ext cx="396101" cy="323058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Connettore 2 30">
                  <a:extLst>
                    <a:ext uri="{FF2B5EF4-FFF2-40B4-BE49-F238E27FC236}">
                      <a16:creationId xmlns:a16="http://schemas.microsoft.com/office/drawing/2014/main" id="{274EA5A1-E5C3-469C-B7B8-63CC6B40AD7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9207950" y="2931843"/>
                  <a:ext cx="351427" cy="450573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4" name="Gruppo 43">
                  <a:extLst>
                    <a:ext uri="{FF2B5EF4-FFF2-40B4-BE49-F238E27FC236}">
                      <a16:creationId xmlns:a16="http://schemas.microsoft.com/office/drawing/2014/main" id="{3F9FAE35-3FE5-4744-BEC1-DFA7875F15CA}"/>
                    </a:ext>
                  </a:extLst>
                </p:cNvPr>
                <p:cNvGrpSpPr/>
                <p:nvPr/>
              </p:nvGrpSpPr>
              <p:grpSpPr>
                <a:xfrm>
                  <a:off x="8501099" y="3940188"/>
                  <a:ext cx="190142" cy="364038"/>
                  <a:chOff x="8501099" y="3853971"/>
                  <a:chExt cx="190142" cy="364038"/>
                </a:xfrm>
              </p:grpSpPr>
              <p:cxnSp>
                <p:nvCxnSpPr>
                  <p:cNvPr id="37" name="Connettore diritto 36">
                    <a:extLst>
                      <a:ext uri="{FF2B5EF4-FFF2-40B4-BE49-F238E27FC236}">
                        <a16:creationId xmlns:a16="http://schemas.microsoft.com/office/drawing/2014/main" id="{C12B52E7-C358-4CAF-B76E-3F692D67FEF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8600790" y="3853971"/>
                    <a:ext cx="2" cy="362274"/>
                  </a:xfrm>
                  <a:prstGeom prst="line">
                    <a:avLst/>
                  </a:prstGeom>
                  <a:ln w="38100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Connettore diritto 39">
                    <a:extLst>
                      <a:ext uri="{FF2B5EF4-FFF2-40B4-BE49-F238E27FC236}">
                        <a16:creationId xmlns:a16="http://schemas.microsoft.com/office/drawing/2014/main" id="{283140C4-1A73-4183-AE6F-A3D9B151B47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501099" y="4214480"/>
                    <a:ext cx="190142" cy="3529"/>
                  </a:xfrm>
                  <a:prstGeom prst="line">
                    <a:avLst/>
                  </a:prstGeom>
                  <a:ln w="38100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22" name="Freccia circolare in giù 21">
              <a:extLst>
                <a:ext uri="{FF2B5EF4-FFF2-40B4-BE49-F238E27FC236}">
                  <a16:creationId xmlns:a16="http://schemas.microsoft.com/office/drawing/2014/main" id="{A044D959-7026-4F82-B25A-DC24BC0A34F2}"/>
                </a:ext>
              </a:extLst>
            </p:cNvPr>
            <p:cNvSpPr/>
            <p:nvPr/>
          </p:nvSpPr>
          <p:spPr>
            <a:xfrm>
              <a:off x="4136095" y="631733"/>
              <a:ext cx="3130686" cy="1374042"/>
            </a:xfrm>
            <a:prstGeom prst="curvedDownArrow">
              <a:avLst>
                <a:gd name="adj1" fmla="val 15060"/>
                <a:gd name="adj2" fmla="val 39389"/>
                <a:gd name="adj3" fmla="val 45458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7944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 anchor="ctr">
            <a:spAutoFit/>
          </a:bodyPr>
          <a:lstStyle>
            <a:lvl1pPr algn="ctr">
              <a:defRPr sz="2000" b="1"/>
            </a:lvl1pPr>
          </a:lstStyle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Molecular QC: different protease systems 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4688916" y="6069822"/>
            <a:ext cx="28141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i="1" dirty="0"/>
              <a:t>(Modified from Tatsuta et al. , 2008)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88318AAD-2F8F-4C67-B5CA-1661D90CC4FD}"/>
              </a:ext>
            </a:extLst>
          </p:cNvPr>
          <p:cNvGrpSpPr/>
          <p:nvPr/>
        </p:nvGrpSpPr>
        <p:grpSpPr>
          <a:xfrm>
            <a:off x="1362187" y="1313635"/>
            <a:ext cx="9467625" cy="4230730"/>
            <a:chOff x="1497007" y="1313635"/>
            <a:chExt cx="9467625" cy="4230730"/>
          </a:xfrm>
        </p:grpSpPr>
        <p:sp>
          <p:nvSpPr>
            <p:cNvPr id="8" name="CasellaDiTesto 7"/>
            <p:cNvSpPr txBox="1"/>
            <p:nvPr/>
          </p:nvSpPr>
          <p:spPr>
            <a:xfrm>
              <a:off x="8115470" y="3890778"/>
              <a:ext cx="2849162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QC of matrix proteins</a:t>
              </a:r>
            </a:p>
            <a:p>
              <a:pPr algn="ctr"/>
              <a:endParaRPr lang="en-GB" sz="1600" dirty="0"/>
            </a:p>
            <a:p>
              <a:pPr algn="ctr"/>
              <a:r>
                <a:rPr lang="en-GB" sz="1600" b="1" dirty="0"/>
                <a:t>Recognizes </a:t>
              </a:r>
              <a:r>
                <a:rPr lang="en-GB" sz="1600" dirty="0"/>
                <a:t>and </a:t>
              </a:r>
              <a:r>
                <a:rPr lang="en-GB" sz="1600" b="1" dirty="0"/>
                <a:t>removes</a:t>
              </a:r>
              <a:r>
                <a:rPr lang="en-GB" sz="1600" dirty="0"/>
                <a:t> </a:t>
              </a:r>
            </a:p>
            <a:p>
              <a:pPr algn="ctr"/>
              <a:r>
                <a:rPr lang="en-GB" sz="1600" dirty="0"/>
                <a:t>non-assembled and misfolded proteins selectively. </a:t>
              </a:r>
            </a:p>
          </p:txBody>
        </p:sp>
        <p:sp>
          <p:nvSpPr>
            <p:cNvPr id="13" name="Parentesi graffa aperta 12"/>
            <p:cNvSpPr/>
            <p:nvPr/>
          </p:nvSpPr>
          <p:spPr>
            <a:xfrm>
              <a:off x="7653946" y="1413820"/>
              <a:ext cx="461524" cy="1995645"/>
            </a:xfrm>
            <a:prstGeom prst="leftBrace">
              <a:avLst>
                <a:gd name="adj1" fmla="val 0"/>
                <a:gd name="adj2" fmla="val 50000"/>
              </a:avLst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8115471" y="1524176"/>
              <a:ext cx="2387637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/>
                <a:t>AAA-protease</a:t>
              </a:r>
            </a:p>
            <a:p>
              <a:pPr algn="ctr"/>
              <a:endParaRPr lang="en-GB" i="1" u="sng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 b="1" dirty="0"/>
                <a:t>QC </a:t>
              </a:r>
              <a:r>
                <a:rPr lang="en-GB" sz="1600" dirty="0"/>
                <a:t>surveillance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 b="1" dirty="0"/>
                <a:t>RC </a:t>
              </a:r>
              <a:r>
                <a:rPr lang="en-GB" sz="1600" dirty="0"/>
                <a:t>biogenesis and integrity</a:t>
              </a:r>
            </a:p>
          </p:txBody>
        </p:sp>
        <p:grpSp>
          <p:nvGrpSpPr>
            <p:cNvPr id="7" name="Gruppo 6">
              <a:extLst>
                <a:ext uri="{FF2B5EF4-FFF2-40B4-BE49-F238E27FC236}">
                  <a16:creationId xmlns:a16="http://schemas.microsoft.com/office/drawing/2014/main" id="{A45D4B81-6FDF-4ABB-9761-3C4E711B5227}"/>
                </a:ext>
              </a:extLst>
            </p:cNvPr>
            <p:cNvGrpSpPr/>
            <p:nvPr/>
          </p:nvGrpSpPr>
          <p:grpSpPr>
            <a:xfrm>
              <a:off x="1497007" y="1313635"/>
              <a:ext cx="6224471" cy="4230729"/>
              <a:chOff x="2688134" y="1490990"/>
              <a:chExt cx="6224471" cy="4230729"/>
            </a:xfrm>
          </p:grpSpPr>
          <p:pic>
            <p:nvPicPr>
              <p:cNvPr id="4" name="Immagine 3"/>
              <p:cNvPicPr>
                <a:picLocks noChangeAspect="1"/>
              </p:cNvPicPr>
              <p:nvPr/>
            </p:nvPicPr>
            <p:blipFill rotWithShape="1">
              <a:blip r:embed="rId2"/>
              <a:srcRect l="3936" t="33669" r="-851"/>
              <a:stretch/>
            </p:blipFill>
            <p:spPr>
              <a:xfrm>
                <a:off x="2880019" y="1607112"/>
                <a:ext cx="6032586" cy="410259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2" name="Rettangolo 1">
                <a:extLst>
                  <a:ext uri="{FF2B5EF4-FFF2-40B4-BE49-F238E27FC236}">
                    <a16:creationId xmlns:a16="http://schemas.microsoft.com/office/drawing/2014/main" id="{31DE6FC7-1A9B-4B9C-AA5B-8EA29D718B81}"/>
                  </a:ext>
                </a:extLst>
              </p:cNvPr>
              <p:cNvSpPr/>
              <p:nvPr/>
            </p:nvSpPr>
            <p:spPr>
              <a:xfrm>
                <a:off x="5558589" y="1490990"/>
                <a:ext cx="3027555" cy="2206188"/>
              </a:xfrm>
              <a:prstGeom prst="rect">
                <a:avLst/>
              </a:prstGeom>
              <a:noFill/>
              <a:ln w="571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" name="Rettangolo 4">
                <a:extLst>
                  <a:ext uri="{FF2B5EF4-FFF2-40B4-BE49-F238E27FC236}">
                    <a16:creationId xmlns:a16="http://schemas.microsoft.com/office/drawing/2014/main" id="{C99C8911-53A9-4F5E-9BF6-4A713B6B8C76}"/>
                  </a:ext>
                </a:extLst>
              </p:cNvPr>
              <p:cNvSpPr/>
              <p:nvPr/>
            </p:nvSpPr>
            <p:spPr>
              <a:xfrm>
                <a:off x="2688134" y="3768765"/>
                <a:ext cx="4016826" cy="1952954"/>
              </a:xfrm>
              <a:prstGeom prst="rect">
                <a:avLst/>
              </a:prstGeom>
              <a:noFill/>
              <a:ln w="571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18" name="Parentesi graffa aperta 17">
              <a:extLst>
                <a:ext uri="{FF2B5EF4-FFF2-40B4-BE49-F238E27FC236}">
                  <a16:creationId xmlns:a16="http://schemas.microsoft.com/office/drawing/2014/main" id="{29C4C88D-808F-442F-89DC-5031F20011B6}"/>
                </a:ext>
              </a:extLst>
            </p:cNvPr>
            <p:cNvSpPr/>
            <p:nvPr/>
          </p:nvSpPr>
          <p:spPr>
            <a:xfrm>
              <a:off x="7653946" y="3645099"/>
              <a:ext cx="461524" cy="1899266"/>
            </a:xfrm>
            <a:prstGeom prst="leftBrace">
              <a:avLst>
                <a:gd name="adj1" fmla="val 0"/>
                <a:gd name="adj2" fmla="val 50000"/>
              </a:avLst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711856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/>
          <p:nvPr/>
        </p:nvSpPr>
        <p:spPr>
          <a:xfrm>
            <a:off x="0" y="-4168"/>
            <a:ext cx="12192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 anchor="ctr">
            <a:spAutoFit/>
          </a:bodyPr>
          <a:lstStyle>
            <a:lvl1pPr algn="ctr">
              <a:defRPr sz="2000" b="1"/>
            </a:lvl1pPr>
          </a:lstStyle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Molecular QC:  focus on the AFG3L2 AAA-protease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9897ED47-E876-4B7F-9694-9FF49217BEBB}"/>
              </a:ext>
            </a:extLst>
          </p:cNvPr>
          <p:cNvGrpSpPr/>
          <p:nvPr/>
        </p:nvGrpSpPr>
        <p:grpSpPr>
          <a:xfrm>
            <a:off x="1216301" y="1056165"/>
            <a:ext cx="9861893" cy="5310427"/>
            <a:chOff x="991778" y="935849"/>
            <a:chExt cx="9861893" cy="5310427"/>
          </a:xfrm>
        </p:grpSpPr>
        <p:grpSp>
          <p:nvGrpSpPr>
            <p:cNvPr id="2" name="Gruppo 1">
              <a:extLst>
                <a:ext uri="{FF2B5EF4-FFF2-40B4-BE49-F238E27FC236}">
                  <a16:creationId xmlns:a16="http://schemas.microsoft.com/office/drawing/2014/main" id="{9F1A3ADD-E43D-49EF-AB7D-EE0331E38DAE}"/>
                </a:ext>
              </a:extLst>
            </p:cNvPr>
            <p:cNvGrpSpPr/>
            <p:nvPr/>
          </p:nvGrpSpPr>
          <p:grpSpPr>
            <a:xfrm>
              <a:off x="3632769" y="980593"/>
              <a:ext cx="4926462" cy="2403832"/>
              <a:chOff x="3294309" y="1333123"/>
              <a:chExt cx="4926462" cy="2403832"/>
            </a:xfrm>
          </p:grpSpPr>
          <p:sp>
            <p:nvSpPr>
              <p:cNvPr id="28" name="Mezza cornice 27"/>
              <p:cNvSpPr/>
              <p:nvPr/>
            </p:nvSpPr>
            <p:spPr>
              <a:xfrm rot="13584071">
                <a:off x="6334209" y="2761936"/>
                <a:ext cx="569125" cy="574174"/>
              </a:xfrm>
              <a:prstGeom prst="halfFrame">
                <a:avLst>
                  <a:gd name="adj1" fmla="val 9385"/>
                  <a:gd name="adj2" fmla="val 9385"/>
                </a:avLst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Mezza cornice 26"/>
              <p:cNvSpPr/>
              <p:nvPr/>
            </p:nvSpPr>
            <p:spPr>
              <a:xfrm rot="13584071">
                <a:off x="4959004" y="2753491"/>
                <a:ext cx="569125" cy="574174"/>
              </a:xfrm>
              <a:prstGeom prst="halfFrame">
                <a:avLst>
                  <a:gd name="adj1" fmla="val 9385"/>
                  <a:gd name="adj2" fmla="val 9385"/>
                </a:avLst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5" name="Gruppo 24"/>
              <p:cNvGrpSpPr/>
              <p:nvPr/>
            </p:nvGrpSpPr>
            <p:grpSpPr>
              <a:xfrm>
                <a:off x="3294309" y="1333123"/>
                <a:ext cx="4926462" cy="1789093"/>
                <a:chOff x="3294309" y="2042806"/>
                <a:chExt cx="4926462" cy="1789093"/>
              </a:xfrm>
            </p:grpSpPr>
            <p:grpSp>
              <p:nvGrpSpPr>
                <p:cNvPr id="22" name="Gruppo 21"/>
                <p:cNvGrpSpPr/>
                <p:nvPr/>
              </p:nvGrpSpPr>
              <p:grpSpPr>
                <a:xfrm>
                  <a:off x="3294309" y="2042806"/>
                  <a:ext cx="4926462" cy="1789093"/>
                  <a:chOff x="3207224" y="2449206"/>
                  <a:chExt cx="4926462" cy="1789093"/>
                </a:xfrm>
              </p:grpSpPr>
              <p:grpSp>
                <p:nvGrpSpPr>
                  <p:cNvPr id="20" name="Gruppo 19"/>
                  <p:cNvGrpSpPr/>
                  <p:nvPr/>
                </p:nvGrpSpPr>
                <p:grpSpPr>
                  <a:xfrm>
                    <a:off x="3207224" y="2449206"/>
                    <a:ext cx="4926462" cy="1110481"/>
                    <a:chOff x="382138" y="2476501"/>
                    <a:chExt cx="4926462" cy="1110481"/>
                  </a:xfrm>
                </p:grpSpPr>
                <p:sp>
                  <p:nvSpPr>
                    <p:cNvPr id="6" name="Rettangolo 5"/>
                    <p:cNvSpPr/>
                    <p:nvPr/>
                  </p:nvSpPr>
                  <p:spPr>
                    <a:xfrm>
                      <a:off x="382138" y="3402126"/>
                      <a:ext cx="4926462" cy="184856"/>
                    </a:xfrm>
                    <a:prstGeom prst="rect">
                      <a:avLst/>
                    </a:prstGeom>
                    <a:solidFill>
                      <a:srgbClr val="929D9E">
                        <a:alpha val="72941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IM</a:t>
                      </a:r>
                    </a:p>
                  </p:txBody>
                </p:sp>
                <p:sp>
                  <p:nvSpPr>
                    <p:cNvPr id="7" name="Rettangolo 6"/>
                    <p:cNvSpPr/>
                    <p:nvPr/>
                  </p:nvSpPr>
                  <p:spPr>
                    <a:xfrm>
                      <a:off x="382138" y="2476501"/>
                      <a:ext cx="4926462" cy="178158"/>
                    </a:xfrm>
                    <a:prstGeom prst="rect">
                      <a:avLst/>
                    </a:prstGeom>
                    <a:solidFill>
                      <a:srgbClr val="7BAEB5">
                        <a:alpha val="27059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OM</a:t>
                      </a:r>
                    </a:p>
                  </p:txBody>
                </p:sp>
              </p:grpSp>
              <p:grpSp>
                <p:nvGrpSpPr>
                  <p:cNvPr id="14" name="Gruppo 13"/>
                  <p:cNvGrpSpPr/>
                  <p:nvPr/>
                </p:nvGrpSpPr>
                <p:grpSpPr>
                  <a:xfrm>
                    <a:off x="5367835" y="3065028"/>
                    <a:ext cx="914398" cy="1156380"/>
                    <a:chOff x="7893050" y="2955441"/>
                    <a:chExt cx="914398" cy="1156380"/>
                  </a:xfrm>
                  <a:solidFill>
                    <a:srgbClr val="FEA402">
                      <a:alpha val="50196"/>
                    </a:srgbClr>
                  </a:solidFill>
                </p:grpSpPr>
                <p:sp>
                  <p:nvSpPr>
                    <p:cNvPr id="15" name="Unità di visualizzazione grafica 14"/>
                    <p:cNvSpPr/>
                    <p:nvPr/>
                  </p:nvSpPr>
                  <p:spPr>
                    <a:xfrm rot="5400000">
                      <a:off x="7772059" y="3076432"/>
                      <a:ext cx="1156380" cy="914398"/>
                    </a:xfrm>
                    <a:prstGeom prst="flowChartDisplay">
                      <a:avLst/>
                    </a:prstGeom>
                    <a:grpFill/>
                    <a:ln w="38100">
                      <a:solidFill>
                        <a:srgbClr val="FEA40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dirty="0"/>
                    </a:p>
                  </p:txBody>
                </p:sp>
                <p:sp>
                  <p:nvSpPr>
                    <p:cNvPr id="16" name="CasellaDiTesto 15"/>
                    <p:cNvSpPr txBox="1"/>
                    <p:nvPr/>
                  </p:nvSpPr>
                  <p:spPr>
                    <a:xfrm>
                      <a:off x="7924994" y="3433641"/>
                      <a:ext cx="838198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GB" sz="1600" b="1" dirty="0"/>
                        <a:t>AFG3L2</a:t>
                      </a:r>
                    </a:p>
                  </p:txBody>
                </p:sp>
              </p:grpSp>
              <p:grpSp>
                <p:nvGrpSpPr>
                  <p:cNvPr id="17" name="Gruppo 16"/>
                  <p:cNvGrpSpPr/>
                  <p:nvPr/>
                </p:nvGrpSpPr>
                <p:grpSpPr>
                  <a:xfrm>
                    <a:off x="6781139" y="3081919"/>
                    <a:ext cx="914398" cy="1156380"/>
                    <a:chOff x="8353856" y="2972332"/>
                    <a:chExt cx="914398" cy="1156380"/>
                  </a:xfrm>
                  <a:solidFill>
                    <a:srgbClr val="FEA402">
                      <a:alpha val="50196"/>
                    </a:srgbClr>
                  </a:solidFill>
                </p:grpSpPr>
                <p:sp>
                  <p:nvSpPr>
                    <p:cNvPr id="18" name="Unità di visualizzazione grafica 17"/>
                    <p:cNvSpPr/>
                    <p:nvPr/>
                  </p:nvSpPr>
                  <p:spPr>
                    <a:xfrm rot="5400000">
                      <a:off x="8232865" y="3093323"/>
                      <a:ext cx="1156380" cy="914398"/>
                    </a:xfrm>
                    <a:prstGeom prst="flowChartDisplay">
                      <a:avLst/>
                    </a:prstGeom>
                    <a:grpFill/>
                    <a:ln w="38100">
                      <a:solidFill>
                        <a:srgbClr val="FEA40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dirty="0"/>
                    </a:p>
                  </p:txBody>
                </p:sp>
                <p:sp>
                  <p:nvSpPr>
                    <p:cNvPr id="19" name="CasellaDiTesto 18"/>
                    <p:cNvSpPr txBox="1"/>
                    <p:nvPr/>
                  </p:nvSpPr>
                  <p:spPr>
                    <a:xfrm>
                      <a:off x="8371524" y="3408021"/>
                      <a:ext cx="838198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GB" sz="1600" b="1" dirty="0"/>
                        <a:t>SPG7</a:t>
                      </a:r>
                    </a:p>
                  </p:txBody>
                </p:sp>
              </p:grpSp>
              <p:sp>
                <p:nvSpPr>
                  <p:cNvPr id="21" name="CasellaDiTesto 20"/>
                  <p:cNvSpPr txBox="1"/>
                  <p:nvPr/>
                </p:nvSpPr>
                <p:spPr>
                  <a:xfrm>
                    <a:off x="5259885" y="2766875"/>
                    <a:ext cx="1460497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400" b="1" dirty="0"/>
                      <a:t>AAA-protease</a:t>
                    </a:r>
                  </a:p>
                </p:txBody>
              </p:sp>
            </p:grpSp>
            <p:sp>
              <p:nvSpPr>
                <p:cNvPr id="23" name="Unità di visualizzazione grafica 22"/>
                <p:cNvSpPr/>
                <p:nvPr/>
              </p:nvSpPr>
              <p:spPr>
                <a:xfrm rot="5400000">
                  <a:off x="3972536" y="2779619"/>
                  <a:ext cx="1156380" cy="914398"/>
                </a:xfrm>
                <a:prstGeom prst="flowChartDisplay">
                  <a:avLst/>
                </a:prstGeom>
                <a:solidFill>
                  <a:srgbClr val="FEA402">
                    <a:alpha val="50196"/>
                  </a:srgbClr>
                </a:solidFill>
                <a:ln w="38100">
                  <a:solidFill>
                    <a:srgbClr val="FEA40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4" name="CasellaDiTesto 23"/>
                <p:cNvSpPr txBox="1"/>
                <p:nvPr/>
              </p:nvSpPr>
              <p:spPr>
                <a:xfrm>
                  <a:off x="4111434" y="3107645"/>
                  <a:ext cx="83819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600" b="1" dirty="0"/>
                    <a:t>AFG3L2</a:t>
                  </a:r>
                </a:p>
              </p:txBody>
            </p:sp>
          </p:grpSp>
          <p:sp>
            <p:nvSpPr>
              <p:cNvPr id="29" name="CasellaDiTesto 28"/>
              <p:cNvSpPr txBox="1"/>
              <p:nvPr/>
            </p:nvSpPr>
            <p:spPr>
              <a:xfrm>
                <a:off x="4305256" y="3429178"/>
                <a:ext cx="16259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/>
                  <a:t>Homo-oligomers</a:t>
                </a:r>
              </a:p>
            </p:txBody>
          </p:sp>
          <p:sp>
            <p:nvSpPr>
              <p:cNvPr id="30" name="CasellaDiTesto 29"/>
              <p:cNvSpPr txBox="1"/>
              <p:nvPr/>
            </p:nvSpPr>
            <p:spPr>
              <a:xfrm>
                <a:off x="5931169" y="3420948"/>
                <a:ext cx="16259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/>
                  <a:t>Hetero-oligomers</a:t>
                </a:r>
              </a:p>
            </p:txBody>
          </p:sp>
        </p:grpSp>
        <p:sp>
          <p:nvSpPr>
            <p:cNvPr id="67" name="CasellaDiTesto 66"/>
            <p:cNvSpPr txBox="1"/>
            <p:nvPr/>
          </p:nvSpPr>
          <p:spPr>
            <a:xfrm>
              <a:off x="998386" y="935849"/>
              <a:ext cx="1910687" cy="190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AFG3L2 FUNCTIONS</a:t>
              </a:r>
              <a:br>
                <a:rPr lang="en-GB" b="1" dirty="0"/>
              </a:br>
              <a:br>
                <a:rPr lang="en-GB" b="1" dirty="0"/>
              </a:br>
              <a:r>
                <a:rPr lang="en-GB" sz="1600" dirty="0"/>
                <a:t>Stability of newly synthesized mitochondrial proteins</a:t>
              </a:r>
            </a:p>
          </p:txBody>
        </p:sp>
        <p:grpSp>
          <p:nvGrpSpPr>
            <p:cNvPr id="26" name="Gruppo 25">
              <a:extLst>
                <a:ext uri="{FF2B5EF4-FFF2-40B4-BE49-F238E27FC236}">
                  <a16:creationId xmlns:a16="http://schemas.microsoft.com/office/drawing/2014/main" id="{CCFE0671-471B-4EBC-A0A9-804E812C0BD8}"/>
                </a:ext>
              </a:extLst>
            </p:cNvPr>
            <p:cNvGrpSpPr/>
            <p:nvPr/>
          </p:nvGrpSpPr>
          <p:grpSpPr>
            <a:xfrm>
              <a:off x="991778" y="3708278"/>
              <a:ext cx="9861893" cy="1354217"/>
              <a:chOff x="1899108" y="3684890"/>
              <a:chExt cx="9861893" cy="1354217"/>
            </a:xfrm>
          </p:grpSpPr>
          <p:sp>
            <p:nvSpPr>
              <p:cNvPr id="70" name="CasellaDiTesto 69"/>
              <p:cNvSpPr txBox="1"/>
              <p:nvPr/>
            </p:nvSpPr>
            <p:spPr>
              <a:xfrm>
                <a:off x="1899108" y="3684890"/>
                <a:ext cx="3629319" cy="135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/>
                  <a:t>AFG3L2 PATHOGENIC MUTATIONS </a:t>
                </a:r>
              </a:p>
              <a:p>
                <a:pPr algn="ctr"/>
                <a:endParaRPr lang="en-GB" sz="1600" b="1" dirty="0"/>
              </a:p>
              <a:p>
                <a:pPr marL="285750" indent="-285750" algn="ctr">
                  <a:buFontTx/>
                  <a:buChar char="-"/>
                </a:pPr>
                <a:r>
                  <a:rPr lang="en-GB" sz="1600" dirty="0"/>
                  <a:t>Hereditary spastic paraplegia (</a:t>
                </a:r>
                <a:r>
                  <a:rPr lang="en-GB" sz="1600" b="1" dirty="0"/>
                  <a:t>HSP</a:t>
                </a:r>
                <a:r>
                  <a:rPr lang="en-GB" sz="1600" dirty="0"/>
                  <a:t>)</a:t>
                </a:r>
              </a:p>
              <a:p>
                <a:pPr marL="285750" indent="-285750" algn="ctr">
                  <a:buFontTx/>
                  <a:buChar char="-"/>
                </a:pPr>
                <a:r>
                  <a:rPr lang="en-GB" sz="1600" dirty="0"/>
                  <a:t>Spastic ataxia (</a:t>
                </a:r>
                <a:r>
                  <a:rPr lang="en-GB" sz="1600" b="1" dirty="0"/>
                  <a:t>SPX55</a:t>
                </a:r>
                <a:r>
                  <a:rPr lang="en-GB" sz="1600" dirty="0"/>
                  <a:t>)</a:t>
                </a:r>
              </a:p>
              <a:p>
                <a:pPr marL="285750" indent="-285750" algn="ctr">
                  <a:buFontTx/>
                  <a:buChar char="-"/>
                </a:pPr>
                <a:r>
                  <a:rPr lang="en-GB" sz="1600" dirty="0"/>
                  <a:t>Spinocerebellar ataxia (</a:t>
                </a:r>
                <a:r>
                  <a:rPr lang="en-GB" sz="1600" b="1" dirty="0"/>
                  <a:t>SCA28</a:t>
                </a:r>
                <a:r>
                  <a:rPr lang="en-GB" sz="1600" dirty="0"/>
                  <a:t>)</a:t>
                </a:r>
                <a:endParaRPr lang="en-GB" sz="1600" b="1" dirty="0"/>
              </a:p>
            </p:txBody>
          </p:sp>
          <p:sp>
            <p:nvSpPr>
              <p:cNvPr id="39" name="CasellaDiTesto 38">
                <a:extLst>
                  <a:ext uri="{FF2B5EF4-FFF2-40B4-BE49-F238E27FC236}">
                    <a16:creationId xmlns:a16="http://schemas.microsoft.com/office/drawing/2014/main" id="{A5A5445E-98D5-4ED2-B699-4A8F7B8C6BD2}"/>
                  </a:ext>
                </a:extLst>
              </p:cNvPr>
              <p:cNvSpPr txBox="1"/>
              <p:nvPr/>
            </p:nvSpPr>
            <p:spPr>
              <a:xfrm>
                <a:off x="8131682" y="3853136"/>
                <a:ext cx="362931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Tx/>
                  <a:buChar char="-"/>
                </a:pPr>
                <a:r>
                  <a:rPr lang="en-GB" sz="1600" b="1" dirty="0"/>
                  <a:t>Loss</a:t>
                </a:r>
                <a:r>
                  <a:rPr lang="en-GB" sz="1600" dirty="0"/>
                  <a:t> of Mito </a:t>
                </a:r>
                <a:r>
                  <a:rPr lang="en-GB" sz="1600" b="1" dirty="0"/>
                  <a:t>Ribosomes</a:t>
                </a:r>
              </a:p>
              <a:p>
                <a:pPr marL="285750" indent="-285750">
                  <a:buFontTx/>
                  <a:buChar char="-"/>
                </a:pPr>
                <a:r>
                  <a:rPr lang="en-GB" sz="1600" dirty="0"/>
                  <a:t>Defective Oxidative phosphorylation</a:t>
                </a:r>
              </a:p>
              <a:p>
                <a:pPr marL="285750" indent="-285750">
                  <a:buFontTx/>
                  <a:buChar char="-"/>
                </a:pPr>
                <a:r>
                  <a:rPr lang="en-GB" sz="1600" b="1" dirty="0"/>
                  <a:t>Mito</a:t>
                </a:r>
                <a:r>
                  <a:rPr lang="en-GB" sz="1600" dirty="0"/>
                  <a:t> </a:t>
                </a:r>
                <a:r>
                  <a:rPr lang="en-GB" sz="1600" b="1" dirty="0"/>
                  <a:t>Fragmentation</a:t>
                </a:r>
              </a:p>
            </p:txBody>
          </p:sp>
          <p:cxnSp>
            <p:nvCxnSpPr>
              <p:cNvPr id="5" name="Connettore 2 4">
                <a:extLst>
                  <a:ext uri="{FF2B5EF4-FFF2-40B4-BE49-F238E27FC236}">
                    <a16:creationId xmlns:a16="http://schemas.microsoft.com/office/drawing/2014/main" id="{58D8BCCA-2D8F-46B8-9294-0071DE6399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96516" y="4346608"/>
                <a:ext cx="2193399" cy="0"/>
              </a:xfrm>
              <a:prstGeom prst="straightConnector1">
                <a:avLst/>
              </a:prstGeom>
              <a:ln w="571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6D95F67B-8241-4FA0-9072-7621E87C61A3}"/>
                  </a:ext>
                </a:extLst>
              </p:cNvPr>
              <p:cNvSpPr txBox="1"/>
              <p:nvPr/>
            </p:nvSpPr>
            <p:spPr>
              <a:xfrm>
                <a:off x="5796516" y="3960794"/>
                <a:ext cx="20502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Common </a:t>
                </a:r>
                <a:r>
                  <a:rPr lang="en-GB" b="1" dirty="0"/>
                  <a:t>Hallmarks</a:t>
                </a:r>
              </a:p>
            </p:txBody>
          </p:sp>
        </p:grpSp>
        <p:sp>
          <p:nvSpPr>
            <p:cNvPr id="46" name="CasellaDiTesto 45">
              <a:extLst>
                <a:ext uri="{FF2B5EF4-FFF2-40B4-BE49-F238E27FC236}">
                  <a16:creationId xmlns:a16="http://schemas.microsoft.com/office/drawing/2014/main" id="{12C19839-A8A3-41F0-BC80-94116F3F0995}"/>
                </a:ext>
              </a:extLst>
            </p:cNvPr>
            <p:cNvSpPr txBox="1"/>
            <p:nvPr/>
          </p:nvSpPr>
          <p:spPr>
            <a:xfrm>
              <a:off x="7627305" y="5538390"/>
              <a:ext cx="1863852" cy="707886"/>
            </a:xfrm>
            <a:prstGeom prst="rect">
              <a:avLst/>
            </a:prstGeom>
            <a:solidFill>
              <a:srgbClr val="C00000">
                <a:alpha val="54902"/>
              </a:srgbClr>
            </a:solidFill>
            <a:ln w="28575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/>
                <a:t>Block</a:t>
              </a:r>
              <a:r>
                <a:rPr lang="en-GB" sz="2000" dirty="0"/>
                <a:t> of </a:t>
              </a:r>
              <a:r>
                <a:rPr lang="en-GB" sz="2000" b="1" dirty="0"/>
                <a:t>Axonal</a:t>
              </a:r>
              <a:r>
                <a:rPr lang="en-GB" sz="2000" dirty="0"/>
                <a:t> </a:t>
              </a:r>
              <a:r>
                <a:rPr lang="en-GB" sz="2000" b="1" dirty="0"/>
                <a:t>trafficking</a:t>
              </a:r>
            </a:p>
          </p:txBody>
        </p:sp>
        <p:cxnSp>
          <p:nvCxnSpPr>
            <p:cNvPr id="47" name="Connettore 2 46">
              <a:extLst>
                <a:ext uri="{FF2B5EF4-FFF2-40B4-BE49-F238E27FC236}">
                  <a16:creationId xmlns:a16="http://schemas.microsoft.com/office/drawing/2014/main" id="{4C614A74-986F-4CDB-9AC5-B55FFF6077D4}"/>
                </a:ext>
              </a:extLst>
            </p:cNvPr>
            <p:cNvCxnSpPr>
              <a:cxnSpLocks/>
            </p:cNvCxnSpPr>
            <p:nvPr/>
          </p:nvCxnSpPr>
          <p:spPr>
            <a:xfrm>
              <a:off x="8559231" y="4707521"/>
              <a:ext cx="0" cy="770821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13442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/>
          <p:nvPr/>
        </p:nvSpPr>
        <p:spPr>
          <a:xfrm>
            <a:off x="0" y="4864"/>
            <a:ext cx="12192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 anchor="ctr">
            <a:spAutoFit/>
          </a:bodyPr>
          <a:lstStyle>
            <a:lvl1pPr algn="ctr">
              <a:defRPr sz="2000" b="1"/>
            </a:lvl1pPr>
          </a:lstStyle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Surveillance strategies: the second layer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3462419" y="5970520"/>
            <a:ext cx="53226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(Adapted  from Tatsuta et al. , 2008)</a:t>
            </a:r>
          </a:p>
        </p:txBody>
      </p:sp>
      <p:grpSp>
        <p:nvGrpSpPr>
          <p:cNvPr id="54" name="Gruppo 53">
            <a:extLst>
              <a:ext uri="{FF2B5EF4-FFF2-40B4-BE49-F238E27FC236}">
                <a16:creationId xmlns:a16="http://schemas.microsoft.com/office/drawing/2014/main" id="{C20533C1-C2E5-4464-8979-E335046D8665}"/>
              </a:ext>
            </a:extLst>
          </p:cNvPr>
          <p:cNvGrpSpPr/>
          <p:nvPr/>
        </p:nvGrpSpPr>
        <p:grpSpPr>
          <a:xfrm>
            <a:off x="666805" y="645144"/>
            <a:ext cx="10821027" cy="4745721"/>
            <a:chOff x="1093871" y="409328"/>
            <a:chExt cx="10821027" cy="4737226"/>
          </a:xfrm>
        </p:grpSpPr>
        <p:sp>
          <p:nvSpPr>
            <p:cNvPr id="16" name="Freccia circolare in giù 15"/>
            <p:cNvSpPr/>
            <p:nvPr/>
          </p:nvSpPr>
          <p:spPr>
            <a:xfrm>
              <a:off x="4062412" y="409328"/>
              <a:ext cx="3130686" cy="1374042"/>
            </a:xfrm>
            <a:prstGeom prst="curvedDownArrow">
              <a:avLst>
                <a:gd name="adj1" fmla="val 15060"/>
                <a:gd name="adj2" fmla="val 39389"/>
                <a:gd name="adj3" fmla="val 45458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grpSp>
          <p:nvGrpSpPr>
            <p:cNvPr id="5" name="Gruppo 4"/>
            <p:cNvGrpSpPr/>
            <p:nvPr/>
          </p:nvGrpSpPr>
          <p:grpSpPr>
            <a:xfrm>
              <a:off x="1093871" y="1690718"/>
              <a:ext cx="3375262" cy="3269371"/>
              <a:chOff x="758143" y="1664980"/>
              <a:chExt cx="3375262" cy="3269371"/>
            </a:xfrm>
          </p:grpSpPr>
          <p:pic>
            <p:nvPicPr>
              <p:cNvPr id="7" name="Immagine 6"/>
              <p:cNvPicPr>
                <a:picLocks noChangeAspect="1"/>
              </p:cNvPicPr>
              <p:nvPr/>
            </p:nvPicPr>
            <p:blipFill rotWithShape="1">
              <a:blip r:embed="rId3"/>
              <a:srcRect l="12750" r="13413" b="28100"/>
              <a:stretch/>
            </p:blipFill>
            <p:spPr>
              <a:xfrm>
                <a:off x="758143" y="1664980"/>
                <a:ext cx="3375262" cy="3269371"/>
              </a:xfrm>
              <a:prstGeom prst="rect">
                <a:avLst/>
              </a:prstGeom>
            </p:spPr>
          </p:pic>
          <p:sp>
            <p:nvSpPr>
              <p:cNvPr id="9" name="Rettangolo 8"/>
              <p:cNvSpPr/>
              <p:nvPr/>
            </p:nvSpPr>
            <p:spPr>
              <a:xfrm>
                <a:off x="798983" y="3134914"/>
                <a:ext cx="3334422" cy="974936"/>
              </a:xfrm>
              <a:prstGeom prst="rect">
                <a:avLst/>
              </a:prstGeom>
              <a:noFill/>
              <a:ln w="571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21" name="Rettangolo 20"/>
            <p:cNvSpPr/>
            <p:nvPr/>
          </p:nvSpPr>
          <p:spPr>
            <a:xfrm rot="403432">
              <a:off x="4260850" y="2597150"/>
              <a:ext cx="136525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ttangolo 21"/>
            <p:cNvSpPr/>
            <p:nvPr/>
          </p:nvSpPr>
          <p:spPr>
            <a:xfrm rot="403432">
              <a:off x="4261293" y="2594170"/>
              <a:ext cx="136525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CasellaDiTesto 39">
              <a:extLst>
                <a:ext uri="{FF2B5EF4-FFF2-40B4-BE49-F238E27FC236}">
                  <a16:creationId xmlns:a16="http://schemas.microsoft.com/office/drawing/2014/main" id="{F5CFB425-3CF6-41A5-9055-28060C041D44}"/>
                </a:ext>
              </a:extLst>
            </p:cNvPr>
            <p:cNvSpPr txBox="1"/>
            <p:nvPr/>
          </p:nvSpPr>
          <p:spPr>
            <a:xfrm>
              <a:off x="9988488" y="3470500"/>
              <a:ext cx="1926410" cy="70788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/>
                <a:t>ORGANELLAR QC</a:t>
              </a:r>
            </a:p>
          </p:txBody>
        </p:sp>
        <p:grpSp>
          <p:nvGrpSpPr>
            <p:cNvPr id="52" name="Gruppo 51">
              <a:extLst>
                <a:ext uri="{FF2B5EF4-FFF2-40B4-BE49-F238E27FC236}">
                  <a16:creationId xmlns:a16="http://schemas.microsoft.com/office/drawing/2014/main" id="{6E85FE76-F373-4CFF-A697-DD27EC087613}"/>
                </a:ext>
              </a:extLst>
            </p:cNvPr>
            <p:cNvGrpSpPr/>
            <p:nvPr/>
          </p:nvGrpSpPr>
          <p:grpSpPr>
            <a:xfrm>
              <a:off x="5031587" y="1636175"/>
              <a:ext cx="4078369" cy="3510379"/>
              <a:chOff x="6481787" y="491710"/>
              <a:chExt cx="4078369" cy="3510379"/>
            </a:xfrm>
          </p:grpSpPr>
          <p:cxnSp>
            <p:nvCxnSpPr>
              <p:cNvPr id="6" name="Connettore 2 5">
                <a:extLst>
                  <a:ext uri="{FF2B5EF4-FFF2-40B4-BE49-F238E27FC236}">
                    <a16:creationId xmlns:a16="http://schemas.microsoft.com/office/drawing/2014/main" id="{D9AA6379-FDD3-4EBE-B51A-BB896BCAED3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523441" y="1066583"/>
                <a:ext cx="903039" cy="757475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nettore 2 45">
                <a:extLst>
                  <a:ext uri="{FF2B5EF4-FFF2-40B4-BE49-F238E27FC236}">
                    <a16:creationId xmlns:a16="http://schemas.microsoft.com/office/drawing/2014/main" id="{ED87DC2F-65E4-4D1D-AE6A-BA6A7BBC0E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55896" y="1114399"/>
                <a:ext cx="811068" cy="718100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" name="Gruppo 1">
                <a:extLst>
                  <a:ext uri="{FF2B5EF4-FFF2-40B4-BE49-F238E27FC236}">
                    <a16:creationId xmlns:a16="http://schemas.microsoft.com/office/drawing/2014/main" id="{0071EF8F-F156-4C69-9FCD-2C70C6EFF1D0}"/>
                  </a:ext>
                </a:extLst>
              </p:cNvPr>
              <p:cNvGrpSpPr/>
              <p:nvPr/>
            </p:nvGrpSpPr>
            <p:grpSpPr>
              <a:xfrm>
                <a:off x="8092192" y="491710"/>
                <a:ext cx="1106021" cy="845269"/>
                <a:chOff x="8188444" y="910547"/>
                <a:chExt cx="1106021" cy="845269"/>
              </a:xfrm>
            </p:grpSpPr>
            <p:sp>
              <p:nvSpPr>
                <p:cNvPr id="41" name="Esplosione: 8 punte 40">
                  <a:extLst>
                    <a:ext uri="{FF2B5EF4-FFF2-40B4-BE49-F238E27FC236}">
                      <a16:creationId xmlns:a16="http://schemas.microsoft.com/office/drawing/2014/main" id="{E69F92B8-04B2-475D-B3BA-D0E02E773919}"/>
                    </a:ext>
                  </a:extLst>
                </p:cNvPr>
                <p:cNvSpPr/>
                <p:nvPr/>
              </p:nvSpPr>
              <p:spPr>
                <a:xfrm>
                  <a:off x="8188444" y="910547"/>
                  <a:ext cx="1106021" cy="845269"/>
                </a:xfrm>
                <a:prstGeom prst="irregularSeal1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2" name="CasellaDiTesto 41">
                  <a:extLst>
                    <a:ext uri="{FF2B5EF4-FFF2-40B4-BE49-F238E27FC236}">
                      <a16:creationId xmlns:a16="http://schemas.microsoft.com/office/drawing/2014/main" id="{8C3A56C3-B100-4B34-9FA1-60F1E632FBD8}"/>
                    </a:ext>
                  </a:extLst>
                </p:cNvPr>
                <p:cNvSpPr txBox="1"/>
                <p:nvPr/>
              </p:nvSpPr>
              <p:spPr>
                <a:xfrm>
                  <a:off x="8430759" y="1133126"/>
                  <a:ext cx="62138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2000" b="1" dirty="0"/>
                    <a:t>ROS</a:t>
                  </a:r>
                </a:p>
              </p:txBody>
            </p:sp>
          </p:grpSp>
          <p:sp>
            <p:nvSpPr>
              <p:cNvPr id="48" name="CasellaDiTesto 47">
                <a:extLst>
                  <a:ext uri="{FF2B5EF4-FFF2-40B4-BE49-F238E27FC236}">
                    <a16:creationId xmlns:a16="http://schemas.microsoft.com/office/drawing/2014/main" id="{C1701B6B-048C-404E-AB31-7DE83968BB50}"/>
                  </a:ext>
                </a:extLst>
              </p:cNvPr>
              <p:cNvSpPr txBox="1"/>
              <p:nvPr/>
            </p:nvSpPr>
            <p:spPr>
              <a:xfrm>
                <a:off x="6481787" y="1834740"/>
                <a:ext cx="1512915" cy="64633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28575"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dirty="0"/>
                  <a:t>Mitochondrial</a:t>
                </a:r>
              </a:p>
              <a:p>
                <a:pPr algn="ctr"/>
                <a:r>
                  <a:rPr lang="en-GB" dirty="0"/>
                  <a:t>dynamics</a:t>
                </a:r>
              </a:p>
            </p:txBody>
          </p:sp>
          <p:sp>
            <p:nvSpPr>
              <p:cNvPr id="49" name="CasellaDiTesto 48">
                <a:extLst>
                  <a:ext uri="{FF2B5EF4-FFF2-40B4-BE49-F238E27FC236}">
                    <a16:creationId xmlns:a16="http://schemas.microsoft.com/office/drawing/2014/main" id="{C2873667-5E71-4049-9A3A-A5A3FD8BA638}"/>
                  </a:ext>
                </a:extLst>
              </p:cNvPr>
              <p:cNvSpPr txBox="1"/>
              <p:nvPr/>
            </p:nvSpPr>
            <p:spPr>
              <a:xfrm>
                <a:off x="9361430" y="1863278"/>
                <a:ext cx="1198726" cy="369332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28575"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dirty="0" err="1"/>
                  <a:t>Mitophagy</a:t>
                </a:r>
                <a:endParaRPr lang="en-GB" dirty="0"/>
              </a:p>
            </p:txBody>
          </p:sp>
          <p:sp>
            <p:nvSpPr>
              <p:cNvPr id="51" name="CasellaDiTesto 50">
                <a:extLst>
                  <a:ext uri="{FF2B5EF4-FFF2-40B4-BE49-F238E27FC236}">
                    <a16:creationId xmlns:a16="http://schemas.microsoft.com/office/drawing/2014/main" id="{3E264705-49BF-4DE4-B13F-B3A486654BA4}"/>
                  </a:ext>
                </a:extLst>
              </p:cNvPr>
              <p:cNvSpPr txBox="1"/>
              <p:nvPr/>
            </p:nvSpPr>
            <p:spPr>
              <a:xfrm>
                <a:off x="8058170" y="3632757"/>
                <a:ext cx="1267784" cy="369332"/>
              </a:xfrm>
              <a:prstGeom prst="rect">
                <a:avLst/>
              </a:prstGeom>
              <a:solidFill>
                <a:srgbClr val="C00000">
                  <a:alpha val="74902"/>
                </a:srgbClr>
              </a:solidFill>
              <a:ln w="38100"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t-IT" b="1" dirty="0"/>
                  <a:t>APOPTOSIS</a:t>
                </a:r>
              </a:p>
            </p:txBody>
          </p:sp>
        </p:grpSp>
        <p:sp>
          <p:nvSpPr>
            <p:cNvPr id="53" name="Parentesi graffa chiusa 52">
              <a:extLst>
                <a:ext uri="{FF2B5EF4-FFF2-40B4-BE49-F238E27FC236}">
                  <a16:creationId xmlns:a16="http://schemas.microsoft.com/office/drawing/2014/main" id="{4A3D48B7-080D-4CEB-BD7E-C9FAB6C056F5}"/>
                </a:ext>
              </a:extLst>
            </p:cNvPr>
            <p:cNvSpPr/>
            <p:nvPr/>
          </p:nvSpPr>
          <p:spPr>
            <a:xfrm>
              <a:off x="9178728" y="2963146"/>
              <a:ext cx="583429" cy="2183408"/>
            </a:xfrm>
            <a:prstGeom prst="rightBrace">
              <a:avLst>
                <a:gd name="adj1" fmla="val 0"/>
                <a:gd name="adj2" fmla="val 50000"/>
              </a:avLst>
            </a:prstGeom>
            <a:noFill/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7" name="Gruppo 16"/>
          <p:cNvGrpSpPr/>
          <p:nvPr/>
        </p:nvGrpSpPr>
        <p:grpSpPr>
          <a:xfrm>
            <a:off x="6363339" y="3094278"/>
            <a:ext cx="901167" cy="1852362"/>
            <a:chOff x="9834518" y="977766"/>
            <a:chExt cx="901167" cy="1852362"/>
          </a:xfrm>
          <a:solidFill>
            <a:srgbClr val="C00000"/>
          </a:solidFill>
        </p:grpSpPr>
        <p:sp>
          <p:nvSpPr>
            <p:cNvPr id="14" name="Freccia angolare bidirezionale 13"/>
            <p:cNvSpPr/>
            <p:nvPr/>
          </p:nvSpPr>
          <p:spPr>
            <a:xfrm rot="2700000">
              <a:off x="9828239" y="984045"/>
              <a:ext cx="913726" cy="901167"/>
            </a:xfrm>
            <a:prstGeom prst="leftUpArrow">
              <a:avLst>
                <a:gd name="adj1" fmla="val 12144"/>
                <a:gd name="adj2" fmla="val 13429"/>
                <a:gd name="adj3" fmla="val 37856"/>
              </a:avLst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reccia in giù 14"/>
            <p:cNvSpPr/>
            <p:nvPr/>
          </p:nvSpPr>
          <p:spPr>
            <a:xfrm>
              <a:off x="10144601" y="1920773"/>
              <a:ext cx="288337" cy="909355"/>
            </a:xfrm>
            <a:prstGeom prst="downArrow">
              <a:avLst>
                <a:gd name="adj1" fmla="val 28188"/>
                <a:gd name="adj2" fmla="val 166745"/>
              </a:avLst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509070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/>
          <p:nvPr/>
        </p:nvSpPr>
        <p:spPr>
          <a:xfrm>
            <a:off x="0" y="6686"/>
            <a:ext cx="12192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 anchor="ctr">
            <a:spAutoFit/>
          </a:bodyPr>
          <a:lstStyle>
            <a:lvl1pPr algn="ctr">
              <a:defRPr sz="2000" b="1"/>
            </a:lvl1pPr>
          </a:lstStyle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Mitochondrial dynamics: OPA1 coordinates membrane ultrastructure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1728305F-8E4B-4DE5-A72C-1B7E5884AFDA}"/>
              </a:ext>
            </a:extLst>
          </p:cNvPr>
          <p:cNvSpPr txBox="1"/>
          <p:nvPr/>
        </p:nvSpPr>
        <p:spPr>
          <a:xfrm>
            <a:off x="4540702" y="721322"/>
            <a:ext cx="3110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Physiological condition</a:t>
            </a:r>
          </a:p>
        </p:txBody>
      </p:sp>
      <p:grpSp>
        <p:nvGrpSpPr>
          <p:cNvPr id="8" name="Gruppo 7"/>
          <p:cNvGrpSpPr/>
          <p:nvPr/>
        </p:nvGrpSpPr>
        <p:grpSpPr>
          <a:xfrm>
            <a:off x="980258" y="1425782"/>
            <a:ext cx="10226227" cy="5049406"/>
            <a:chOff x="980258" y="1425782"/>
            <a:chExt cx="10226227" cy="5049406"/>
          </a:xfrm>
        </p:grpSpPr>
        <p:grpSp>
          <p:nvGrpSpPr>
            <p:cNvPr id="25" name="Gruppo 24">
              <a:extLst>
                <a:ext uri="{FF2B5EF4-FFF2-40B4-BE49-F238E27FC236}">
                  <a16:creationId xmlns:a16="http://schemas.microsoft.com/office/drawing/2014/main" id="{CD1B471E-D7A6-452B-A4C1-CEBA0096A236}"/>
                </a:ext>
              </a:extLst>
            </p:cNvPr>
            <p:cNvGrpSpPr/>
            <p:nvPr/>
          </p:nvGrpSpPr>
          <p:grpSpPr>
            <a:xfrm>
              <a:off x="980258" y="1425782"/>
              <a:ext cx="10226227" cy="5049406"/>
              <a:chOff x="980258" y="1174902"/>
              <a:chExt cx="10226227" cy="5049406"/>
            </a:xfrm>
          </p:grpSpPr>
          <p:sp>
            <p:nvSpPr>
              <p:cNvPr id="12" name="Rettangolo 11">
                <a:extLst>
                  <a:ext uri="{FF2B5EF4-FFF2-40B4-BE49-F238E27FC236}">
                    <a16:creationId xmlns:a16="http://schemas.microsoft.com/office/drawing/2014/main" id="{C8A27781-5D33-43BA-BC7F-4CF824521669}"/>
                  </a:ext>
                </a:extLst>
              </p:cNvPr>
              <p:cNvSpPr/>
              <p:nvPr/>
            </p:nvSpPr>
            <p:spPr>
              <a:xfrm>
                <a:off x="4964636" y="2832117"/>
                <a:ext cx="6241848" cy="170967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FB8D9CC7-FFF6-4758-8FB9-416B13D38F31}"/>
                  </a:ext>
                </a:extLst>
              </p:cNvPr>
              <p:cNvSpPr/>
              <p:nvPr/>
            </p:nvSpPr>
            <p:spPr>
              <a:xfrm>
                <a:off x="4964637" y="1174902"/>
                <a:ext cx="6241848" cy="147986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grpSp>
            <p:nvGrpSpPr>
              <p:cNvPr id="3" name="Gruppo 2">
                <a:extLst>
                  <a:ext uri="{FF2B5EF4-FFF2-40B4-BE49-F238E27FC236}">
                    <a16:creationId xmlns:a16="http://schemas.microsoft.com/office/drawing/2014/main" id="{27F97328-A3BA-49BC-961D-5EFF3845C8B3}"/>
                  </a:ext>
                </a:extLst>
              </p:cNvPr>
              <p:cNvGrpSpPr/>
              <p:nvPr/>
            </p:nvGrpSpPr>
            <p:grpSpPr>
              <a:xfrm>
                <a:off x="2867352" y="1302418"/>
                <a:ext cx="8339133" cy="4921890"/>
                <a:chOff x="2024514" y="1559677"/>
                <a:chExt cx="8339133" cy="5114719"/>
              </a:xfrm>
            </p:grpSpPr>
            <p:grpSp>
              <p:nvGrpSpPr>
                <p:cNvPr id="2" name="Gruppo 1">
                  <a:extLst>
                    <a:ext uri="{FF2B5EF4-FFF2-40B4-BE49-F238E27FC236}">
                      <a16:creationId xmlns:a16="http://schemas.microsoft.com/office/drawing/2014/main" id="{370B29A0-2A5B-469F-BAAE-AF031284A73E}"/>
                    </a:ext>
                  </a:extLst>
                </p:cNvPr>
                <p:cNvGrpSpPr/>
                <p:nvPr/>
              </p:nvGrpSpPr>
              <p:grpSpPr>
                <a:xfrm>
                  <a:off x="2024514" y="1559677"/>
                  <a:ext cx="8339133" cy="5114719"/>
                  <a:chOff x="2024514" y="1559683"/>
                  <a:chExt cx="8339133" cy="5114737"/>
                </a:xfrm>
              </p:grpSpPr>
              <p:sp>
                <p:nvSpPr>
                  <p:cNvPr id="26" name="Rettangolo 25"/>
                  <p:cNvSpPr/>
                  <p:nvPr/>
                </p:nvSpPr>
                <p:spPr>
                  <a:xfrm>
                    <a:off x="4121801" y="4920149"/>
                    <a:ext cx="6241846" cy="212491"/>
                  </a:xfrm>
                  <a:prstGeom prst="rect">
                    <a:avLst/>
                  </a:prstGeom>
                  <a:solidFill>
                    <a:srgbClr val="929D9E">
                      <a:alpha val="72941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en-GB" dirty="0">
                        <a:solidFill>
                          <a:schemeClr val="tx1"/>
                        </a:solidFill>
                      </a:rPr>
                      <a:t>IM</a:t>
                    </a:r>
                  </a:p>
                </p:txBody>
              </p:sp>
              <p:sp>
                <p:nvSpPr>
                  <p:cNvPr id="27" name="Rettangolo 26"/>
                  <p:cNvSpPr/>
                  <p:nvPr/>
                </p:nvSpPr>
                <p:spPr>
                  <a:xfrm>
                    <a:off x="4121800" y="2965016"/>
                    <a:ext cx="3479378" cy="187448"/>
                  </a:xfrm>
                  <a:prstGeom prst="rect">
                    <a:avLst/>
                  </a:prstGeom>
                  <a:solidFill>
                    <a:srgbClr val="7BAEB5">
                      <a:alpha val="27059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en-GB" dirty="0">
                        <a:solidFill>
                          <a:schemeClr val="tx1"/>
                        </a:solidFill>
                      </a:rPr>
                      <a:t>OM</a:t>
                    </a:r>
                  </a:p>
                </p:txBody>
              </p:sp>
              <p:sp>
                <p:nvSpPr>
                  <p:cNvPr id="16" name="Unità di visualizzazione grafica 15"/>
                  <p:cNvSpPr/>
                  <p:nvPr/>
                </p:nvSpPr>
                <p:spPr>
                  <a:xfrm rot="5400000">
                    <a:off x="7480188" y="4844718"/>
                    <a:ext cx="1156380" cy="914398"/>
                  </a:xfrm>
                  <a:prstGeom prst="flowChartDisplay">
                    <a:avLst/>
                  </a:prstGeom>
                  <a:solidFill>
                    <a:srgbClr val="FEA402">
                      <a:alpha val="50196"/>
                    </a:srgbClr>
                  </a:solidFill>
                  <a:ln w="38100">
                    <a:solidFill>
                      <a:srgbClr val="FEA40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dirty="0"/>
                      <a:t>A</a:t>
                    </a:r>
                  </a:p>
                </p:txBody>
              </p:sp>
              <p:sp>
                <p:nvSpPr>
                  <p:cNvPr id="32" name="Ovale 31"/>
                  <p:cNvSpPr/>
                  <p:nvPr/>
                </p:nvSpPr>
                <p:spPr>
                  <a:xfrm>
                    <a:off x="8762039" y="3936412"/>
                    <a:ext cx="1287112" cy="983737"/>
                  </a:xfrm>
                  <a:prstGeom prst="ellipse">
                    <a:avLst/>
                  </a:prstGeom>
                  <a:solidFill>
                    <a:srgbClr val="FEA402">
                      <a:alpha val="60000"/>
                    </a:srgbClr>
                  </a:solidFill>
                  <a:ln w="28575">
                    <a:solidFill>
                      <a:srgbClr val="FEA40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sz="1600" b="1" dirty="0">
                        <a:solidFill>
                          <a:schemeClr val="tx1"/>
                        </a:solidFill>
                      </a:rPr>
                      <a:t>OMA1</a:t>
                    </a:r>
                  </a:p>
                  <a:p>
                    <a:pPr algn="ctr"/>
                    <a:endParaRPr lang="en-GB" sz="16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" name="Rettangolo 32"/>
                  <p:cNvSpPr/>
                  <p:nvPr/>
                </p:nvSpPr>
                <p:spPr>
                  <a:xfrm>
                    <a:off x="7956247" y="2965016"/>
                    <a:ext cx="2407400" cy="187448"/>
                  </a:xfrm>
                  <a:prstGeom prst="rect">
                    <a:avLst/>
                  </a:prstGeom>
                  <a:solidFill>
                    <a:srgbClr val="7BAEB5">
                      <a:alpha val="27059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2" name="CasellaDiTesto 41"/>
                  <p:cNvSpPr txBox="1"/>
                  <p:nvPr/>
                </p:nvSpPr>
                <p:spPr>
                  <a:xfrm>
                    <a:off x="6387740" y="1674165"/>
                    <a:ext cx="1709968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GB" sz="1600" i="1" dirty="0"/>
                      <a:t>GTPase</a:t>
                    </a:r>
                  </a:p>
                  <a:p>
                    <a:pPr algn="ctr"/>
                    <a:r>
                      <a:rPr lang="en-GB" sz="2000" b="1" dirty="0"/>
                      <a:t>OPA1</a:t>
                    </a:r>
                  </a:p>
                </p:txBody>
              </p:sp>
              <p:sp>
                <p:nvSpPr>
                  <p:cNvPr id="43" name="Rettangolo 42"/>
                  <p:cNvSpPr/>
                  <p:nvPr/>
                </p:nvSpPr>
                <p:spPr>
                  <a:xfrm>
                    <a:off x="4956589" y="4339499"/>
                    <a:ext cx="1112312" cy="467042"/>
                  </a:xfrm>
                  <a:prstGeom prst="rect">
                    <a:avLst/>
                  </a:prstGeom>
                  <a:no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sz="1600" b="1" i="1" dirty="0">
                        <a:solidFill>
                          <a:schemeClr val="tx1"/>
                        </a:solidFill>
                      </a:rPr>
                      <a:t>L-</a:t>
                    </a:r>
                    <a:r>
                      <a:rPr lang="en-GB" sz="1600" b="1" dirty="0">
                        <a:solidFill>
                          <a:schemeClr val="tx1"/>
                        </a:solidFill>
                      </a:rPr>
                      <a:t>OPA1</a:t>
                    </a:r>
                  </a:p>
                </p:txBody>
              </p:sp>
              <p:sp>
                <p:nvSpPr>
                  <p:cNvPr id="44" name="Rettangolo 43"/>
                  <p:cNvSpPr/>
                  <p:nvPr/>
                </p:nvSpPr>
                <p:spPr>
                  <a:xfrm>
                    <a:off x="5472929" y="4806541"/>
                    <a:ext cx="109076" cy="664653"/>
                  </a:xfrm>
                  <a:prstGeom prst="rect">
                    <a:avLst/>
                  </a:prstGeom>
                  <a:solidFill>
                    <a:srgbClr val="C00000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6" name="Mezza cornice 45"/>
                  <p:cNvSpPr/>
                  <p:nvPr/>
                </p:nvSpPr>
                <p:spPr>
                  <a:xfrm rot="10800000">
                    <a:off x="6980720" y="1559683"/>
                    <a:ext cx="818454" cy="973568"/>
                  </a:xfrm>
                  <a:prstGeom prst="halfFrame">
                    <a:avLst>
                      <a:gd name="adj1" fmla="val 9312"/>
                      <a:gd name="adj2" fmla="val 10833"/>
                    </a:avLst>
                  </a:prstGeom>
                  <a:solidFill>
                    <a:srgbClr val="C00000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9" name="CasellaDiTesto 58"/>
                  <p:cNvSpPr txBox="1"/>
                  <p:nvPr/>
                </p:nvSpPr>
                <p:spPr>
                  <a:xfrm>
                    <a:off x="2024514" y="5778881"/>
                    <a:ext cx="5901701" cy="8955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GB" b="1" i="1" dirty="0"/>
                      <a:t>S/L</a:t>
                    </a:r>
                    <a:r>
                      <a:rPr lang="en-GB" i="1" dirty="0"/>
                      <a:t>- forms </a:t>
                    </a:r>
                    <a:r>
                      <a:rPr lang="en-GB" b="1" dirty="0"/>
                      <a:t>Balance </a:t>
                    </a:r>
                    <a:r>
                      <a:rPr lang="en-GB" dirty="0"/>
                      <a:t>is</a:t>
                    </a:r>
                    <a:r>
                      <a:rPr lang="en-GB" b="1" dirty="0"/>
                      <a:t> </a:t>
                    </a:r>
                    <a:r>
                      <a:rPr lang="en-GB" sz="1600" dirty="0"/>
                      <a:t>crucial to determine </a:t>
                    </a:r>
                  </a:p>
                  <a:p>
                    <a:pPr marL="285750" indent="-285750" algn="ctr">
                      <a:buFont typeface="Arial" panose="020B0604020202020204" pitchFamily="34" charset="0"/>
                      <a:buChar char="•"/>
                    </a:pPr>
                    <a:r>
                      <a:rPr lang="en-GB" sz="1600" b="1" dirty="0"/>
                      <a:t>Membrane morphology </a:t>
                    </a:r>
                    <a:endParaRPr lang="en-GB" sz="1600" dirty="0"/>
                  </a:p>
                  <a:p>
                    <a:pPr marL="285750" indent="-285750" algn="ctr">
                      <a:buFont typeface="Arial" panose="020B0604020202020204" pitchFamily="34" charset="0"/>
                      <a:buChar char="•"/>
                    </a:pPr>
                    <a:r>
                      <a:rPr lang="en-GB" sz="1600" b="1" dirty="0"/>
                      <a:t>Mitochondrial Integrity</a:t>
                    </a:r>
                  </a:p>
                </p:txBody>
              </p:sp>
            </p:grpSp>
            <p:sp>
              <p:nvSpPr>
                <p:cNvPr id="17" name="CasellaDiTesto 16"/>
                <p:cNvSpPr txBox="1"/>
                <p:nvPr/>
              </p:nvSpPr>
              <p:spPr>
                <a:xfrm>
                  <a:off x="7639279" y="5132621"/>
                  <a:ext cx="838198" cy="338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600" b="1" dirty="0"/>
                    <a:t>YME1L</a:t>
                  </a:r>
                </a:p>
              </p:txBody>
            </p:sp>
            <p:sp>
              <p:nvSpPr>
                <p:cNvPr id="31" name="CasellaDiTesto 30"/>
                <p:cNvSpPr txBox="1"/>
                <p:nvPr/>
              </p:nvSpPr>
              <p:spPr>
                <a:xfrm>
                  <a:off x="7655769" y="5552609"/>
                  <a:ext cx="805218" cy="276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200" b="1" i="1" dirty="0" err="1"/>
                    <a:t>i</a:t>
                  </a:r>
                  <a:r>
                    <a:rPr lang="en-GB" sz="1200" b="1" i="1" dirty="0"/>
                    <a:t>-</a:t>
                  </a:r>
                  <a:r>
                    <a:rPr lang="en-GB" sz="1200" b="1" dirty="0"/>
                    <a:t>AAA</a:t>
                  </a:r>
                  <a:endParaRPr lang="en-GB" sz="1200" b="1" i="1" dirty="0"/>
                </a:p>
              </p:txBody>
            </p:sp>
          </p:grpSp>
          <p:sp>
            <p:nvSpPr>
              <p:cNvPr id="5" name="Rettangolo 4">
                <a:extLst>
                  <a:ext uri="{FF2B5EF4-FFF2-40B4-BE49-F238E27FC236}">
                    <a16:creationId xmlns:a16="http://schemas.microsoft.com/office/drawing/2014/main" id="{0D968BC0-CABF-492E-8C78-DD3145291115}"/>
                  </a:ext>
                </a:extLst>
              </p:cNvPr>
              <p:cNvSpPr/>
              <p:nvPr/>
            </p:nvSpPr>
            <p:spPr>
              <a:xfrm>
                <a:off x="1443789" y="1359568"/>
                <a:ext cx="1179095" cy="79408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2000" b="1" dirty="0">
                    <a:solidFill>
                      <a:schemeClr val="tx1"/>
                    </a:solidFill>
                  </a:rPr>
                  <a:t>OPA1</a:t>
                </a:r>
              </a:p>
            </p:txBody>
          </p:sp>
          <p:cxnSp>
            <p:nvCxnSpPr>
              <p:cNvPr id="7" name="Connettore 2 6">
                <a:extLst>
                  <a:ext uri="{FF2B5EF4-FFF2-40B4-BE49-F238E27FC236}">
                    <a16:creationId xmlns:a16="http://schemas.microsoft.com/office/drawing/2014/main" id="{9DB15B8F-B7A8-49CC-AC19-E01EEB1282D4}"/>
                  </a:ext>
                </a:extLst>
              </p:cNvPr>
              <p:cNvCxnSpPr>
                <a:cxnSpLocks/>
                <a:stCxn id="5" idx="2"/>
              </p:cNvCxnSpPr>
              <p:nvPr/>
            </p:nvCxnSpPr>
            <p:spPr>
              <a:xfrm flipH="1">
                <a:off x="2011680" y="2153653"/>
                <a:ext cx="21657" cy="1455979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Arco 8">
                <a:extLst>
                  <a:ext uri="{FF2B5EF4-FFF2-40B4-BE49-F238E27FC236}">
                    <a16:creationId xmlns:a16="http://schemas.microsoft.com/office/drawing/2014/main" id="{7CE9B641-F67E-48AD-AA92-7894724ADE56}"/>
                  </a:ext>
                </a:extLst>
              </p:cNvPr>
              <p:cNvSpPr/>
              <p:nvPr/>
            </p:nvSpPr>
            <p:spPr>
              <a:xfrm>
                <a:off x="1723906" y="2514806"/>
                <a:ext cx="914400" cy="914400"/>
              </a:xfrm>
              <a:prstGeom prst="arc">
                <a:avLst>
                  <a:gd name="adj1" fmla="val 14993245"/>
                  <a:gd name="adj2" fmla="val 20253900"/>
                </a:avLst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36" name="Ovale 35">
                <a:extLst>
                  <a:ext uri="{FF2B5EF4-FFF2-40B4-BE49-F238E27FC236}">
                    <a16:creationId xmlns:a16="http://schemas.microsoft.com/office/drawing/2014/main" id="{E695A430-300C-45B2-A048-D3001A957B8E}"/>
                  </a:ext>
                </a:extLst>
              </p:cNvPr>
              <p:cNvSpPr/>
              <p:nvPr/>
            </p:nvSpPr>
            <p:spPr>
              <a:xfrm>
                <a:off x="985515" y="3671132"/>
                <a:ext cx="914400" cy="51695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b="1" i="1" dirty="0">
                    <a:solidFill>
                      <a:schemeClr val="tx1"/>
                    </a:solidFill>
                  </a:rPr>
                  <a:t>S-</a:t>
                </a:r>
                <a:r>
                  <a:rPr lang="en-GB" sz="1200" b="1" dirty="0">
                    <a:solidFill>
                      <a:schemeClr val="tx1"/>
                    </a:solidFill>
                  </a:rPr>
                  <a:t>OPA1</a:t>
                </a:r>
                <a:endParaRPr lang="en-GB" sz="1200" b="1" i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Ovale 47">
                <a:extLst>
                  <a:ext uri="{FF2B5EF4-FFF2-40B4-BE49-F238E27FC236}">
                    <a16:creationId xmlns:a16="http://schemas.microsoft.com/office/drawing/2014/main" id="{CEB49B0A-FF83-4EA5-8494-8ADE8C3F501D}"/>
                  </a:ext>
                </a:extLst>
              </p:cNvPr>
              <p:cNvSpPr/>
              <p:nvPr/>
            </p:nvSpPr>
            <p:spPr>
              <a:xfrm>
                <a:off x="1565308" y="4153077"/>
                <a:ext cx="914400" cy="51695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b="1" i="1" dirty="0">
                    <a:solidFill>
                      <a:schemeClr val="tx1"/>
                    </a:solidFill>
                  </a:rPr>
                  <a:t>S-</a:t>
                </a:r>
                <a:r>
                  <a:rPr lang="en-GB" sz="1200" b="1" dirty="0">
                    <a:solidFill>
                      <a:schemeClr val="tx1"/>
                    </a:solidFill>
                  </a:rPr>
                  <a:t>OPA1</a:t>
                </a:r>
                <a:endParaRPr lang="en-GB" sz="1200" b="1" i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Ovale 48">
                <a:extLst>
                  <a:ext uri="{FF2B5EF4-FFF2-40B4-BE49-F238E27FC236}">
                    <a16:creationId xmlns:a16="http://schemas.microsoft.com/office/drawing/2014/main" id="{1F22DC43-C56D-42DF-A947-0A7775019662}"/>
                  </a:ext>
                </a:extLst>
              </p:cNvPr>
              <p:cNvSpPr/>
              <p:nvPr/>
            </p:nvSpPr>
            <p:spPr>
              <a:xfrm>
                <a:off x="2159761" y="3671132"/>
                <a:ext cx="914400" cy="51695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b="1" i="1" dirty="0">
                    <a:solidFill>
                      <a:schemeClr val="tx1"/>
                    </a:solidFill>
                  </a:rPr>
                  <a:t>S-</a:t>
                </a:r>
                <a:r>
                  <a:rPr lang="en-GB" sz="1200" b="1" dirty="0">
                    <a:solidFill>
                      <a:schemeClr val="tx1"/>
                    </a:solidFill>
                  </a:rPr>
                  <a:t>OPA1</a:t>
                </a:r>
                <a:endParaRPr lang="en-GB" sz="1200" b="1" i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Rettangolo 51">
                <a:extLst>
                  <a:ext uri="{FF2B5EF4-FFF2-40B4-BE49-F238E27FC236}">
                    <a16:creationId xmlns:a16="http://schemas.microsoft.com/office/drawing/2014/main" id="{1E28D68F-E6C6-4C8B-8FD2-DE9E400BCE70}"/>
                  </a:ext>
                </a:extLst>
              </p:cNvPr>
              <p:cNvSpPr/>
              <p:nvPr/>
            </p:nvSpPr>
            <p:spPr>
              <a:xfrm>
                <a:off x="1052906" y="4936556"/>
                <a:ext cx="779617" cy="347512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b="1" i="1" dirty="0">
                    <a:solidFill>
                      <a:schemeClr val="tx1"/>
                    </a:solidFill>
                  </a:rPr>
                  <a:t>L-</a:t>
                </a:r>
                <a:r>
                  <a:rPr lang="en-GB" sz="1200" b="1" dirty="0">
                    <a:solidFill>
                      <a:schemeClr val="tx1"/>
                    </a:solidFill>
                  </a:rPr>
                  <a:t>OPA1</a:t>
                </a:r>
              </a:p>
            </p:txBody>
          </p:sp>
          <p:sp>
            <p:nvSpPr>
              <p:cNvPr id="53" name="Rettangolo 52">
                <a:extLst>
                  <a:ext uri="{FF2B5EF4-FFF2-40B4-BE49-F238E27FC236}">
                    <a16:creationId xmlns:a16="http://schemas.microsoft.com/office/drawing/2014/main" id="{3CA252B8-4B96-4726-8B17-19B063EE9C12}"/>
                  </a:ext>
                </a:extLst>
              </p:cNvPr>
              <p:cNvSpPr/>
              <p:nvPr/>
            </p:nvSpPr>
            <p:spPr>
              <a:xfrm>
                <a:off x="2236106" y="4936556"/>
                <a:ext cx="779617" cy="347512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b="1" i="1" dirty="0">
                    <a:solidFill>
                      <a:schemeClr val="tx1"/>
                    </a:solidFill>
                  </a:rPr>
                  <a:t>L-</a:t>
                </a:r>
                <a:r>
                  <a:rPr lang="en-GB" sz="1200" b="1" dirty="0">
                    <a:solidFill>
                      <a:schemeClr val="tx1"/>
                    </a:solidFill>
                  </a:rPr>
                  <a:t>OPA1</a:t>
                </a:r>
              </a:p>
            </p:txBody>
          </p:sp>
          <p:grpSp>
            <p:nvGrpSpPr>
              <p:cNvPr id="15" name="Gruppo 14">
                <a:extLst>
                  <a:ext uri="{FF2B5EF4-FFF2-40B4-BE49-F238E27FC236}">
                    <a16:creationId xmlns:a16="http://schemas.microsoft.com/office/drawing/2014/main" id="{39BA6278-72FE-4C9A-9EC2-8702340CB5FF}"/>
                  </a:ext>
                </a:extLst>
              </p:cNvPr>
              <p:cNvGrpSpPr/>
              <p:nvPr/>
            </p:nvGrpSpPr>
            <p:grpSpPr>
              <a:xfrm>
                <a:off x="2535099" y="2312719"/>
                <a:ext cx="874698" cy="993461"/>
                <a:chOff x="2474110" y="2234897"/>
                <a:chExt cx="874698" cy="993461"/>
              </a:xfrm>
            </p:grpSpPr>
            <p:sp>
              <p:nvSpPr>
                <p:cNvPr id="65" name="Unità di visualizzazione grafica 64">
                  <a:extLst>
                    <a:ext uri="{FF2B5EF4-FFF2-40B4-BE49-F238E27FC236}">
                      <a16:creationId xmlns:a16="http://schemas.microsoft.com/office/drawing/2014/main" id="{4F01D5CA-D4B0-458B-80DE-E2B85FE54D48}"/>
                    </a:ext>
                  </a:extLst>
                </p:cNvPr>
                <p:cNvSpPr/>
                <p:nvPr/>
              </p:nvSpPr>
              <p:spPr>
                <a:xfrm rot="5400000">
                  <a:off x="2414729" y="2358466"/>
                  <a:ext cx="993461" cy="746323"/>
                </a:xfrm>
                <a:prstGeom prst="flowChartDisplay">
                  <a:avLst/>
                </a:prstGeom>
                <a:solidFill>
                  <a:srgbClr val="FEA402">
                    <a:alpha val="50196"/>
                  </a:srgbClr>
                </a:solidFill>
                <a:ln w="38100">
                  <a:solidFill>
                    <a:srgbClr val="FEA40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4" name="CasellaDiTesto 13">
                  <a:extLst>
                    <a:ext uri="{FF2B5EF4-FFF2-40B4-BE49-F238E27FC236}">
                      <a16:creationId xmlns:a16="http://schemas.microsoft.com/office/drawing/2014/main" id="{37034365-A1B7-4D3B-A012-B5E1358F8600}"/>
                    </a:ext>
                  </a:extLst>
                </p:cNvPr>
                <p:cNvSpPr txBox="1"/>
                <p:nvPr/>
              </p:nvSpPr>
              <p:spPr>
                <a:xfrm>
                  <a:off x="2474110" y="2341823"/>
                  <a:ext cx="8746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1600" b="1" dirty="0"/>
                    <a:t>OMA1</a:t>
                  </a:r>
                </a:p>
                <a:p>
                  <a:pPr algn="ctr"/>
                  <a:r>
                    <a:rPr lang="it-IT" sz="1600" dirty="0"/>
                    <a:t>+</a:t>
                  </a:r>
                  <a:br>
                    <a:rPr lang="it-IT" sz="1600" dirty="0"/>
                  </a:br>
                  <a:r>
                    <a:rPr lang="it-IT" sz="1600" b="1" dirty="0"/>
                    <a:t>YME1L</a:t>
                  </a:r>
                </a:p>
              </p:txBody>
            </p:sp>
          </p:grpSp>
          <p:sp>
            <p:nvSpPr>
              <p:cNvPr id="10" name="Rettangolo 9">
                <a:extLst>
                  <a:ext uri="{FF2B5EF4-FFF2-40B4-BE49-F238E27FC236}">
                    <a16:creationId xmlns:a16="http://schemas.microsoft.com/office/drawing/2014/main" id="{8AFF5DC2-DF1C-4468-933B-FB6094E904BC}"/>
                  </a:ext>
                </a:extLst>
              </p:cNvPr>
              <p:cNvSpPr/>
              <p:nvPr/>
            </p:nvSpPr>
            <p:spPr>
              <a:xfrm>
                <a:off x="4964638" y="1174902"/>
                <a:ext cx="13306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/>
                  <a:t>CYTOPLASM</a:t>
                </a:r>
              </a:p>
            </p:txBody>
          </p:sp>
          <p:sp>
            <p:nvSpPr>
              <p:cNvPr id="13" name="Rettangolo 12">
                <a:extLst>
                  <a:ext uri="{FF2B5EF4-FFF2-40B4-BE49-F238E27FC236}">
                    <a16:creationId xmlns:a16="http://schemas.microsoft.com/office/drawing/2014/main" id="{3D8D333D-B638-4213-8CE3-1027A9B790DA}"/>
                  </a:ext>
                </a:extLst>
              </p:cNvPr>
              <p:cNvSpPr/>
              <p:nvPr/>
            </p:nvSpPr>
            <p:spPr>
              <a:xfrm>
                <a:off x="4964636" y="3508859"/>
                <a:ext cx="5453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/>
                  <a:t>IMS</a:t>
                </a:r>
              </a:p>
            </p:txBody>
          </p:sp>
          <p:sp>
            <p:nvSpPr>
              <p:cNvPr id="18" name="Rettangolo 17">
                <a:extLst>
                  <a:ext uri="{FF2B5EF4-FFF2-40B4-BE49-F238E27FC236}">
                    <a16:creationId xmlns:a16="http://schemas.microsoft.com/office/drawing/2014/main" id="{44CFB314-AF0C-455A-80CF-74B12666C244}"/>
                  </a:ext>
                </a:extLst>
              </p:cNvPr>
              <p:cNvSpPr/>
              <p:nvPr/>
            </p:nvSpPr>
            <p:spPr>
              <a:xfrm>
                <a:off x="8175008" y="2579427"/>
                <a:ext cx="269007" cy="255718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4" name="Rettangolo 53">
                <a:extLst>
                  <a:ext uri="{FF2B5EF4-FFF2-40B4-BE49-F238E27FC236}">
                    <a16:creationId xmlns:a16="http://schemas.microsoft.com/office/drawing/2014/main" id="{8BEA6DEA-A269-4B62-8CF4-5ABFFD268A6C}"/>
                  </a:ext>
                </a:extLst>
              </p:cNvPr>
              <p:cNvSpPr/>
              <p:nvPr/>
            </p:nvSpPr>
            <p:spPr>
              <a:xfrm>
                <a:off x="8799084" y="2576399"/>
                <a:ext cx="269007" cy="255718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22" name="Connettore 2 21">
                <a:extLst>
                  <a:ext uri="{FF2B5EF4-FFF2-40B4-BE49-F238E27FC236}">
                    <a16:creationId xmlns:a16="http://schemas.microsoft.com/office/drawing/2014/main" id="{576AD2B0-E6A8-442C-AE18-0B24B860FB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40326" y="2177370"/>
                <a:ext cx="0" cy="1251836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Ovale 55">
                <a:extLst>
                  <a:ext uri="{FF2B5EF4-FFF2-40B4-BE49-F238E27FC236}">
                    <a16:creationId xmlns:a16="http://schemas.microsoft.com/office/drawing/2014/main" id="{A845211B-6631-4E71-975D-8F2A5AF6E82D}"/>
                  </a:ext>
                </a:extLst>
              </p:cNvPr>
              <p:cNvSpPr/>
              <p:nvPr/>
            </p:nvSpPr>
            <p:spPr>
              <a:xfrm>
                <a:off x="5772546" y="2980122"/>
                <a:ext cx="1184990" cy="6731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i="1" dirty="0">
                    <a:solidFill>
                      <a:schemeClr val="tx1"/>
                    </a:solidFill>
                  </a:rPr>
                  <a:t>S-</a:t>
                </a:r>
                <a:r>
                  <a:rPr lang="en-GB" sz="1600" b="1" dirty="0">
                    <a:solidFill>
                      <a:schemeClr val="tx1"/>
                    </a:solidFill>
                  </a:rPr>
                  <a:t>OPA1</a:t>
                </a:r>
                <a:endParaRPr lang="en-GB" sz="1600" b="1" i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5D6A1D6D-E02B-4F15-81EA-E31B33CA0C23}"/>
                  </a:ext>
                </a:extLst>
              </p:cNvPr>
              <p:cNvSpPr txBox="1"/>
              <p:nvPr/>
            </p:nvSpPr>
            <p:spPr>
              <a:xfrm>
                <a:off x="8351411" y="2788428"/>
                <a:ext cx="71667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b="1" dirty="0"/>
                  <a:t>TOM</a:t>
                </a:r>
                <a:endParaRPr lang="it-IT" sz="1400" b="1" dirty="0"/>
              </a:p>
            </p:txBody>
          </p:sp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52C6A312-39DE-4C27-9464-6FC3CCF6EDEA}"/>
                  </a:ext>
                </a:extLst>
              </p:cNvPr>
              <p:cNvSpPr txBox="1"/>
              <p:nvPr/>
            </p:nvSpPr>
            <p:spPr>
              <a:xfrm>
                <a:off x="980258" y="2560288"/>
                <a:ext cx="10298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/>
                  <a:t>Cleavage</a:t>
                </a:r>
              </a:p>
            </p:txBody>
          </p:sp>
        </p:grpSp>
        <p:sp>
          <p:nvSpPr>
            <p:cNvPr id="41" name="CasellaDiTesto 40"/>
            <p:cNvSpPr txBox="1"/>
            <p:nvPr/>
          </p:nvSpPr>
          <p:spPr>
            <a:xfrm>
              <a:off x="9604876" y="4277055"/>
              <a:ext cx="13101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 err="1"/>
                <a:t>Metalloprotease</a:t>
              </a:r>
              <a:endParaRPr lang="en-GB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413187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 anchor="ctr">
            <a:spAutoFit/>
          </a:bodyPr>
          <a:lstStyle>
            <a:lvl1pPr algn="ctr">
              <a:defRPr sz="2000" b="1"/>
            </a:lvl1pPr>
          </a:lstStyle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AFG3L2 dysfunction increases OMA1 activity and alters L-OPA cleavage</a:t>
            </a:r>
          </a:p>
        </p:txBody>
      </p:sp>
      <p:grpSp>
        <p:nvGrpSpPr>
          <p:cNvPr id="5" name="Gruppo 4"/>
          <p:cNvGrpSpPr/>
          <p:nvPr/>
        </p:nvGrpSpPr>
        <p:grpSpPr>
          <a:xfrm>
            <a:off x="727891" y="1369216"/>
            <a:ext cx="10723563" cy="5036725"/>
            <a:chOff x="727891" y="1369216"/>
            <a:chExt cx="10723563" cy="5036725"/>
          </a:xfrm>
        </p:grpSpPr>
        <p:grpSp>
          <p:nvGrpSpPr>
            <p:cNvPr id="38" name="Gruppo 37">
              <a:extLst>
                <a:ext uri="{FF2B5EF4-FFF2-40B4-BE49-F238E27FC236}">
                  <a16:creationId xmlns:a16="http://schemas.microsoft.com/office/drawing/2014/main" id="{650136FC-C508-42C3-9EA4-7A3ED84F83B4}"/>
                </a:ext>
              </a:extLst>
            </p:cNvPr>
            <p:cNvGrpSpPr/>
            <p:nvPr/>
          </p:nvGrpSpPr>
          <p:grpSpPr>
            <a:xfrm>
              <a:off x="727891" y="1369216"/>
              <a:ext cx="10723563" cy="5036725"/>
              <a:chOff x="611596" y="1393279"/>
              <a:chExt cx="10723563" cy="5036725"/>
            </a:xfrm>
          </p:grpSpPr>
          <p:sp>
            <p:nvSpPr>
              <p:cNvPr id="51" name="Unità di visualizzazione grafica 50">
                <a:extLst>
                  <a:ext uri="{FF2B5EF4-FFF2-40B4-BE49-F238E27FC236}">
                    <a16:creationId xmlns:a16="http://schemas.microsoft.com/office/drawing/2014/main" id="{3DCB4C1C-4413-4EB1-934E-5AAB4705A859}"/>
                  </a:ext>
                </a:extLst>
              </p:cNvPr>
              <p:cNvSpPr/>
              <p:nvPr/>
            </p:nvSpPr>
            <p:spPr>
              <a:xfrm rot="5400000">
                <a:off x="2623612" y="3455515"/>
                <a:ext cx="817150" cy="703734"/>
              </a:xfrm>
              <a:prstGeom prst="flowChartDisplay">
                <a:avLst/>
              </a:prstGeom>
              <a:solidFill>
                <a:srgbClr val="FEA402">
                  <a:alpha val="50196"/>
                </a:srgbClr>
              </a:solidFill>
              <a:ln w="38100">
                <a:solidFill>
                  <a:srgbClr val="FEA40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" name="Rettangolo 11">
                <a:extLst>
                  <a:ext uri="{FF2B5EF4-FFF2-40B4-BE49-F238E27FC236}">
                    <a16:creationId xmlns:a16="http://schemas.microsoft.com/office/drawing/2014/main" id="{C8A27781-5D33-43BA-BC7F-4CF824521669}"/>
                  </a:ext>
                </a:extLst>
              </p:cNvPr>
              <p:cNvSpPr/>
              <p:nvPr/>
            </p:nvSpPr>
            <p:spPr>
              <a:xfrm>
                <a:off x="5093310" y="3171721"/>
                <a:ext cx="6241848" cy="170967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FB8D9CC7-FFF6-4758-8FB9-416B13D38F31}"/>
                  </a:ext>
                </a:extLst>
              </p:cNvPr>
              <p:cNvSpPr/>
              <p:nvPr/>
            </p:nvSpPr>
            <p:spPr>
              <a:xfrm>
                <a:off x="5093311" y="1512668"/>
                <a:ext cx="6241848" cy="147986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grpSp>
            <p:nvGrpSpPr>
              <p:cNvPr id="3" name="Gruppo 2">
                <a:extLst>
                  <a:ext uri="{FF2B5EF4-FFF2-40B4-BE49-F238E27FC236}">
                    <a16:creationId xmlns:a16="http://schemas.microsoft.com/office/drawing/2014/main" id="{27F97328-A3BA-49BC-961D-5EFF3845C8B3}"/>
                  </a:ext>
                </a:extLst>
              </p:cNvPr>
              <p:cNvGrpSpPr/>
              <p:nvPr/>
            </p:nvGrpSpPr>
            <p:grpSpPr>
              <a:xfrm>
                <a:off x="5093312" y="1640184"/>
                <a:ext cx="6241847" cy="4157526"/>
                <a:chOff x="4121800" y="1559677"/>
                <a:chExt cx="6241847" cy="4320409"/>
              </a:xfrm>
            </p:grpSpPr>
            <p:grpSp>
              <p:nvGrpSpPr>
                <p:cNvPr id="2" name="Gruppo 1">
                  <a:extLst>
                    <a:ext uri="{FF2B5EF4-FFF2-40B4-BE49-F238E27FC236}">
                      <a16:creationId xmlns:a16="http://schemas.microsoft.com/office/drawing/2014/main" id="{370B29A0-2A5B-469F-BAAE-AF031284A73E}"/>
                    </a:ext>
                  </a:extLst>
                </p:cNvPr>
                <p:cNvGrpSpPr/>
                <p:nvPr/>
              </p:nvGrpSpPr>
              <p:grpSpPr>
                <a:xfrm>
                  <a:off x="4121800" y="1559677"/>
                  <a:ext cx="6241847" cy="4320409"/>
                  <a:chOff x="4121800" y="1559683"/>
                  <a:chExt cx="6241847" cy="4320424"/>
                </a:xfrm>
              </p:grpSpPr>
              <p:sp>
                <p:nvSpPr>
                  <p:cNvPr id="26" name="Rettangolo 25"/>
                  <p:cNvSpPr/>
                  <p:nvPr/>
                </p:nvSpPr>
                <p:spPr>
                  <a:xfrm>
                    <a:off x="4121801" y="4920149"/>
                    <a:ext cx="6241846" cy="212491"/>
                  </a:xfrm>
                  <a:prstGeom prst="rect">
                    <a:avLst/>
                  </a:prstGeom>
                  <a:solidFill>
                    <a:srgbClr val="929D9E">
                      <a:alpha val="72941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en-GB" dirty="0">
                        <a:solidFill>
                          <a:schemeClr val="tx1"/>
                        </a:solidFill>
                      </a:rPr>
                      <a:t>IM</a:t>
                    </a:r>
                  </a:p>
                </p:txBody>
              </p:sp>
              <p:sp>
                <p:nvSpPr>
                  <p:cNvPr id="27" name="Rettangolo 26"/>
                  <p:cNvSpPr/>
                  <p:nvPr/>
                </p:nvSpPr>
                <p:spPr>
                  <a:xfrm>
                    <a:off x="4121800" y="2965016"/>
                    <a:ext cx="3479378" cy="187448"/>
                  </a:xfrm>
                  <a:prstGeom prst="rect">
                    <a:avLst/>
                  </a:prstGeom>
                  <a:solidFill>
                    <a:srgbClr val="7BAEB5">
                      <a:alpha val="27059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en-GB" dirty="0">
                        <a:solidFill>
                          <a:schemeClr val="tx1"/>
                        </a:solidFill>
                      </a:rPr>
                      <a:t>OM</a:t>
                    </a:r>
                  </a:p>
                </p:txBody>
              </p:sp>
              <p:sp>
                <p:nvSpPr>
                  <p:cNvPr id="16" name="Unità di visualizzazione grafica 15"/>
                  <p:cNvSpPr/>
                  <p:nvPr/>
                </p:nvSpPr>
                <p:spPr>
                  <a:xfrm rot="5400000">
                    <a:off x="7480188" y="4844718"/>
                    <a:ext cx="1156380" cy="914398"/>
                  </a:xfrm>
                  <a:prstGeom prst="flowChartDisplay">
                    <a:avLst/>
                  </a:prstGeom>
                  <a:solidFill>
                    <a:srgbClr val="FEA402">
                      <a:alpha val="50196"/>
                    </a:srgbClr>
                  </a:solidFill>
                  <a:ln w="38100">
                    <a:solidFill>
                      <a:srgbClr val="FEA40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dirty="0"/>
                      <a:t>A</a:t>
                    </a:r>
                  </a:p>
                </p:txBody>
              </p:sp>
              <p:sp>
                <p:nvSpPr>
                  <p:cNvPr id="32" name="Ovale 31"/>
                  <p:cNvSpPr/>
                  <p:nvPr/>
                </p:nvSpPr>
                <p:spPr>
                  <a:xfrm>
                    <a:off x="8762039" y="3936412"/>
                    <a:ext cx="1287112" cy="983737"/>
                  </a:xfrm>
                  <a:prstGeom prst="ellipse">
                    <a:avLst/>
                  </a:prstGeom>
                  <a:solidFill>
                    <a:srgbClr val="FEA402">
                      <a:alpha val="60000"/>
                    </a:srgbClr>
                  </a:solidFill>
                  <a:ln w="28575">
                    <a:solidFill>
                      <a:srgbClr val="FEA40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sz="1600" b="1" dirty="0">
                        <a:solidFill>
                          <a:schemeClr val="tx1"/>
                        </a:solidFill>
                      </a:rPr>
                      <a:t>OMA1</a:t>
                    </a:r>
                  </a:p>
                  <a:p>
                    <a:pPr algn="ctr"/>
                    <a:endParaRPr lang="en-GB" sz="8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" name="Rettangolo 32"/>
                  <p:cNvSpPr/>
                  <p:nvPr/>
                </p:nvSpPr>
                <p:spPr>
                  <a:xfrm>
                    <a:off x="7956247" y="2965016"/>
                    <a:ext cx="2407400" cy="187448"/>
                  </a:xfrm>
                  <a:prstGeom prst="rect">
                    <a:avLst/>
                  </a:prstGeom>
                  <a:solidFill>
                    <a:srgbClr val="7BAEB5">
                      <a:alpha val="27059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2" name="CasellaDiTesto 41"/>
                  <p:cNvSpPr txBox="1"/>
                  <p:nvPr/>
                </p:nvSpPr>
                <p:spPr>
                  <a:xfrm>
                    <a:off x="6387740" y="1674165"/>
                    <a:ext cx="1709968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GB" sz="1600" i="1" dirty="0"/>
                      <a:t>GTPase</a:t>
                    </a:r>
                  </a:p>
                  <a:p>
                    <a:pPr algn="ctr"/>
                    <a:r>
                      <a:rPr lang="en-GB" sz="2000" b="1" dirty="0"/>
                      <a:t>OPA1</a:t>
                    </a:r>
                  </a:p>
                </p:txBody>
              </p:sp>
              <p:sp>
                <p:nvSpPr>
                  <p:cNvPr id="46" name="Mezza cornice 45"/>
                  <p:cNvSpPr/>
                  <p:nvPr/>
                </p:nvSpPr>
                <p:spPr>
                  <a:xfrm rot="10800000">
                    <a:off x="6980720" y="1559683"/>
                    <a:ext cx="818454" cy="973568"/>
                  </a:xfrm>
                  <a:prstGeom prst="halfFrame">
                    <a:avLst>
                      <a:gd name="adj1" fmla="val 9312"/>
                      <a:gd name="adj2" fmla="val 10833"/>
                    </a:avLst>
                  </a:prstGeom>
                  <a:solidFill>
                    <a:srgbClr val="C00000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17" name="CasellaDiTesto 16"/>
                <p:cNvSpPr txBox="1"/>
                <p:nvPr/>
              </p:nvSpPr>
              <p:spPr>
                <a:xfrm>
                  <a:off x="7639279" y="5132621"/>
                  <a:ext cx="838198" cy="338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600" b="1" dirty="0"/>
                    <a:t>YME1L</a:t>
                  </a:r>
                </a:p>
              </p:txBody>
            </p:sp>
            <p:sp>
              <p:nvSpPr>
                <p:cNvPr id="31" name="CasellaDiTesto 30"/>
                <p:cNvSpPr txBox="1"/>
                <p:nvPr/>
              </p:nvSpPr>
              <p:spPr>
                <a:xfrm>
                  <a:off x="7655769" y="5552609"/>
                  <a:ext cx="805218" cy="276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200" b="1" i="1" dirty="0" err="1"/>
                    <a:t>i</a:t>
                  </a:r>
                  <a:r>
                    <a:rPr lang="en-GB" sz="1200" b="1" i="1" dirty="0"/>
                    <a:t>-</a:t>
                  </a:r>
                  <a:r>
                    <a:rPr lang="en-GB" sz="1200" b="1" dirty="0"/>
                    <a:t>AAA</a:t>
                  </a:r>
                  <a:endParaRPr lang="en-GB" sz="1200" b="1" i="1" dirty="0"/>
                </a:p>
              </p:txBody>
            </p:sp>
          </p:grpSp>
          <p:sp>
            <p:nvSpPr>
              <p:cNvPr id="36" name="Ovale 35">
                <a:extLst>
                  <a:ext uri="{FF2B5EF4-FFF2-40B4-BE49-F238E27FC236}">
                    <a16:creationId xmlns:a16="http://schemas.microsoft.com/office/drawing/2014/main" id="{E695A430-300C-45B2-A048-D3001A957B8E}"/>
                  </a:ext>
                </a:extLst>
              </p:cNvPr>
              <p:cNvSpPr/>
              <p:nvPr/>
            </p:nvSpPr>
            <p:spPr>
              <a:xfrm>
                <a:off x="1108038" y="1393279"/>
                <a:ext cx="914400" cy="51695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b="1" i="1" dirty="0">
                    <a:solidFill>
                      <a:schemeClr val="tx1"/>
                    </a:solidFill>
                  </a:rPr>
                  <a:t>S-</a:t>
                </a:r>
                <a:r>
                  <a:rPr lang="en-GB" sz="1200" b="1" dirty="0">
                    <a:solidFill>
                      <a:schemeClr val="tx1"/>
                    </a:solidFill>
                  </a:rPr>
                  <a:t>OPA1</a:t>
                </a:r>
                <a:endParaRPr lang="en-GB" sz="1200" b="1" i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Ovale 47">
                <a:extLst>
                  <a:ext uri="{FF2B5EF4-FFF2-40B4-BE49-F238E27FC236}">
                    <a16:creationId xmlns:a16="http://schemas.microsoft.com/office/drawing/2014/main" id="{CEB49B0A-FF83-4EA5-8494-8ADE8C3F501D}"/>
                  </a:ext>
                </a:extLst>
              </p:cNvPr>
              <p:cNvSpPr/>
              <p:nvPr/>
            </p:nvSpPr>
            <p:spPr>
              <a:xfrm>
                <a:off x="1687831" y="1875224"/>
                <a:ext cx="914400" cy="51695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b="1" i="1" dirty="0">
                    <a:solidFill>
                      <a:schemeClr val="tx1"/>
                    </a:solidFill>
                  </a:rPr>
                  <a:t>S-</a:t>
                </a:r>
                <a:r>
                  <a:rPr lang="en-GB" sz="1200" b="1" dirty="0">
                    <a:solidFill>
                      <a:schemeClr val="tx1"/>
                    </a:solidFill>
                  </a:rPr>
                  <a:t>OPA1</a:t>
                </a:r>
                <a:endParaRPr lang="en-GB" sz="1200" b="1" i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Ovale 48">
                <a:extLst>
                  <a:ext uri="{FF2B5EF4-FFF2-40B4-BE49-F238E27FC236}">
                    <a16:creationId xmlns:a16="http://schemas.microsoft.com/office/drawing/2014/main" id="{1F22DC43-C56D-42DF-A947-0A7775019662}"/>
                  </a:ext>
                </a:extLst>
              </p:cNvPr>
              <p:cNvSpPr/>
              <p:nvPr/>
            </p:nvSpPr>
            <p:spPr>
              <a:xfrm>
                <a:off x="2282284" y="1393279"/>
                <a:ext cx="914400" cy="51695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b="1" i="1" dirty="0">
                    <a:solidFill>
                      <a:schemeClr val="tx1"/>
                    </a:solidFill>
                  </a:rPr>
                  <a:t>S-</a:t>
                </a:r>
                <a:r>
                  <a:rPr lang="en-GB" sz="1200" b="1" dirty="0">
                    <a:solidFill>
                      <a:schemeClr val="tx1"/>
                    </a:solidFill>
                  </a:rPr>
                  <a:t>OPA1</a:t>
                </a:r>
                <a:endParaRPr lang="en-GB" sz="1200" b="1" i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Rettangolo 51">
                <a:extLst>
                  <a:ext uri="{FF2B5EF4-FFF2-40B4-BE49-F238E27FC236}">
                    <a16:creationId xmlns:a16="http://schemas.microsoft.com/office/drawing/2014/main" id="{1E28D68F-E6C6-4C8B-8FD2-DE9E400BCE70}"/>
                  </a:ext>
                </a:extLst>
              </p:cNvPr>
              <p:cNvSpPr/>
              <p:nvPr/>
            </p:nvSpPr>
            <p:spPr>
              <a:xfrm>
                <a:off x="1177721" y="2778092"/>
                <a:ext cx="779617" cy="347512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b="1" i="1" dirty="0">
                    <a:solidFill>
                      <a:schemeClr val="tx1"/>
                    </a:solidFill>
                  </a:rPr>
                  <a:t>L-</a:t>
                </a:r>
                <a:r>
                  <a:rPr lang="en-GB" sz="1200" b="1" dirty="0">
                    <a:solidFill>
                      <a:schemeClr val="tx1"/>
                    </a:solidFill>
                  </a:rPr>
                  <a:t>OPA1</a:t>
                </a:r>
              </a:p>
            </p:txBody>
          </p:sp>
          <p:sp>
            <p:nvSpPr>
              <p:cNvPr id="53" name="Rettangolo 52">
                <a:extLst>
                  <a:ext uri="{FF2B5EF4-FFF2-40B4-BE49-F238E27FC236}">
                    <a16:creationId xmlns:a16="http://schemas.microsoft.com/office/drawing/2014/main" id="{3CA252B8-4B96-4726-8B17-19B063EE9C12}"/>
                  </a:ext>
                </a:extLst>
              </p:cNvPr>
              <p:cNvSpPr/>
              <p:nvPr/>
            </p:nvSpPr>
            <p:spPr>
              <a:xfrm>
                <a:off x="2360921" y="2778092"/>
                <a:ext cx="779617" cy="347512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b="1" i="1" dirty="0">
                    <a:solidFill>
                      <a:schemeClr val="tx1"/>
                    </a:solidFill>
                  </a:rPr>
                  <a:t>L-</a:t>
                </a:r>
                <a:r>
                  <a:rPr lang="en-GB" sz="1200" b="1" dirty="0">
                    <a:solidFill>
                      <a:schemeClr val="tx1"/>
                    </a:solidFill>
                  </a:rPr>
                  <a:t>OPA1</a:t>
                </a:r>
              </a:p>
            </p:txBody>
          </p:sp>
          <p:sp>
            <p:nvSpPr>
              <p:cNvPr id="10" name="Rettangolo 9">
                <a:extLst>
                  <a:ext uri="{FF2B5EF4-FFF2-40B4-BE49-F238E27FC236}">
                    <a16:creationId xmlns:a16="http://schemas.microsoft.com/office/drawing/2014/main" id="{8AFF5DC2-DF1C-4468-933B-FB6094E904BC}"/>
                  </a:ext>
                </a:extLst>
              </p:cNvPr>
              <p:cNvSpPr/>
              <p:nvPr/>
            </p:nvSpPr>
            <p:spPr>
              <a:xfrm>
                <a:off x="5093312" y="1512668"/>
                <a:ext cx="13306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/>
                  <a:t>CYTOPLASM</a:t>
                </a:r>
              </a:p>
            </p:txBody>
          </p:sp>
          <p:sp>
            <p:nvSpPr>
              <p:cNvPr id="13" name="Rettangolo 12">
                <a:extLst>
                  <a:ext uri="{FF2B5EF4-FFF2-40B4-BE49-F238E27FC236}">
                    <a16:creationId xmlns:a16="http://schemas.microsoft.com/office/drawing/2014/main" id="{3D8D333D-B638-4213-8CE3-1027A9B790DA}"/>
                  </a:ext>
                </a:extLst>
              </p:cNvPr>
              <p:cNvSpPr/>
              <p:nvPr/>
            </p:nvSpPr>
            <p:spPr>
              <a:xfrm>
                <a:off x="5093310" y="3846625"/>
                <a:ext cx="5453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/>
                  <a:t>IMS</a:t>
                </a:r>
              </a:p>
            </p:txBody>
          </p:sp>
          <p:sp>
            <p:nvSpPr>
              <p:cNvPr id="18" name="Rettangolo 17">
                <a:extLst>
                  <a:ext uri="{FF2B5EF4-FFF2-40B4-BE49-F238E27FC236}">
                    <a16:creationId xmlns:a16="http://schemas.microsoft.com/office/drawing/2014/main" id="{44CFB314-AF0C-455A-80CF-74B12666C244}"/>
                  </a:ext>
                </a:extLst>
              </p:cNvPr>
              <p:cNvSpPr/>
              <p:nvPr/>
            </p:nvSpPr>
            <p:spPr>
              <a:xfrm>
                <a:off x="8303682" y="2917193"/>
                <a:ext cx="269007" cy="255718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4" name="Rettangolo 53">
                <a:extLst>
                  <a:ext uri="{FF2B5EF4-FFF2-40B4-BE49-F238E27FC236}">
                    <a16:creationId xmlns:a16="http://schemas.microsoft.com/office/drawing/2014/main" id="{8BEA6DEA-A269-4B62-8CF4-5ABFFD268A6C}"/>
                  </a:ext>
                </a:extLst>
              </p:cNvPr>
              <p:cNvSpPr/>
              <p:nvPr/>
            </p:nvSpPr>
            <p:spPr>
              <a:xfrm>
                <a:off x="8927758" y="2914165"/>
                <a:ext cx="269007" cy="255718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22" name="Connettore 2 21">
                <a:extLst>
                  <a:ext uri="{FF2B5EF4-FFF2-40B4-BE49-F238E27FC236}">
                    <a16:creationId xmlns:a16="http://schemas.microsoft.com/office/drawing/2014/main" id="{576AD2B0-E6A8-442C-AE18-0B24B860FB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63936" y="2520920"/>
                <a:ext cx="0" cy="1230570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Ovale 55">
                <a:extLst>
                  <a:ext uri="{FF2B5EF4-FFF2-40B4-BE49-F238E27FC236}">
                    <a16:creationId xmlns:a16="http://schemas.microsoft.com/office/drawing/2014/main" id="{A845211B-6631-4E71-975D-8F2A5AF6E82D}"/>
                  </a:ext>
                </a:extLst>
              </p:cNvPr>
              <p:cNvSpPr/>
              <p:nvPr/>
            </p:nvSpPr>
            <p:spPr>
              <a:xfrm>
                <a:off x="5661427" y="3195792"/>
                <a:ext cx="1179153" cy="55569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i="1" dirty="0">
                    <a:solidFill>
                      <a:schemeClr val="tx1"/>
                    </a:solidFill>
                  </a:rPr>
                  <a:t>S-</a:t>
                </a:r>
                <a:r>
                  <a:rPr lang="en-GB" sz="1600" b="1" dirty="0">
                    <a:solidFill>
                      <a:schemeClr val="tx1"/>
                    </a:solidFill>
                  </a:rPr>
                  <a:t>OPA1</a:t>
                </a:r>
                <a:endParaRPr lang="en-GB" sz="1600" b="1" i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5D6A1D6D-E02B-4F15-81EA-E31B33CA0C23}"/>
                  </a:ext>
                </a:extLst>
              </p:cNvPr>
              <p:cNvSpPr txBox="1"/>
              <p:nvPr/>
            </p:nvSpPr>
            <p:spPr>
              <a:xfrm>
                <a:off x="8480085" y="3126194"/>
                <a:ext cx="66072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b="1" dirty="0"/>
                  <a:t>TOM</a:t>
                </a:r>
                <a:endParaRPr lang="it-IT" sz="1400" b="1" dirty="0"/>
              </a:p>
            </p:txBody>
          </p:sp>
          <p:sp>
            <p:nvSpPr>
              <p:cNvPr id="6" name="Rettangolo 5">
                <a:extLst>
                  <a:ext uri="{FF2B5EF4-FFF2-40B4-BE49-F238E27FC236}">
                    <a16:creationId xmlns:a16="http://schemas.microsoft.com/office/drawing/2014/main" id="{3A1B8CC7-C8E1-4575-859C-17E005C35DE6}"/>
                  </a:ext>
                </a:extLst>
              </p:cNvPr>
              <p:cNvSpPr/>
              <p:nvPr/>
            </p:nvSpPr>
            <p:spPr>
              <a:xfrm>
                <a:off x="856840" y="2590034"/>
                <a:ext cx="2580966" cy="72785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20" name="Connettore 2 19">
                <a:extLst>
                  <a:ext uri="{FF2B5EF4-FFF2-40B4-BE49-F238E27FC236}">
                    <a16:creationId xmlns:a16="http://schemas.microsoft.com/office/drawing/2014/main" id="{622948F1-3A87-4EEC-A08A-57C329D11CD0}"/>
                  </a:ext>
                </a:extLst>
              </p:cNvPr>
              <p:cNvCxnSpPr>
                <a:cxnSpLocks/>
                <a:stCxn id="6" idx="2"/>
              </p:cNvCxnSpPr>
              <p:nvPr/>
            </p:nvCxnSpPr>
            <p:spPr>
              <a:xfrm flipH="1">
                <a:off x="2145031" y="3317888"/>
                <a:ext cx="2292" cy="111755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Freccia in giù 29">
                <a:extLst>
                  <a:ext uri="{FF2B5EF4-FFF2-40B4-BE49-F238E27FC236}">
                    <a16:creationId xmlns:a16="http://schemas.microsoft.com/office/drawing/2014/main" id="{28F95511-85D9-43E7-A673-0778B820DAFA}"/>
                  </a:ext>
                </a:extLst>
              </p:cNvPr>
              <p:cNvSpPr/>
              <p:nvPr/>
            </p:nvSpPr>
            <p:spPr>
              <a:xfrm rot="10800000">
                <a:off x="2365824" y="3582224"/>
                <a:ext cx="218263" cy="485770"/>
              </a:xfrm>
              <a:prstGeom prst="down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4" name="CasellaDiTesto 33">
                <a:extLst>
                  <a:ext uri="{FF2B5EF4-FFF2-40B4-BE49-F238E27FC236}">
                    <a16:creationId xmlns:a16="http://schemas.microsoft.com/office/drawing/2014/main" id="{F07D0A57-DE0B-4473-8AFB-D251819E6659}"/>
                  </a:ext>
                </a:extLst>
              </p:cNvPr>
              <p:cNvSpPr txBox="1"/>
              <p:nvPr/>
            </p:nvSpPr>
            <p:spPr>
              <a:xfrm>
                <a:off x="2669617" y="3628353"/>
                <a:ext cx="73289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600" b="1" dirty="0"/>
                  <a:t>OMA1</a:t>
                </a:r>
              </a:p>
            </p:txBody>
          </p:sp>
          <p:sp>
            <p:nvSpPr>
              <p:cNvPr id="55" name="Ovale 54">
                <a:extLst>
                  <a:ext uri="{FF2B5EF4-FFF2-40B4-BE49-F238E27FC236}">
                    <a16:creationId xmlns:a16="http://schemas.microsoft.com/office/drawing/2014/main" id="{A3B2A34B-9FE3-48CC-9913-1F49B4508B4C}"/>
                  </a:ext>
                </a:extLst>
              </p:cNvPr>
              <p:cNvSpPr/>
              <p:nvPr/>
            </p:nvSpPr>
            <p:spPr>
              <a:xfrm>
                <a:off x="1105714" y="4615467"/>
                <a:ext cx="914400" cy="51695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b="1" i="1" dirty="0">
                    <a:solidFill>
                      <a:schemeClr val="tx1"/>
                    </a:solidFill>
                  </a:rPr>
                  <a:t>L-</a:t>
                </a:r>
                <a:r>
                  <a:rPr lang="en-GB" sz="1200" b="1" dirty="0">
                    <a:solidFill>
                      <a:schemeClr val="tx1"/>
                    </a:solidFill>
                  </a:rPr>
                  <a:t>OPA1</a:t>
                </a:r>
                <a:endParaRPr lang="en-GB" sz="1200" b="1" i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Ovale 56">
                <a:extLst>
                  <a:ext uri="{FF2B5EF4-FFF2-40B4-BE49-F238E27FC236}">
                    <a16:creationId xmlns:a16="http://schemas.microsoft.com/office/drawing/2014/main" id="{528B3AD9-AAE5-483E-846F-2284F031454A}"/>
                  </a:ext>
                </a:extLst>
              </p:cNvPr>
              <p:cNvSpPr/>
              <p:nvPr/>
            </p:nvSpPr>
            <p:spPr>
              <a:xfrm>
                <a:off x="2279960" y="4615467"/>
                <a:ext cx="914400" cy="51695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b="1" i="1" dirty="0">
                    <a:solidFill>
                      <a:schemeClr val="tx1"/>
                    </a:solidFill>
                  </a:rPr>
                  <a:t>L-</a:t>
                </a:r>
                <a:r>
                  <a:rPr lang="en-GB" sz="1200" b="1" dirty="0">
                    <a:solidFill>
                      <a:schemeClr val="tx1"/>
                    </a:solidFill>
                  </a:rPr>
                  <a:t>OPA1</a:t>
                </a:r>
                <a:endParaRPr lang="en-GB" sz="1200" b="1" i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Rettangolo 59">
                <a:extLst>
                  <a:ext uri="{FF2B5EF4-FFF2-40B4-BE49-F238E27FC236}">
                    <a16:creationId xmlns:a16="http://schemas.microsoft.com/office/drawing/2014/main" id="{ED68F3CC-DC2A-46AE-BA30-5DE8DB661F76}"/>
                  </a:ext>
                </a:extLst>
              </p:cNvPr>
              <p:cNvSpPr/>
              <p:nvPr/>
            </p:nvSpPr>
            <p:spPr>
              <a:xfrm>
                <a:off x="6988974" y="4331231"/>
                <a:ext cx="109076" cy="276999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Rettangolo 60">
                <a:extLst>
                  <a:ext uri="{FF2B5EF4-FFF2-40B4-BE49-F238E27FC236}">
                    <a16:creationId xmlns:a16="http://schemas.microsoft.com/office/drawing/2014/main" id="{72FB86D8-D197-46E2-A647-94D4E55B5F6F}"/>
                  </a:ext>
                </a:extLst>
              </p:cNvPr>
              <p:cNvSpPr/>
              <p:nvPr/>
            </p:nvSpPr>
            <p:spPr>
              <a:xfrm>
                <a:off x="6988059" y="4993893"/>
                <a:ext cx="109076" cy="664653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Saetta 61">
                <a:extLst>
                  <a:ext uri="{FF2B5EF4-FFF2-40B4-BE49-F238E27FC236}">
                    <a16:creationId xmlns:a16="http://schemas.microsoft.com/office/drawing/2014/main" id="{2A897426-626E-497D-BDD6-D078443B2A13}"/>
                  </a:ext>
                </a:extLst>
              </p:cNvPr>
              <p:cNvSpPr/>
              <p:nvPr/>
            </p:nvSpPr>
            <p:spPr>
              <a:xfrm rot="21105537" flipH="1">
                <a:off x="7070603" y="4391635"/>
                <a:ext cx="793448" cy="435137"/>
              </a:xfrm>
              <a:prstGeom prst="lightningBolt">
                <a:avLst/>
              </a:prstGeom>
              <a:solidFill>
                <a:srgbClr val="FFC000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63" name="Ovale 62">
                <a:extLst>
                  <a:ext uri="{FF2B5EF4-FFF2-40B4-BE49-F238E27FC236}">
                    <a16:creationId xmlns:a16="http://schemas.microsoft.com/office/drawing/2014/main" id="{50A8F065-1B96-4C53-8D88-D6B67AA481F2}"/>
                  </a:ext>
                </a:extLst>
              </p:cNvPr>
              <p:cNvSpPr/>
              <p:nvPr/>
            </p:nvSpPr>
            <p:spPr>
              <a:xfrm>
                <a:off x="6457251" y="3763625"/>
                <a:ext cx="1179153" cy="55569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i="1" dirty="0">
                    <a:solidFill>
                      <a:schemeClr val="tx1"/>
                    </a:solidFill>
                  </a:rPr>
                  <a:t>L-</a:t>
                </a:r>
                <a:r>
                  <a:rPr lang="en-GB" sz="1600" b="1" dirty="0">
                    <a:solidFill>
                      <a:schemeClr val="tx1"/>
                    </a:solidFill>
                  </a:rPr>
                  <a:t>OPA1</a:t>
                </a:r>
                <a:endParaRPr lang="en-GB" sz="1600" b="1" i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5" name="Connettore 2 44">
                <a:extLst>
                  <a:ext uri="{FF2B5EF4-FFF2-40B4-BE49-F238E27FC236}">
                    <a16:creationId xmlns:a16="http://schemas.microsoft.com/office/drawing/2014/main" id="{C04EB913-F236-434C-80A4-E5DE5ADF0EE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960890" y="4209544"/>
                <a:ext cx="1804243" cy="179575"/>
              </a:xfrm>
              <a:prstGeom prst="straightConnector1">
                <a:avLst/>
              </a:prstGeom>
              <a:ln w="381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" name="Gruppo 14">
                <a:extLst>
                  <a:ext uri="{FF2B5EF4-FFF2-40B4-BE49-F238E27FC236}">
                    <a16:creationId xmlns:a16="http://schemas.microsoft.com/office/drawing/2014/main" id="{1B2E8D0E-EC12-4AA8-957E-E3FC6949BA08}"/>
                  </a:ext>
                </a:extLst>
              </p:cNvPr>
              <p:cNvGrpSpPr/>
              <p:nvPr/>
            </p:nvGrpSpPr>
            <p:grpSpPr>
              <a:xfrm>
                <a:off x="2876057" y="1551580"/>
                <a:ext cx="1943427" cy="966368"/>
                <a:chOff x="4114889" y="1559688"/>
                <a:chExt cx="1629219" cy="760534"/>
              </a:xfrm>
            </p:grpSpPr>
            <p:sp>
              <p:nvSpPr>
                <p:cNvPr id="14" name="Segno di moltiplicazione 13">
                  <a:extLst>
                    <a:ext uri="{FF2B5EF4-FFF2-40B4-BE49-F238E27FC236}">
                      <a16:creationId xmlns:a16="http://schemas.microsoft.com/office/drawing/2014/main" id="{19453DA5-27C8-49AF-BA71-4919436D983B}"/>
                    </a:ext>
                  </a:extLst>
                </p:cNvPr>
                <p:cNvSpPr/>
                <p:nvPr/>
              </p:nvSpPr>
              <p:spPr>
                <a:xfrm>
                  <a:off x="4114889" y="1559688"/>
                  <a:ext cx="1629219" cy="760534"/>
                </a:xfrm>
                <a:prstGeom prst="mathMultiply">
                  <a:avLst>
                    <a:gd name="adj1" fmla="val 20314"/>
                  </a:avLst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9" name="CasellaDiTesto 8">
                  <a:extLst>
                    <a:ext uri="{FF2B5EF4-FFF2-40B4-BE49-F238E27FC236}">
                      <a16:creationId xmlns:a16="http://schemas.microsoft.com/office/drawing/2014/main" id="{16CE6B7B-B460-4058-A01E-D8DFC6E365B5}"/>
                    </a:ext>
                  </a:extLst>
                </p:cNvPr>
                <p:cNvSpPr txBox="1"/>
                <p:nvPr/>
              </p:nvSpPr>
              <p:spPr>
                <a:xfrm>
                  <a:off x="4506213" y="1762510"/>
                  <a:ext cx="978300" cy="3391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2200" b="1" dirty="0"/>
                    <a:t>AFG3L2</a:t>
                  </a:r>
                </a:p>
              </p:txBody>
            </p:sp>
          </p:grpSp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52ADC9FA-29D0-4D34-93A8-7AF7AAA6E1B1}"/>
                  </a:ext>
                </a:extLst>
              </p:cNvPr>
              <p:cNvSpPr txBox="1"/>
              <p:nvPr/>
            </p:nvSpPr>
            <p:spPr>
              <a:xfrm>
                <a:off x="611596" y="5845229"/>
                <a:ext cx="306263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b="1" dirty="0"/>
                  <a:t>Remodelling</a:t>
                </a:r>
                <a:r>
                  <a:rPr lang="en-GB" sz="1600" dirty="0"/>
                  <a:t> of mitochondrial morphology</a:t>
                </a:r>
              </a:p>
            </p:txBody>
          </p:sp>
          <p:sp>
            <p:nvSpPr>
              <p:cNvPr id="24" name="Parentesi graffa aperta 23">
                <a:extLst>
                  <a:ext uri="{FF2B5EF4-FFF2-40B4-BE49-F238E27FC236}">
                    <a16:creationId xmlns:a16="http://schemas.microsoft.com/office/drawing/2014/main" id="{4826E5F0-798E-4C84-97D2-754939D564A2}"/>
                  </a:ext>
                </a:extLst>
              </p:cNvPr>
              <p:cNvSpPr/>
              <p:nvPr/>
            </p:nvSpPr>
            <p:spPr>
              <a:xfrm rot="16200000">
                <a:off x="1981683" y="4224761"/>
                <a:ext cx="330539" cy="2094814"/>
              </a:xfrm>
              <a:prstGeom prst="leftBrace">
                <a:avLst>
                  <a:gd name="adj1" fmla="val 0"/>
                  <a:gd name="adj2" fmla="val 5000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65" name="Connettore 2 64">
                <a:extLst>
                  <a:ext uri="{FF2B5EF4-FFF2-40B4-BE49-F238E27FC236}">
                    <a16:creationId xmlns:a16="http://schemas.microsoft.com/office/drawing/2014/main" id="{3BAB64F5-7F72-4E42-80D6-D903C43341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57713" y="6154832"/>
                <a:ext cx="117077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FA832408-23B8-4636-B247-D3EDBF97CFE6}"/>
                  </a:ext>
                </a:extLst>
              </p:cNvPr>
              <p:cNvSpPr txBox="1"/>
              <p:nvPr/>
            </p:nvSpPr>
            <p:spPr>
              <a:xfrm>
                <a:off x="4734909" y="5954777"/>
                <a:ext cx="227882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b="1" dirty="0">
                    <a:solidFill>
                      <a:srgbClr val="C00000"/>
                    </a:solidFill>
                  </a:rPr>
                  <a:t>Mito fragmentation</a:t>
                </a:r>
              </a:p>
            </p:txBody>
          </p:sp>
        </p:grpSp>
        <p:sp>
          <p:nvSpPr>
            <p:cNvPr id="50" name="CasellaDiTesto 49"/>
            <p:cNvSpPr txBox="1"/>
            <p:nvPr/>
          </p:nvSpPr>
          <p:spPr>
            <a:xfrm>
              <a:off x="9826773" y="4360850"/>
              <a:ext cx="13101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 err="1"/>
                <a:t>Metalloprotease</a:t>
              </a:r>
              <a:endParaRPr lang="en-GB" sz="1200" b="1" dirty="0"/>
            </a:p>
          </p:txBody>
        </p:sp>
      </p:grpSp>
      <p:cxnSp>
        <p:nvCxnSpPr>
          <p:cNvPr id="8" name="Connettore 2 7"/>
          <p:cNvCxnSpPr/>
          <p:nvPr/>
        </p:nvCxnSpPr>
        <p:spPr>
          <a:xfrm>
            <a:off x="2265395" y="5265446"/>
            <a:ext cx="0" cy="50820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5691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 anchor="ctr">
            <a:spAutoFit/>
          </a:bodyPr>
          <a:lstStyle>
            <a:lvl1pPr algn="ctr">
              <a:defRPr sz="2000" b="1"/>
            </a:lvl1pPr>
          </a:lstStyle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Aim of the study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846362" y="1519506"/>
            <a:ext cx="849927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b="1" dirty="0"/>
          </a:p>
          <a:p>
            <a:pPr marL="514350" indent="-514350" algn="ctr">
              <a:buFont typeface="+mj-lt"/>
              <a:buAutoNum type="arabicPeriod"/>
            </a:pPr>
            <a:r>
              <a:rPr lang="en-GB" sz="3200" b="1" dirty="0"/>
              <a:t> Elucidate the link between </a:t>
            </a:r>
            <a:r>
              <a:rPr lang="en-GB" sz="3200" b="1" i="1" dirty="0"/>
              <a:t>L-</a:t>
            </a:r>
            <a:r>
              <a:rPr lang="en-GB" sz="3200" b="1" dirty="0"/>
              <a:t>OPA1 cleavage and AFG3L2 dysfunction as a source of mitochondrial fragmentation</a:t>
            </a:r>
          </a:p>
          <a:p>
            <a:pPr marL="514350" indent="-514350">
              <a:buFont typeface="+mj-lt"/>
              <a:buAutoNum type="arabicPeriod"/>
            </a:pPr>
            <a:endParaRPr lang="en-GB" sz="3200" b="1" dirty="0"/>
          </a:p>
          <a:p>
            <a:pPr marL="514350" indent="-514350">
              <a:buFont typeface="+mj-lt"/>
              <a:buAutoNum type="arabicPeriod"/>
            </a:pPr>
            <a:endParaRPr lang="en-GB" sz="3200" b="1" dirty="0"/>
          </a:p>
          <a:p>
            <a:pPr marL="514350" indent="-514350" algn="ctr">
              <a:buFont typeface="+mj-lt"/>
              <a:buAutoNum type="arabicPeriod"/>
            </a:pPr>
            <a:r>
              <a:rPr lang="en-GB" sz="3200" b="1" dirty="0"/>
              <a:t>May other AAA-protease exert similar function on OPA1 balance?</a:t>
            </a:r>
          </a:p>
          <a:p>
            <a:pPr algn="ctr"/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1827345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/>
          <p:nvPr/>
        </p:nvSpPr>
        <p:spPr>
          <a:xfrm>
            <a:off x="0" y="-3173"/>
            <a:ext cx="12192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 anchor="ctr">
            <a:spAutoFit/>
          </a:bodyPr>
          <a:lstStyle>
            <a:lvl1pPr algn="ctr">
              <a:defRPr sz="2000" b="1"/>
            </a:lvl1pPr>
          </a:lstStyle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Elucidate the link between </a:t>
            </a:r>
            <a:r>
              <a:rPr lang="en-GB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L-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OPA1 cleavage and AFG3L2 dysfunction </a:t>
            </a: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71651D4F-9691-4F2B-8107-3956992C3922}"/>
              </a:ext>
            </a:extLst>
          </p:cNvPr>
          <p:cNvSpPr/>
          <p:nvPr/>
        </p:nvSpPr>
        <p:spPr>
          <a:xfrm>
            <a:off x="4847571" y="6380102"/>
            <a:ext cx="27886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i="1" dirty="0"/>
              <a:t>(Adapted  from Richter et al. , 2019)</a:t>
            </a:r>
            <a:endParaRPr lang="it-IT" sz="140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A8B4D3A-C43D-490A-B712-A5C9A81D7779}"/>
              </a:ext>
            </a:extLst>
          </p:cNvPr>
          <p:cNvSpPr txBox="1"/>
          <p:nvPr/>
        </p:nvSpPr>
        <p:spPr>
          <a:xfrm>
            <a:off x="224046" y="2918209"/>
            <a:ext cx="44355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1600" dirty="0"/>
              <a:t>AFG3L2 KD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600" dirty="0"/>
              <a:t>Robust</a:t>
            </a:r>
            <a:r>
              <a:rPr lang="it-IT" sz="1600" dirty="0"/>
              <a:t> L-OPA </a:t>
            </a:r>
            <a:r>
              <a:rPr lang="en-GB" sz="1600" dirty="0"/>
              <a:t>cleavage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600" dirty="0"/>
              <a:t>Loss of mitochondrial ribosomal proteins</a:t>
            </a:r>
          </a:p>
          <a:p>
            <a:pPr algn="ctr"/>
            <a:endParaRPr lang="en-GB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it-IT" dirty="0"/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299BA04D-0D33-4074-9237-927312F972BF}"/>
              </a:ext>
            </a:extLst>
          </p:cNvPr>
          <p:cNvGrpSpPr/>
          <p:nvPr/>
        </p:nvGrpSpPr>
        <p:grpSpPr>
          <a:xfrm>
            <a:off x="48899" y="788113"/>
            <a:ext cx="4553802" cy="1684335"/>
            <a:chOff x="88744" y="1060545"/>
            <a:chExt cx="4553802" cy="1684335"/>
          </a:xfrm>
        </p:grpSpPr>
        <p:sp>
          <p:nvSpPr>
            <p:cNvPr id="29" name="Rettangolo 28">
              <a:extLst>
                <a:ext uri="{FF2B5EF4-FFF2-40B4-BE49-F238E27FC236}">
                  <a16:creationId xmlns:a16="http://schemas.microsoft.com/office/drawing/2014/main" id="{E819F877-EB31-4885-810C-6DCED3547444}"/>
                </a:ext>
              </a:extLst>
            </p:cNvPr>
            <p:cNvSpPr/>
            <p:nvPr/>
          </p:nvSpPr>
          <p:spPr>
            <a:xfrm>
              <a:off x="88744" y="2437103"/>
              <a:ext cx="455380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i="1" dirty="0"/>
                <a:t>human fibroblasts</a:t>
              </a:r>
            </a:p>
          </p:txBody>
        </p:sp>
        <p:grpSp>
          <p:nvGrpSpPr>
            <p:cNvPr id="55" name="Gruppo 54">
              <a:extLst>
                <a:ext uri="{FF2B5EF4-FFF2-40B4-BE49-F238E27FC236}">
                  <a16:creationId xmlns:a16="http://schemas.microsoft.com/office/drawing/2014/main" id="{FBD9C925-2C29-45EB-B987-917D2D6FE4E6}"/>
                </a:ext>
              </a:extLst>
            </p:cNvPr>
            <p:cNvGrpSpPr/>
            <p:nvPr/>
          </p:nvGrpSpPr>
          <p:grpSpPr>
            <a:xfrm>
              <a:off x="919312" y="1060545"/>
              <a:ext cx="3344921" cy="1465051"/>
              <a:chOff x="8410970" y="1534453"/>
              <a:chExt cx="3344921" cy="1465051"/>
            </a:xfrm>
          </p:grpSpPr>
          <p:grpSp>
            <p:nvGrpSpPr>
              <p:cNvPr id="30" name="Gruppo 29">
                <a:extLst>
                  <a:ext uri="{FF2B5EF4-FFF2-40B4-BE49-F238E27FC236}">
                    <a16:creationId xmlns:a16="http://schemas.microsoft.com/office/drawing/2014/main" id="{75C3DC04-83D7-4C7C-B243-58D1E45D48BE}"/>
                  </a:ext>
                </a:extLst>
              </p:cNvPr>
              <p:cNvGrpSpPr/>
              <p:nvPr/>
            </p:nvGrpSpPr>
            <p:grpSpPr>
              <a:xfrm>
                <a:off x="8410970" y="1862854"/>
                <a:ext cx="3150032" cy="1136650"/>
                <a:chOff x="7824116" y="1844372"/>
                <a:chExt cx="3150032" cy="1136650"/>
              </a:xfrm>
            </p:grpSpPr>
            <p:grpSp>
              <p:nvGrpSpPr>
                <p:cNvPr id="34" name="Gruppo 33">
                  <a:extLst>
                    <a:ext uri="{FF2B5EF4-FFF2-40B4-BE49-F238E27FC236}">
                      <a16:creationId xmlns:a16="http://schemas.microsoft.com/office/drawing/2014/main" id="{9F843E30-0EA8-4525-A035-9DCB352D7BD9}"/>
                    </a:ext>
                  </a:extLst>
                </p:cNvPr>
                <p:cNvGrpSpPr/>
                <p:nvPr/>
              </p:nvGrpSpPr>
              <p:grpSpPr>
                <a:xfrm>
                  <a:off x="7824116" y="1844372"/>
                  <a:ext cx="1295400" cy="1136650"/>
                  <a:chOff x="6477000" y="1606550"/>
                  <a:chExt cx="1295400" cy="1136650"/>
                </a:xfrm>
              </p:grpSpPr>
              <p:pic>
                <p:nvPicPr>
                  <p:cNvPr id="35" name="Immagine 34">
                    <a:extLst>
                      <a:ext uri="{FF2B5EF4-FFF2-40B4-BE49-F238E27FC236}">
                        <a16:creationId xmlns:a16="http://schemas.microsoft.com/office/drawing/2014/main" id="{05489B80-3B0A-4BF6-9969-A0632015354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28232" t="50716" r="62393" b="37241"/>
                  <a:stretch/>
                </p:blipFill>
                <p:spPr>
                  <a:xfrm>
                    <a:off x="6477000" y="1917700"/>
                    <a:ext cx="1143000" cy="825500"/>
                  </a:xfrm>
                  <a:prstGeom prst="rect">
                    <a:avLst/>
                  </a:prstGeom>
                </p:spPr>
              </p:pic>
              <p:pic>
                <p:nvPicPr>
                  <p:cNvPr id="36" name="Immagine 35">
                    <a:extLst>
                      <a:ext uri="{FF2B5EF4-FFF2-40B4-BE49-F238E27FC236}">
                        <a16:creationId xmlns:a16="http://schemas.microsoft.com/office/drawing/2014/main" id="{1505B065-51C7-48BA-B8E9-C71DCF0FB14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31042" t="42774" r="64530" b="49677"/>
                  <a:stretch/>
                </p:blipFill>
                <p:spPr>
                  <a:xfrm>
                    <a:off x="7232650" y="1606550"/>
                    <a:ext cx="539750" cy="517525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7" name="Gruppo 36">
                  <a:extLst>
                    <a:ext uri="{FF2B5EF4-FFF2-40B4-BE49-F238E27FC236}">
                      <a16:creationId xmlns:a16="http://schemas.microsoft.com/office/drawing/2014/main" id="{8D4279D5-AE97-4DF6-92C1-40BBE960BB3D}"/>
                    </a:ext>
                  </a:extLst>
                </p:cNvPr>
                <p:cNvGrpSpPr/>
                <p:nvPr/>
              </p:nvGrpSpPr>
              <p:grpSpPr>
                <a:xfrm>
                  <a:off x="9678748" y="1844372"/>
                  <a:ext cx="1295400" cy="1136650"/>
                  <a:chOff x="6477000" y="1606550"/>
                  <a:chExt cx="1295400" cy="1136650"/>
                </a:xfrm>
              </p:grpSpPr>
              <p:pic>
                <p:nvPicPr>
                  <p:cNvPr id="38" name="Immagine 37">
                    <a:extLst>
                      <a:ext uri="{FF2B5EF4-FFF2-40B4-BE49-F238E27FC236}">
                        <a16:creationId xmlns:a16="http://schemas.microsoft.com/office/drawing/2014/main" id="{58F27AFB-00C1-4DF9-AB46-5926862CAB8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28232" t="50716" r="62393" b="37241"/>
                  <a:stretch/>
                </p:blipFill>
                <p:spPr>
                  <a:xfrm>
                    <a:off x="6477000" y="1917700"/>
                    <a:ext cx="1143000" cy="825500"/>
                  </a:xfrm>
                  <a:prstGeom prst="rect">
                    <a:avLst/>
                  </a:prstGeom>
                </p:spPr>
              </p:pic>
              <p:pic>
                <p:nvPicPr>
                  <p:cNvPr id="39" name="Immagine 38">
                    <a:extLst>
                      <a:ext uri="{FF2B5EF4-FFF2-40B4-BE49-F238E27FC236}">
                        <a16:creationId xmlns:a16="http://schemas.microsoft.com/office/drawing/2014/main" id="{4B368D8D-5A82-474E-BC41-19DD1C7E192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31042" t="42774" r="64530" b="49677"/>
                  <a:stretch/>
                </p:blipFill>
                <p:spPr>
                  <a:xfrm>
                    <a:off x="7232650" y="1606550"/>
                    <a:ext cx="539750" cy="517525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43" name="CasellaDiTesto 42">
                <a:extLst>
                  <a:ext uri="{FF2B5EF4-FFF2-40B4-BE49-F238E27FC236}">
                    <a16:creationId xmlns:a16="http://schemas.microsoft.com/office/drawing/2014/main" id="{F8BD9E74-98EC-4B7B-AE82-B29A375BD7A8}"/>
                  </a:ext>
                </a:extLst>
              </p:cNvPr>
              <p:cNvSpPr txBox="1"/>
              <p:nvPr/>
            </p:nvSpPr>
            <p:spPr>
              <a:xfrm>
                <a:off x="8498078" y="1534453"/>
                <a:ext cx="10374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b="1" dirty="0"/>
                  <a:t>SC </a:t>
                </a:r>
                <a:r>
                  <a:rPr lang="it-IT" b="1" dirty="0" err="1"/>
                  <a:t>siRNA</a:t>
                </a:r>
                <a:endParaRPr lang="it-IT" b="1" dirty="0"/>
              </a:p>
            </p:txBody>
          </p:sp>
          <p:sp>
            <p:nvSpPr>
              <p:cNvPr id="44" name="CasellaDiTesto 43">
                <a:extLst>
                  <a:ext uri="{FF2B5EF4-FFF2-40B4-BE49-F238E27FC236}">
                    <a16:creationId xmlns:a16="http://schemas.microsoft.com/office/drawing/2014/main" id="{841976C8-9ACD-44BD-8E2C-6AD81FBCAD57}"/>
                  </a:ext>
                </a:extLst>
              </p:cNvPr>
              <p:cNvSpPr txBox="1"/>
              <p:nvPr/>
            </p:nvSpPr>
            <p:spPr>
              <a:xfrm>
                <a:off x="10226370" y="1534453"/>
                <a:ext cx="15295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b="1" dirty="0"/>
                  <a:t>AFG3L2 </a:t>
                </a:r>
                <a:r>
                  <a:rPr lang="it-IT" b="1" dirty="0" err="1"/>
                  <a:t>siRNA</a:t>
                </a:r>
                <a:endParaRPr lang="it-IT" b="1" dirty="0"/>
              </a:p>
            </p:txBody>
          </p:sp>
        </p:grpSp>
      </p:grp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590F5C49-52A0-431F-BC5E-0CD99E5F3A51}"/>
              </a:ext>
            </a:extLst>
          </p:cNvPr>
          <p:cNvSpPr txBox="1"/>
          <p:nvPr/>
        </p:nvSpPr>
        <p:spPr>
          <a:xfrm>
            <a:off x="736233" y="4682610"/>
            <a:ext cx="35419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en-GB" sz="1600" b="1" dirty="0"/>
              <a:t>AFG3L2 KD induces L-OPA cleavage </a:t>
            </a:r>
          </a:p>
          <a:p>
            <a:pPr marL="342900" indent="-342900" algn="ctr">
              <a:buAutoNum type="arabicPeriod"/>
            </a:pPr>
            <a:endParaRPr lang="en-GB" sz="1600" b="1" dirty="0"/>
          </a:p>
          <a:p>
            <a:pPr algn="ctr"/>
            <a:r>
              <a:rPr lang="en-GB" sz="1600" b="1" dirty="0"/>
              <a:t>2. </a:t>
            </a:r>
            <a:r>
              <a:rPr lang="en-GB" sz="1600" b="1" dirty="0" err="1"/>
              <a:t>Cloramphenicol</a:t>
            </a:r>
            <a:r>
              <a:rPr lang="en-GB" sz="1600" b="1" dirty="0"/>
              <a:t> treatment </a:t>
            </a:r>
          </a:p>
          <a:p>
            <a:pPr algn="ctr"/>
            <a:r>
              <a:rPr lang="en-GB" sz="1600" b="1" dirty="0"/>
              <a:t>rescues physiological condition</a:t>
            </a:r>
          </a:p>
        </p:txBody>
      </p:sp>
      <p:grpSp>
        <p:nvGrpSpPr>
          <p:cNvPr id="10" name="Gruppo 9"/>
          <p:cNvGrpSpPr/>
          <p:nvPr/>
        </p:nvGrpSpPr>
        <p:grpSpPr>
          <a:xfrm>
            <a:off x="8774560" y="1056404"/>
            <a:ext cx="3298027" cy="4703424"/>
            <a:chOff x="8999933" y="2486022"/>
            <a:chExt cx="2876550" cy="4300540"/>
          </a:xfrm>
        </p:grpSpPr>
        <p:pic>
          <p:nvPicPr>
            <p:cNvPr id="8" name="Immagine 7"/>
            <p:cNvPicPr>
              <a:picLocks noChangeAspect="1"/>
            </p:cNvPicPr>
            <p:nvPr/>
          </p:nvPicPr>
          <p:blipFill rotWithShape="1">
            <a:blip r:embed="rId4"/>
            <a:srcRect b="1634"/>
            <a:stretch/>
          </p:blipFill>
          <p:spPr>
            <a:xfrm>
              <a:off x="8999933" y="2486022"/>
              <a:ext cx="2876550" cy="4300540"/>
            </a:xfrm>
            <a:prstGeom prst="rect">
              <a:avLst/>
            </a:prstGeom>
          </p:spPr>
        </p:pic>
        <p:sp>
          <p:nvSpPr>
            <p:cNvPr id="3" name="Rettangolo 2"/>
            <p:cNvSpPr/>
            <p:nvPr/>
          </p:nvSpPr>
          <p:spPr>
            <a:xfrm>
              <a:off x="8999933" y="3114675"/>
              <a:ext cx="45719" cy="2000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" name="Gruppo 6"/>
          <p:cNvGrpSpPr/>
          <p:nvPr/>
        </p:nvGrpSpPr>
        <p:grpSpPr>
          <a:xfrm>
            <a:off x="4762227" y="1098172"/>
            <a:ext cx="3766304" cy="4661656"/>
            <a:chOff x="4500562" y="1200150"/>
            <a:chExt cx="3190875" cy="4171950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 rotWithShape="1">
            <a:blip r:embed="rId5"/>
            <a:srcRect b="6410"/>
            <a:stretch/>
          </p:blipFill>
          <p:spPr>
            <a:xfrm>
              <a:off x="4500562" y="1200150"/>
              <a:ext cx="3190875" cy="4171950"/>
            </a:xfrm>
            <a:prstGeom prst="rect">
              <a:avLst/>
            </a:prstGeom>
          </p:spPr>
        </p:pic>
        <p:sp>
          <p:nvSpPr>
            <p:cNvPr id="6" name="Rettangolo 5"/>
            <p:cNvSpPr/>
            <p:nvPr/>
          </p:nvSpPr>
          <p:spPr>
            <a:xfrm>
              <a:off x="4500562" y="1200150"/>
              <a:ext cx="228601" cy="285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6" name="Rettangolo 45">
            <a:extLst>
              <a:ext uri="{FF2B5EF4-FFF2-40B4-BE49-F238E27FC236}">
                <a16:creationId xmlns:a16="http://schemas.microsoft.com/office/drawing/2014/main" id="{FAF37545-9E87-4EA3-AA11-AEFF32AF78E1}"/>
              </a:ext>
            </a:extLst>
          </p:cNvPr>
          <p:cNvSpPr/>
          <p:nvPr/>
        </p:nvSpPr>
        <p:spPr>
          <a:xfrm>
            <a:off x="10005053" y="1962715"/>
            <a:ext cx="353430" cy="69611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ttangolo 46">
            <a:extLst>
              <a:ext uri="{FF2B5EF4-FFF2-40B4-BE49-F238E27FC236}">
                <a16:creationId xmlns:a16="http://schemas.microsoft.com/office/drawing/2014/main" id="{8AB3CF5F-4DD9-414D-ADD6-970968029EBC}"/>
              </a:ext>
            </a:extLst>
          </p:cNvPr>
          <p:cNvSpPr/>
          <p:nvPr/>
        </p:nvSpPr>
        <p:spPr>
          <a:xfrm>
            <a:off x="6214828" y="2022650"/>
            <a:ext cx="361950" cy="64648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ttangolo 49">
            <a:extLst>
              <a:ext uri="{FF2B5EF4-FFF2-40B4-BE49-F238E27FC236}">
                <a16:creationId xmlns:a16="http://schemas.microsoft.com/office/drawing/2014/main" id="{9C64A976-E37B-464A-8877-7E0EB145CA9C}"/>
              </a:ext>
            </a:extLst>
          </p:cNvPr>
          <p:cNvSpPr/>
          <p:nvPr/>
        </p:nvSpPr>
        <p:spPr>
          <a:xfrm>
            <a:off x="6214828" y="3071271"/>
            <a:ext cx="661577" cy="3507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ttangolo 50">
            <a:extLst>
              <a:ext uri="{FF2B5EF4-FFF2-40B4-BE49-F238E27FC236}">
                <a16:creationId xmlns:a16="http://schemas.microsoft.com/office/drawing/2014/main" id="{4DF8F1A4-B6F4-46FF-B8A0-8C98C84B5029}"/>
              </a:ext>
            </a:extLst>
          </p:cNvPr>
          <p:cNvSpPr/>
          <p:nvPr/>
        </p:nvSpPr>
        <p:spPr>
          <a:xfrm>
            <a:off x="10005053" y="3058902"/>
            <a:ext cx="661577" cy="3507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ttangolo 53">
            <a:extLst>
              <a:ext uri="{FF2B5EF4-FFF2-40B4-BE49-F238E27FC236}">
                <a16:creationId xmlns:a16="http://schemas.microsoft.com/office/drawing/2014/main" id="{9BCFD236-EE56-44E5-824E-228A3A4AB668}"/>
              </a:ext>
            </a:extLst>
          </p:cNvPr>
          <p:cNvSpPr/>
          <p:nvPr/>
        </p:nvSpPr>
        <p:spPr>
          <a:xfrm>
            <a:off x="10062016" y="3609793"/>
            <a:ext cx="296467" cy="12240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748D7FBD-AA6D-455B-910F-7D4546E7D0C1}"/>
              </a:ext>
            </a:extLst>
          </p:cNvPr>
          <p:cNvSpPr/>
          <p:nvPr/>
        </p:nvSpPr>
        <p:spPr>
          <a:xfrm>
            <a:off x="6214827" y="1307040"/>
            <a:ext cx="919539" cy="646483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88C431C5-8CB6-42CC-98DA-51885BA989A6}"/>
              </a:ext>
            </a:extLst>
          </p:cNvPr>
          <p:cNvSpPr/>
          <p:nvPr/>
        </p:nvSpPr>
        <p:spPr>
          <a:xfrm>
            <a:off x="9993653" y="1318014"/>
            <a:ext cx="766414" cy="635509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Freccia in giù 1"/>
          <p:cNvSpPr/>
          <p:nvPr/>
        </p:nvSpPr>
        <p:spPr>
          <a:xfrm>
            <a:off x="2325800" y="3860203"/>
            <a:ext cx="362799" cy="767722"/>
          </a:xfrm>
          <a:prstGeom prst="downArrow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53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50" grpId="0" animBg="1"/>
      <p:bldP spid="51" grpId="0" animBg="1"/>
      <p:bldP spid="54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7114</TotalTime>
  <Words>534</Words>
  <Application>Microsoft Office PowerPoint</Application>
  <PresentationFormat>Widescreen</PresentationFormat>
  <Paragraphs>191</Paragraphs>
  <Slides>13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Daniele Reggio</dc:creator>
  <cp:lastModifiedBy>MICHELLE</cp:lastModifiedBy>
  <cp:revision>180</cp:revision>
  <dcterms:created xsi:type="dcterms:W3CDTF">2019-03-11T15:09:28Z</dcterms:created>
  <dcterms:modified xsi:type="dcterms:W3CDTF">2019-04-02T10:36:49Z</dcterms:modified>
</cp:coreProperties>
</file>