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74" r:id="rId4"/>
    <p:sldId id="275" r:id="rId5"/>
    <p:sldId id="276" r:id="rId6"/>
    <p:sldId id="278" r:id="rId7"/>
    <p:sldId id="277" r:id="rId8"/>
    <p:sldId id="279" r:id="rId9"/>
    <p:sldId id="280" r:id="rId10"/>
    <p:sldId id="281" r:id="rId11"/>
    <p:sldId id="282" r:id="rId12"/>
    <p:sldId id="283" r:id="rId13"/>
    <p:sldId id="285" r:id="rId14"/>
    <p:sldId id="288" r:id="rId15"/>
    <p:sldId id="286" r:id="rId16"/>
    <p:sldId id="287"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BB05D-461B-4CCF-BE3F-63A6487E0D39}" type="datetimeFigureOut">
              <a:rPr lang="it-IT" smtClean="0"/>
              <a:t>03/04/2019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43369-DD4F-49AB-9F1C-56116BE99E6A}" type="slidenum">
              <a:rPr lang="it-IT" smtClean="0"/>
              <a:t>‹N›</a:t>
            </a:fld>
            <a:endParaRPr lang="it-IT"/>
          </a:p>
        </p:txBody>
      </p:sp>
    </p:spTree>
    <p:extLst>
      <p:ext uri="{BB962C8B-B14F-4D97-AF65-F5344CB8AC3E}">
        <p14:creationId xmlns:p14="http://schemas.microsoft.com/office/powerpoint/2010/main" val="12963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843369-DD4F-49AB-9F1C-56116BE99E6A}" type="slidenum">
              <a:rPr lang="it-IT" smtClean="0"/>
              <a:t>7</a:t>
            </a:fld>
            <a:endParaRPr lang="it-IT"/>
          </a:p>
        </p:txBody>
      </p:sp>
    </p:spTree>
    <p:extLst>
      <p:ext uri="{BB962C8B-B14F-4D97-AF65-F5344CB8AC3E}">
        <p14:creationId xmlns:p14="http://schemas.microsoft.com/office/powerpoint/2010/main" val="103318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3DB6EA2-1317-464E-8CA1-E72D7CF8C503}" type="datetimeFigureOut">
              <a:rPr lang="it-IT" smtClean="0"/>
              <a:t>03/04/2019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280490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3DB6EA2-1317-464E-8CA1-E72D7CF8C503}" type="datetimeFigureOut">
              <a:rPr lang="it-IT" smtClean="0"/>
              <a:t>03/04/2019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208368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3DB6EA2-1317-464E-8CA1-E72D7CF8C503}" type="datetimeFigureOut">
              <a:rPr lang="it-IT" smtClean="0"/>
              <a:t>03/04/2019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257197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3DB6EA2-1317-464E-8CA1-E72D7CF8C503}" type="datetimeFigureOut">
              <a:rPr lang="it-IT" smtClean="0"/>
              <a:t>03/04/2019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12853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3DB6EA2-1317-464E-8CA1-E72D7CF8C503}" type="datetimeFigureOut">
              <a:rPr lang="it-IT" smtClean="0"/>
              <a:t>03/04/2019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106364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3DB6EA2-1317-464E-8CA1-E72D7CF8C503}" type="datetimeFigureOut">
              <a:rPr lang="it-IT" smtClean="0"/>
              <a:t>03/04/2019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66216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3DB6EA2-1317-464E-8CA1-E72D7CF8C503}" type="datetimeFigureOut">
              <a:rPr lang="it-IT" smtClean="0"/>
              <a:t>03/04/2019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21668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3DB6EA2-1317-464E-8CA1-E72D7CF8C503}" type="datetimeFigureOut">
              <a:rPr lang="it-IT" smtClean="0"/>
              <a:t>03/04/2019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5558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3DB6EA2-1317-464E-8CA1-E72D7CF8C503}" type="datetimeFigureOut">
              <a:rPr lang="it-IT" smtClean="0"/>
              <a:t>03/04/2019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260401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3DB6EA2-1317-464E-8CA1-E72D7CF8C503}" type="datetimeFigureOut">
              <a:rPr lang="it-IT" smtClean="0"/>
              <a:t>03/04/2019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425724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3DB6EA2-1317-464E-8CA1-E72D7CF8C503}" type="datetimeFigureOut">
              <a:rPr lang="it-IT" smtClean="0"/>
              <a:t>03/04/2019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00154F-B27F-49A6-A120-D740E0858C68}" type="slidenum">
              <a:rPr lang="it-IT" smtClean="0"/>
              <a:t>‹N›</a:t>
            </a:fld>
            <a:endParaRPr lang="it-IT"/>
          </a:p>
        </p:txBody>
      </p:sp>
    </p:spTree>
    <p:extLst>
      <p:ext uri="{BB962C8B-B14F-4D97-AF65-F5344CB8AC3E}">
        <p14:creationId xmlns:p14="http://schemas.microsoft.com/office/powerpoint/2010/main" val="75218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B6EA2-1317-464E-8CA1-E72D7CF8C503}" type="datetimeFigureOut">
              <a:rPr lang="it-IT" smtClean="0"/>
              <a:t>03/04/2019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0154F-B27F-49A6-A120-D740E0858C68}" type="slidenum">
              <a:rPr lang="it-IT" smtClean="0"/>
              <a:t>‹N›</a:t>
            </a:fld>
            <a:endParaRPr lang="it-IT"/>
          </a:p>
        </p:txBody>
      </p:sp>
    </p:spTree>
    <p:extLst>
      <p:ext uri="{BB962C8B-B14F-4D97-AF65-F5344CB8AC3E}">
        <p14:creationId xmlns:p14="http://schemas.microsoft.com/office/powerpoint/2010/main" val="660378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82843" y="2479179"/>
            <a:ext cx="9061157" cy="1899642"/>
          </a:xfrm>
        </p:spPr>
        <p:txBody>
          <a:bodyPr>
            <a:noAutofit/>
          </a:bodyPr>
          <a:lstStyle/>
          <a:p>
            <a:r>
              <a:rPr lang="it-IT" sz="40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p>
        </p:txBody>
      </p:sp>
      <p:sp>
        <p:nvSpPr>
          <p:cNvPr id="7" name="Sottotitolo 2"/>
          <p:cNvSpPr txBox="1">
            <a:spLocks/>
          </p:cNvSpPr>
          <p:nvPr/>
        </p:nvSpPr>
        <p:spPr>
          <a:xfrm>
            <a:off x="2987824" y="6114593"/>
            <a:ext cx="6048673"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it-IT" sz="2000" i="1" dirty="0">
                <a:ln>
                  <a:solidFill>
                    <a:schemeClr val="tx1"/>
                  </a:solidFill>
                </a:ln>
                <a:solidFill>
                  <a:schemeClr val="bg1"/>
                </a:solidFill>
                <a:latin typeface="Verdana" panose="020B0604030504040204" pitchFamily="34" charset="0"/>
                <a:ea typeface="Verdana" panose="020B0604030504040204" pitchFamily="34" charset="0"/>
              </a:rPr>
              <a:t>Matteo Esposito e Gabriele </a:t>
            </a:r>
            <a:r>
              <a:rPr lang="it-IT" sz="2000" i="1" dirty="0" err="1">
                <a:ln>
                  <a:solidFill>
                    <a:schemeClr val="tx1"/>
                  </a:solidFill>
                </a:ln>
                <a:solidFill>
                  <a:schemeClr val="bg1"/>
                </a:solidFill>
                <a:latin typeface="Verdana" panose="020B0604030504040204" pitchFamily="34" charset="0"/>
                <a:ea typeface="Verdana" panose="020B0604030504040204" pitchFamily="34" charset="0"/>
              </a:rPr>
              <a:t>Sergi</a:t>
            </a:r>
            <a:r>
              <a:rPr lang="it-IT" sz="2000" i="1" dirty="0">
                <a:ln>
                  <a:solidFill>
                    <a:schemeClr val="tx1"/>
                  </a:solidFill>
                </a:ln>
                <a:solidFill>
                  <a:schemeClr val="bg1"/>
                </a:solidFill>
                <a:latin typeface="Verdana" panose="020B0604030504040204" pitchFamily="34" charset="0"/>
                <a:ea typeface="Verdana" panose="020B0604030504040204" pitchFamily="34" charset="0"/>
              </a:rPr>
              <a:t> </a:t>
            </a:r>
          </a:p>
        </p:txBody>
      </p:sp>
      <p:sp>
        <p:nvSpPr>
          <p:cNvPr id="8" name="Sottotitolo 2"/>
          <p:cNvSpPr txBox="1">
            <a:spLocks/>
          </p:cNvSpPr>
          <p:nvPr/>
        </p:nvSpPr>
        <p:spPr>
          <a:xfrm>
            <a:off x="107504" y="116632"/>
            <a:ext cx="4752528" cy="4320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it-IT" sz="2000" i="1" dirty="0">
              <a:ln>
                <a:solidFill>
                  <a:schemeClr val="tx1"/>
                </a:solidFill>
              </a:ln>
              <a:solidFill>
                <a:schemeClr val="bg1"/>
              </a:solidFill>
              <a:latin typeface="Verdana" panose="020B0604030504040204" pitchFamily="34" charset="0"/>
              <a:ea typeface="Verdana" panose="020B0604030504040204" pitchFamily="34" charset="0"/>
            </a:endParaRPr>
          </a:p>
        </p:txBody>
      </p:sp>
      <p:sp>
        <p:nvSpPr>
          <p:cNvPr id="3" name="CasellaDiTesto 2">
            <a:extLst>
              <a:ext uri="{FF2B5EF4-FFF2-40B4-BE49-F238E27FC236}">
                <a16:creationId xmlns:a16="http://schemas.microsoft.com/office/drawing/2014/main" id="{9D75BA56-4D4F-4E9C-B1FE-A16C1FDA3D7B}"/>
              </a:ext>
            </a:extLst>
          </p:cNvPr>
          <p:cNvSpPr txBox="1"/>
          <p:nvPr/>
        </p:nvSpPr>
        <p:spPr>
          <a:xfrm>
            <a:off x="1512641" y="226914"/>
            <a:ext cx="3347391" cy="400110"/>
          </a:xfrm>
          <a:prstGeom prst="rect">
            <a:avLst/>
          </a:prstGeom>
          <a:noFill/>
        </p:spPr>
        <p:txBody>
          <a:bodyPr wrap="none" rtlCol="0">
            <a:spAutoFit/>
          </a:bodyPr>
          <a:lstStyle/>
          <a:p>
            <a:r>
              <a:rPr lang="it-IT" sz="2000" i="1" dirty="0" err="1">
                <a:ln>
                  <a:solidFill>
                    <a:schemeClr val="tx1"/>
                  </a:solidFill>
                </a:ln>
                <a:solidFill>
                  <a:schemeClr val="bg1"/>
                </a:solidFill>
                <a:latin typeface="Verdana" panose="020B0604030504040204" pitchFamily="34" charset="0"/>
                <a:ea typeface="Verdana" panose="020B0604030504040204" pitchFamily="34" charset="0"/>
              </a:rPr>
              <a:t>MoReMED</a:t>
            </a:r>
            <a:r>
              <a:rPr lang="it-IT" sz="2000" i="1" dirty="0">
                <a:ln>
                  <a:solidFill>
                    <a:schemeClr val="tx1"/>
                  </a:solidFill>
                </a:ln>
                <a:solidFill>
                  <a:schemeClr val="bg1"/>
                </a:solidFill>
                <a:latin typeface="Verdana" panose="020B0604030504040204" pitchFamily="34" charset="0"/>
                <a:ea typeface="Verdana" panose="020B0604030504040204" pitchFamily="34" charset="0"/>
              </a:rPr>
              <a:t> – 10/04/2019</a:t>
            </a:r>
          </a:p>
        </p:txBody>
      </p:sp>
      <p:pic>
        <p:nvPicPr>
          <p:cNvPr id="5" name="Immagine 4">
            <a:extLst>
              <a:ext uri="{FF2B5EF4-FFF2-40B4-BE49-F238E27FC236}">
                <a16:creationId xmlns:a16="http://schemas.microsoft.com/office/drawing/2014/main" id="{9B0383BE-37C5-4301-9828-908B67C71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10"/>
            <a:ext cx="1560579" cy="691897"/>
          </a:xfrm>
          <a:prstGeom prst="rect">
            <a:avLst/>
          </a:prstGeom>
        </p:spPr>
      </p:pic>
    </p:spTree>
    <p:extLst>
      <p:ext uri="{BB962C8B-B14F-4D97-AF65-F5344CB8AC3E}">
        <p14:creationId xmlns:p14="http://schemas.microsoft.com/office/powerpoint/2010/main" val="3280314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07475" y="260648"/>
            <a:ext cx="6940987" cy="3016210"/>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Dal nucleo del rafe magno origina una via discendente (fascio rafe-spinale) diretta alle corna posteriori del midollo spinale. L’analgesia è mediata, attraverso tale via, da due componenti nervose del nucleo del rafe magno:</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Neuroni serotoninergici, i quali attivano gli interneuroni </a:t>
            </a:r>
            <a:r>
              <a:rPr lang="it-IT" sz="1600" dirty="0" err="1">
                <a:latin typeface="Verdana" panose="020B0604030504040204" pitchFamily="34" charset="0"/>
                <a:ea typeface="Verdana" panose="020B0604030504040204" pitchFamily="34" charset="0"/>
              </a:rPr>
              <a:t>encefalinergici</a:t>
            </a:r>
            <a:r>
              <a:rPr lang="it-IT" sz="1600" dirty="0">
                <a:latin typeface="Verdana" panose="020B0604030504040204" pitchFamily="34" charset="0"/>
                <a:ea typeface="Verdana" panose="020B0604030504040204" pitchFamily="34" charset="0"/>
              </a:rPr>
              <a:t> inibitori della lamina II (sostanza gelatinosa di Rolando), che a loro volta agiscono sulle sinapsi tra primo e secondo neurone delle vie di trasmissione del dolore </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Cellule ON e cellule OFF, le quali agiscono direttamente sulle sinapsi tra primo e secondo neurone delle vie di trasmissione del dolore </a:t>
            </a:r>
          </a:p>
          <a:p>
            <a:pPr algn="just"/>
            <a:endParaRPr lang="it-IT" sz="14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A29B9F03-22E9-4249-816B-F24167F9D8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926"/>
          <a:stretch/>
        </p:blipFill>
        <p:spPr>
          <a:xfrm>
            <a:off x="3541280" y="2924944"/>
            <a:ext cx="3473375" cy="3672408"/>
          </a:xfrm>
          <a:prstGeom prst="rect">
            <a:avLst/>
          </a:prstGeom>
        </p:spPr>
      </p:pic>
      <p:sp>
        <p:nvSpPr>
          <p:cNvPr id="6" name="CasellaDiTesto 5">
            <a:extLst>
              <a:ext uri="{FF2B5EF4-FFF2-40B4-BE49-F238E27FC236}">
                <a16:creationId xmlns:a16="http://schemas.microsoft.com/office/drawing/2014/main" id="{7047EAF9-80B5-4501-A8F9-D9F42AEDCBB1}"/>
              </a:ext>
            </a:extLst>
          </p:cNvPr>
          <p:cNvSpPr txBox="1"/>
          <p:nvPr/>
        </p:nvSpPr>
        <p:spPr>
          <a:xfrm>
            <a:off x="7432072" y="6474241"/>
            <a:ext cx="1316386" cy="246221"/>
          </a:xfrm>
          <a:prstGeom prst="rect">
            <a:avLst/>
          </a:prstGeom>
          <a:noFill/>
        </p:spPr>
        <p:txBody>
          <a:bodyPr wrap="none" rtlCol="0">
            <a:spAutoFit/>
          </a:bodyPr>
          <a:lstStyle/>
          <a:p>
            <a:r>
              <a:rPr lang="it-IT" sz="1000" i="1" dirty="0">
                <a:latin typeface="Verdana" panose="020B0604030504040204" pitchFamily="34" charset="0"/>
                <a:ea typeface="Verdana" panose="020B0604030504040204" pitchFamily="34" charset="0"/>
              </a:rPr>
              <a:t>Conti et al., 2010</a:t>
            </a:r>
          </a:p>
        </p:txBody>
      </p:sp>
      <p:pic>
        <p:nvPicPr>
          <p:cNvPr id="7" name="Immagine 6">
            <a:extLst>
              <a:ext uri="{FF2B5EF4-FFF2-40B4-BE49-F238E27FC236}">
                <a16:creationId xmlns:a16="http://schemas.microsoft.com/office/drawing/2014/main" id="{70170DDA-FF67-4E66-98C8-D9C9A1ACC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089" y="6054650"/>
            <a:ext cx="1560579" cy="691897"/>
          </a:xfrm>
          <a:prstGeom prst="rect">
            <a:avLst/>
          </a:prstGeom>
        </p:spPr>
      </p:pic>
    </p:spTree>
    <p:extLst>
      <p:ext uri="{BB962C8B-B14F-4D97-AF65-F5344CB8AC3E}">
        <p14:creationId xmlns:p14="http://schemas.microsoft.com/office/powerpoint/2010/main" val="393800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59795" y="1133517"/>
            <a:ext cx="6940987" cy="2769989"/>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Per quanto il sistema oppioide abbia un ruolo fondamentale nei meccanismi dell’analgesia indotta da effetto placebo, tale sistema non è tuttavia l’unico coinvolto.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Un ruolo importante sembra essere svolto dal sistema endocannabinoide: è stato dimostrato che l’analgesia indotta da un placebo dopo condizionamento con FANS viene attenuata dal </a:t>
            </a:r>
            <a:r>
              <a:rPr lang="it-IT" sz="1600" dirty="0" err="1">
                <a:latin typeface="Verdana" panose="020B0604030504040204" pitchFamily="34" charset="0"/>
                <a:ea typeface="Verdana" panose="020B0604030504040204" pitchFamily="34" charset="0"/>
              </a:rPr>
              <a:t>rimonabant</a:t>
            </a:r>
            <a:r>
              <a:rPr lang="it-IT" sz="1600" dirty="0">
                <a:latin typeface="Verdana" panose="020B0604030504040204" pitchFamily="34" charset="0"/>
                <a:ea typeface="Verdana" panose="020B0604030504040204" pitchFamily="34" charset="0"/>
              </a:rPr>
              <a:t> ma non dal naloxone (Benedetti et al., 2011). </a:t>
            </a:r>
          </a:p>
          <a:p>
            <a:pPr algn="just"/>
            <a:endParaRPr lang="it-IT" sz="1600" dirty="0">
              <a:latin typeface="Verdana" panose="020B0604030504040204" pitchFamily="34" charset="0"/>
              <a:ea typeface="Verdana" panose="020B0604030504040204" pitchFamily="34" charset="0"/>
            </a:endParaRPr>
          </a:p>
          <a:p>
            <a:pPr algn="just"/>
            <a:endParaRPr lang="it-IT" sz="1600" dirty="0">
              <a:latin typeface="Verdana" panose="020B0604030504040204" pitchFamily="34" charset="0"/>
              <a:ea typeface="Verdana" panose="020B0604030504040204" pitchFamily="34" charset="0"/>
            </a:endParaRPr>
          </a:p>
          <a:p>
            <a:pPr algn="just"/>
            <a:endParaRPr lang="it-IT" sz="14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5654CD79-2369-4E10-AB4F-22C3E61D8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440100"/>
            <a:ext cx="4968552" cy="2216485"/>
          </a:xfrm>
          <a:prstGeom prst="rect">
            <a:avLst/>
          </a:prstGeom>
        </p:spPr>
      </p:pic>
      <p:sp>
        <p:nvSpPr>
          <p:cNvPr id="6" name="CasellaDiTesto 5">
            <a:extLst>
              <a:ext uri="{FF2B5EF4-FFF2-40B4-BE49-F238E27FC236}">
                <a16:creationId xmlns:a16="http://schemas.microsoft.com/office/drawing/2014/main" id="{311480F5-0A9E-4AFA-A969-CFEB7167F9DF}"/>
              </a:ext>
            </a:extLst>
          </p:cNvPr>
          <p:cNvSpPr txBox="1"/>
          <p:nvPr/>
        </p:nvSpPr>
        <p:spPr>
          <a:xfrm>
            <a:off x="7202267" y="5656585"/>
            <a:ext cx="1598515" cy="246221"/>
          </a:xfrm>
          <a:prstGeom prst="rect">
            <a:avLst/>
          </a:prstGeom>
          <a:noFill/>
        </p:spPr>
        <p:txBody>
          <a:bodyPr wrap="none" rtlCol="0">
            <a:spAutoFit/>
          </a:bodyPr>
          <a:lstStyle/>
          <a:p>
            <a:r>
              <a:rPr lang="it-IT" sz="1000" i="1" dirty="0">
                <a:latin typeface="Verdana" panose="020B0604030504040204" pitchFamily="34" charset="0"/>
                <a:ea typeface="Verdana" panose="020B0604030504040204" pitchFamily="34" charset="0"/>
              </a:rPr>
              <a:t>Benedetti et al., 2013</a:t>
            </a:r>
          </a:p>
        </p:txBody>
      </p:sp>
      <p:pic>
        <p:nvPicPr>
          <p:cNvPr id="7" name="Immagine 6">
            <a:extLst>
              <a:ext uri="{FF2B5EF4-FFF2-40B4-BE49-F238E27FC236}">
                <a16:creationId xmlns:a16="http://schemas.microsoft.com/office/drawing/2014/main" id="{B4306E1C-8C4B-42A9-9236-93D2817E5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16632"/>
            <a:ext cx="1560579" cy="691897"/>
          </a:xfrm>
          <a:prstGeom prst="rect">
            <a:avLst/>
          </a:prstGeom>
        </p:spPr>
      </p:pic>
    </p:spTree>
    <p:extLst>
      <p:ext uri="{BB962C8B-B14F-4D97-AF65-F5344CB8AC3E}">
        <p14:creationId xmlns:p14="http://schemas.microsoft.com/office/powerpoint/2010/main" val="290811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07477" y="1674672"/>
            <a:ext cx="6940987" cy="3508653"/>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Il ruolo del sistema dopaminergico nell’analgesia indotta da effetto placebo è controverso.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Diversi studi hanno dimostrato un’attivazione del sistema dopaminergico </a:t>
            </a:r>
            <a:r>
              <a:rPr lang="it-IT" sz="1600" dirty="0" err="1">
                <a:latin typeface="Verdana" panose="020B0604030504040204" pitchFamily="34" charset="0"/>
                <a:ea typeface="Verdana" panose="020B0604030504040204" pitchFamily="34" charset="0"/>
              </a:rPr>
              <a:t>mesolimbico</a:t>
            </a:r>
            <a:r>
              <a:rPr lang="it-IT" sz="1600" dirty="0">
                <a:latin typeface="Verdana" panose="020B0604030504040204" pitchFamily="34" charset="0"/>
                <a:ea typeface="Verdana" panose="020B0604030504040204" pitchFamily="34" charset="0"/>
              </a:rPr>
              <a:t> durante l’esperienza di un’analgesia indotta da effetto placebo (Scott et al., 2007; Scott et al., 2008); la somministrazione di </a:t>
            </a:r>
            <a:r>
              <a:rPr lang="it-IT" sz="1600" dirty="0" err="1">
                <a:latin typeface="Verdana" panose="020B0604030504040204" pitchFamily="34" charset="0"/>
                <a:ea typeface="Verdana" panose="020B0604030504040204" pitchFamily="34" charset="0"/>
              </a:rPr>
              <a:t>aloperidolo</a:t>
            </a:r>
            <a:r>
              <a:rPr lang="it-IT" sz="1600" dirty="0">
                <a:latin typeface="Verdana" panose="020B0604030504040204" pitchFamily="34" charset="0"/>
                <a:ea typeface="Verdana" panose="020B0604030504040204" pitchFamily="34" charset="0"/>
              </a:rPr>
              <a:t>, tuttavia, non riduce l’entità di tale analgesia (</a:t>
            </a:r>
            <a:r>
              <a:rPr lang="it-IT" sz="1600" dirty="0" err="1">
                <a:latin typeface="Verdana" panose="020B0604030504040204" pitchFamily="34" charset="0"/>
                <a:ea typeface="Verdana" panose="020B0604030504040204" pitchFamily="34" charset="0"/>
              </a:rPr>
              <a:t>Wrobel</a:t>
            </a:r>
            <a:r>
              <a:rPr lang="it-IT" sz="1600" dirty="0">
                <a:latin typeface="Verdana" panose="020B0604030504040204" pitchFamily="34" charset="0"/>
                <a:ea typeface="Verdana" panose="020B0604030504040204" pitchFamily="34" charset="0"/>
              </a:rPr>
              <a:t> et al., 2014).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È possibile ipotizzare che l’attivazione del sistema dopaminergico non contribuisca in maniera causale alla genesi dell’analgesia, bensì che rappresenti il substrato del «</a:t>
            </a:r>
            <a:r>
              <a:rPr lang="it-IT" sz="1600" dirty="0" err="1">
                <a:latin typeface="Verdana" panose="020B0604030504040204" pitchFamily="34" charset="0"/>
                <a:ea typeface="Verdana" panose="020B0604030504040204" pitchFamily="34" charset="0"/>
              </a:rPr>
              <a:t>reward</a:t>
            </a:r>
            <a:r>
              <a:rPr lang="it-IT" sz="1600" dirty="0">
                <a:latin typeface="Verdana" panose="020B0604030504040204" pitchFamily="34" charset="0"/>
                <a:ea typeface="Verdana" panose="020B0604030504040204" pitchFamily="34" charset="0"/>
              </a:rPr>
              <a:t>» associato a tale analgesia. </a:t>
            </a:r>
          </a:p>
          <a:p>
            <a:pPr algn="just"/>
            <a:endParaRPr lang="it-IT" sz="14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EF58B9CF-445E-4692-842B-09C1EACBA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8715"/>
            <a:ext cx="1560579" cy="691897"/>
          </a:xfrm>
          <a:prstGeom prst="rect">
            <a:avLst/>
          </a:prstGeom>
        </p:spPr>
      </p:pic>
    </p:spTree>
    <p:extLst>
      <p:ext uri="{BB962C8B-B14F-4D97-AF65-F5344CB8AC3E}">
        <p14:creationId xmlns:p14="http://schemas.microsoft.com/office/powerpoint/2010/main" val="331843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673878" y="1133517"/>
            <a:ext cx="6940987" cy="4524315"/>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L’effetto placebo, per definizione, si applica ad una sostanza o procedura biologicamente inerte (placebo). I meccanismi dell’analgesia indotta da effetto placebo, tuttavia, possono essere riscontrati anche nell’ambito di trattamenti con sostanze o procedure biologicamente attive.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Confrontando una condizione sperimentale in cui i soggetti erano a conoscenza di quando veniva somministrato loro un farmaco (paradigma open) rispetto a quando non ne erano a conoscenza (paradigma </a:t>
            </a:r>
            <a:r>
              <a:rPr lang="it-IT" sz="1600" dirty="0" err="1">
                <a:latin typeface="Verdana" panose="020B0604030504040204" pitchFamily="34" charset="0"/>
                <a:ea typeface="Verdana" panose="020B0604030504040204" pitchFamily="34" charset="0"/>
              </a:rPr>
              <a:t>hidden</a:t>
            </a:r>
            <a:r>
              <a:rPr lang="it-IT" sz="1600" dirty="0">
                <a:latin typeface="Verdana" panose="020B0604030504040204" pitchFamily="34" charset="0"/>
                <a:ea typeface="Verdana" panose="020B0604030504040204" pitchFamily="34" charset="0"/>
              </a:rPr>
              <a:t>), è stata dimostrata una differenza nella dose di specifici analgesici (morfina, </a:t>
            </a:r>
            <a:r>
              <a:rPr lang="it-IT" sz="1600" dirty="0" err="1">
                <a:latin typeface="Verdana" panose="020B0604030504040204" pitchFamily="34" charset="0"/>
                <a:ea typeface="Verdana" panose="020B0604030504040204" pitchFamily="34" charset="0"/>
              </a:rPr>
              <a:t>ketorolac</a:t>
            </a:r>
            <a:r>
              <a:rPr lang="it-IT" sz="1600" dirty="0">
                <a:latin typeface="Verdana" panose="020B0604030504040204" pitchFamily="34" charset="0"/>
                <a:ea typeface="Verdana" panose="020B0604030504040204" pitchFamily="34" charset="0"/>
              </a:rPr>
              <a:t>, </a:t>
            </a:r>
            <a:r>
              <a:rPr lang="it-IT" sz="1600" dirty="0" err="1">
                <a:latin typeface="Verdana" panose="020B0604030504040204" pitchFamily="34" charset="0"/>
                <a:ea typeface="Verdana" panose="020B0604030504040204" pitchFamily="34" charset="0"/>
              </a:rPr>
              <a:t>tramadolo</a:t>
            </a:r>
            <a:r>
              <a:rPr lang="it-IT" sz="1600" dirty="0">
                <a:latin typeface="Verdana" panose="020B0604030504040204" pitchFamily="34" charset="0"/>
                <a:ea typeface="Verdana" panose="020B0604030504040204" pitchFamily="34" charset="0"/>
              </a:rPr>
              <a:t>, </a:t>
            </a:r>
            <a:r>
              <a:rPr lang="it-IT" sz="1600" dirty="0" err="1">
                <a:latin typeface="Verdana" panose="020B0604030504040204" pitchFamily="34" charset="0"/>
                <a:ea typeface="Verdana" panose="020B0604030504040204" pitchFamily="34" charset="0"/>
              </a:rPr>
              <a:t>metamizolo</a:t>
            </a:r>
            <a:r>
              <a:rPr lang="it-IT" sz="1600" dirty="0">
                <a:latin typeface="Verdana" panose="020B0604030504040204" pitchFamily="34" charset="0"/>
                <a:ea typeface="Verdana" panose="020B0604030504040204" pitchFamily="34" charset="0"/>
              </a:rPr>
              <a:t>, buprenorfina) necessaria per ridurre del 50% il dolore evocato da diverse condizioni (Amanzio et al., 2001; Benedetti et al., 2001; Benedetti et al., 2003; Colloca et al., 2004)</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In sintesi, è possibile affermare che l’aspettativa circa l’efficacia di un trattamento influenza l’esito di tale trattamento. </a:t>
            </a:r>
          </a:p>
          <a:p>
            <a:pPr algn="just"/>
            <a:endParaRPr lang="it-IT" sz="16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A89F953D-7969-4808-ACBE-ED8F4C303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799"/>
            <a:ext cx="1560579" cy="691897"/>
          </a:xfrm>
          <a:prstGeom prst="rect">
            <a:avLst/>
          </a:prstGeom>
        </p:spPr>
      </p:pic>
    </p:spTree>
    <p:extLst>
      <p:ext uri="{BB962C8B-B14F-4D97-AF65-F5344CB8AC3E}">
        <p14:creationId xmlns:p14="http://schemas.microsoft.com/office/powerpoint/2010/main" val="240348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789720" y="2028615"/>
            <a:ext cx="6940987" cy="2800767"/>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Ulteriori studi sono necessari per chiarire il ruolo del sistema dopaminergico ed endocannabinoide nonché per spiegare come avvenga, a livello molecolare, il collegamento tra aspettativa ed innesco dell’effetto placebo. Svariate tecniche, tra cui le emergenti </a:t>
            </a:r>
            <a:r>
              <a:rPr lang="it-IT" sz="1600" dirty="0" err="1">
                <a:latin typeface="Verdana" panose="020B0604030504040204" pitchFamily="34" charset="0"/>
                <a:ea typeface="Verdana" panose="020B0604030504040204" pitchFamily="34" charset="0"/>
              </a:rPr>
              <a:t>optogenetica</a:t>
            </a:r>
            <a:r>
              <a:rPr lang="it-IT" sz="1600" dirty="0">
                <a:latin typeface="Verdana" panose="020B0604030504040204" pitchFamily="34" charset="0"/>
                <a:ea typeface="Verdana" panose="020B0604030504040204" pitchFamily="34" charset="0"/>
              </a:rPr>
              <a:t> e </a:t>
            </a:r>
            <a:r>
              <a:rPr lang="it-IT" sz="1600" dirty="0" err="1">
                <a:latin typeface="Verdana" panose="020B0604030504040204" pitchFamily="34" charset="0"/>
                <a:ea typeface="Verdana" panose="020B0604030504040204" pitchFamily="34" charset="0"/>
              </a:rPr>
              <a:t>chemogenetica</a:t>
            </a:r>
            <a:r>
              <a:rPr lang="it-IT" sz="1600" dirty="0">
                <a:latin typeface="Verdana" panose="020B0604030504040204" pitchFamily="34" charset="0"/>
                <a:ea typeface="Verdana" panose="020B0604030504040204" pitchFamily="34" charset="0"/>
              </a:rPr>
              <a:t>, potranno essere utili in futuro a tali scopi.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Considerato il rilevante ruolo che i meccanismi dell’analgesia indotta da effetto placebo assumono nella pratica clinica, è necessario ed importante proseguire la ricerca su tale argomento.  </a:t>
            </a:r>
          </a:p>
        </p:txBody>
      </p:sp>
      <p:pic>
        <p:nvPicPr>
          <p:cNvPr id="5" name="Immagine 4">
            <a:extLst>
              <a:ext uri="{FF2B5EF4-FFF2-40B4-BE49-F238E27FC236}">
                <a16:creationId xmlns:a16="http://schemas.microsoft.com/office/drawing/2014/main" id="{0E2FA054-5DE6-49D5-8784-C2DA83502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8715"/>
            <a:ext cx="1560579" cy="691897"/>
          </a:xfrm>
          <a:prstGeom prst="rect">
            <a:avLst/>
          </a:prstGeom>
        </p:spPr>
      </p:pic>
    </p:spTree>
    <p:extLst>
      <p:ext uri="{BB962C8B-B14F-4D97-AF65-F5344CB8AC3E}">
        <p14:creationId xmlns:p14="http://schemas.microsoft.com/office/powerpoint/2010/main" val="204452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674863" y="116632"/>
            <a:ext cx="7433212" cy="5755422"/>
          </a:xfrm>
          <a:prstGeom prst="rect">
            <a:avLst/>
          </a:prstGeom>
          <a:noFill/>
        </p:spPr>
        <p:txBody>
          <a:bodyPr wrap="square" rtlCol="0">
            <a:spAutoFit/>
          </a:bodyPr>
          <a:lstStyle/>
          <a:p>
            <a:pPr algn="just"/>
            <a:r>
              <a:rPr lang="it-IT" sz="1400" b="1" dirty="0">
                <a:latin typeface="Verdana" panose="020B0604030504040204" pitchFamily="34" charset="0"/>
                <a:ea typeface="Verdana" panose="020B0604030504040204" pitchFamily="34" charset="0"/>
              </a:rPr>
              <a:t>Bibliografia</a:t>
            </a:r>
          </a:p>
          <a:p>
            <a:pPr algn="just"/>
            <a:endParaRPr lang="it-IT" sz="1600" b="1" dirty="0">
              <a:latin typeface="Verdana" panose="020B0604030504040204" pitchFamily="34" charset="0"/>
              <a:ea typeface="Verdana" panose="020B0604030504040204" pitchFamily="34" charset="0"/>
            </a:endParaRPr>
          </a:p>
          <a:p>
            <a:pPr algn="just"/>
            <a:r>
              <a:rPr lang="it-IT" sz="1200" b="1" i="1" dirty="0" err="1">
                <a:latin typeface="Verdana" panose="020B0604030504040204" pitchFamily="34" charset="0"/>
                <a:ea typeface="Verdana" panose="020B0604030504040204" pitchFamily="34" charset="0"/>
              </a:rPr>
              <a:t>Systematic</a:t>
            </a:r>
            <a:r>
              <a:rPr lang="it-IT" sz="1200" b="1" i="1" dirty="0">
                <a:latin typeface="Verdana" panose="020B0604030504040204" pitchFamily="34" charset="0"/>
                <a:ea typeface="Verdana" panose="020B0604030504040204" pitchFamily="34" charset="0"/>
              </a:rPr>
              <a:t> Reviews</a:t>
            </a:r>
          </a:p>
          <a:p>
            <a:pPr algn="just"/>
            <a:endParaRPr lang="it-IT" sz="1000" dirty="0">
              <a:latin typeface="Verdana" panose="020B0604030504040204" pitchFamily="34" charset="0"/>
              <a:ea typeface="Verdana" panose="020B0604030504040204" pitchFamily="34" charset="0"/>
            </a:endParaRPr>
          </a:p>
          <a:p>
            <a:r>
              <a:rPr lang="it-IT" sz="1000" dirty="0" err="1">
                <a:latin typeface="Verdana" panose="020B0604030504040204" pitchFamily="34" charset="0"/>
                <a:ea typeface="Verdana" panose="020B0604030504040204" pitchFamily="34" charset="0"/>
              </a:rPr>
              <a:t>Geuter</a:t>
            </a:r>
            <a:r>
              <a:rPr lang="it-IT" sz="1000" dirty="0">
                <a:latin typeface="Verdana" panose="020B0604030504040204" pitchFamily="34" charset="0"/>
                <a:ea typeface="Verdana" panose="020B0604030504040204" pitchFamily="34" charset="0"/>
              </a:rPr>
              <a:t>, S., </a:t>
            </a:r>
            <a:r>
              <a:rPr lang="it-IT" sz="1000" dirty="0" err="1">
                <a:latin typeface="Verdana" panose="020B0604030504040204" pitchFamily="34" charset="0"/>
                <a:ea typeface="Verdana" panose="020B0604030504040204" pitchFamily="34" charset="0"/>
              </a:rPr>
              <a:t>Koban</a:t>
            </a:r>
            <a:r>
              <a:rPr lang="it-IT" sz="1000" dirty="0">
                <a:latin typeface="Verdana" panose="020B0604030504040204" pitchFamily="34" charset="0"/>
                <a:ea typeface="Verdana" panose="020B0604030504040204" pitchFamily="34" charset="0"/>
              </a:rPr>
              <a:t>, L. and </a:t>
            </a:r>
            <a:r>
              <a:rPr lang="it-IT" sz="1000" dirty="0" err="1">
                <a:latin typeface="Verdana" panose="020B0604030504040204" pitchFamily="34" charset="0"/>
                <a:ea typeface="Verdana" panose="020B0604030504040204" pitchFamily="34" charset="0"/>
              </a:rPr>
              <a:t>Wager</a:t>
            </a:r>
            <a:r>
              <a:rPr lang="it-IT" sz="1000" dirty="0">
                <a:latin typeface="Verdana" panose="020B0604030504040204" pitchFamily="34" charset="0"/>
                <a:ea typeface="Verdana" panose="020B0604030504040204" pitchFamily="34" charset="0"/>
              </a:rPr>
              <a:t>, T. (2017). The Cognitive </a:t>
            </a:r>
            <a:r>
              <a:rPr lang="it-IT" sz="1000" dirty="0" err="1">
                <a:latin typeface="Verdana" panose="020B0604030504040204" pitchFamily="34" charset="0"/>
                <a:ea typeface="Verdana" panose="020B0604030504040204" pitchFamily="34" charset="0"/>
              </a:rPr>
              <a:t>Neuroscience</a:t>
            </a:r>
            <a:r>
              <a:rPr lang="it-IT" sz="1000" dirty="0">
                <a:latin typeface="Verdana" panose="020B0604030504040204" pitchFamily="34" charset="0"/>
                <a:ea typeface="Verdana" panose="020B0604030504040204" pitchFamily="34" charset="0"/>
              </a:rPr>
              <a:t> of Placebo </a:t>
            </a:r>
            <a:r>
              <a:rPr lang="it-IT" sz="1000" dirty="0" err="1">
                <a:latin typeface="Verdana" panose="020B0604030504040204" pitchFamily="34" charset="0"/>
                <a:ea typeface="Verdana" panose="020B0604030504040204" pitchFamily="34" charset="0"/>
              </a:rPr>
              <a:t>Effects</a:t>
            </a:r>
            <a:r>
              <a:rPr lang="it-IT" sz="1000" dirty="0">
                <a:latin typeface="Verdana" panose="020B0604030504040204" pitchFamily="34" charset="0"/>
                <a:ea typeface="Verdana" panose="020B0604030504040204" pitchFamily="34" charset="0"/>
              </a:rPr>
              <a:t>: Concepts, </a:t>
            </a:r>
            <a:r>
              <a:rPr lang="it-IT" sz="1000" dirty="0" err="1">
                <a:latin typeface="Verdana" panose="020B0604030504040204" pitchFamily="34" charset="0"/>
                <a:ea typeface="Verdana" panose="020B0604030504040204" pitchFamily="34" charset="0"/>
              </a:rPr>
              <a:t>Predictions</a:t>
            </a:r>
            <a:r>
              <a:rPr lang="it-IT" sz="1000" dirty="0">
                <a:latin typeface="Verdana" panose="020B0604030504040204" pitchFamily="34" charset="0"/>
                <a:ea typeface="Verdana" panose="020B0604030504040204" pitchFamily="34" charset="0"/>
              </a:rPr>
              <a:t>, and </a:t>
            </a:r>
            <a:r>
              <a:rPr lang="it-IT" sz="1000" dirty="0" err="1">
                <a:latin typeface="Verdana" panose="020B0604030504040204" pitchFamily="34" charset="0"/>
                <a:ea typeface="Verdana" panose="020B0604030504040204" pitchFamily="34" charset="0"/>
              </a:rPr>
              <a:t>Physiology</a:t>
            </a:r>
            <a:r>
              <a:rPr lang="it-IT" sz="1000" dirty="0">
                <a:latin typeface="Verdana" panose="020B0604030504040204" pitchFamily="34" charset="0"/>
                <a:ea typeface="Verdana" panose="020B0604030504040204" pitchFamily="34" charset="0"/>
              </a:rPr>
              <a:t>. </a:t>
            </a:r>
            <a:r>
              <a:rPr lang="it-IT" sz="1000" i="1" dirty="0" err="1">
                <a:latin typeface="Verdana" panose="020B0604030504040204" pitchFamily="34" charset="0"/>
                <a:ea typeface="Verdana" panose="020B0604030504040204" pitchFamily="34" charset="0"/>
              </a:rPr>
              <a:t>Annual</a:t>
            </a:r>
            <a:r>
              <a:rPr lang="it-IT" sz="1000" i="1" dirty="0">
                <a:latin typeface="Verdana" panose="020B0604030504040204" pitchFamily="34" charset="0"/>
                <a:ea typeface="Verdana" panose="020B0604030504040204" pitchFamily="34" charset="0"/>
              </a:rPr>
              <a:t> Review of </a:t>
            </a:r>
            <a:r>
              <a:rPr lang="it-IT" sz="1000" i="1" dirty="0" err="1">
                <a:latin typeface="Verdana" panose="020B0604030504040204" pitchFamily="34" charset="0"/>
                <a:ea typeface="Verdana" panose="020B0604030504040204" pitchFamily="34" charset="0"/>
              </a:rPr>
              <a:t>Neuroscience</a:t>
            </a:r>
            <a:r>
              <a:rPr lang="it-IT" sz="1000" dirty="0">
                <a:latin typeface="Verdana" panose="020B0604030504040204" pitchFamily="34" charset="0"/>
                <a:ea typeface="Verdana" panose="020B0604030504040204" pitchFamily="34" charset="0"/>
              </a:rPr>
              <a:t>, 40(1), pp.167-188.</a:t>
            </a:r>
          </a:p>
          <a:p>
            <a:endParaRPr lang="it-IT" sz="1000" dirty="0">
              <a:latin typeface="Verdana" panose="020B0604030504040204" pitchFamily="34" charset="0"/>
              <a:ea typeface="Verdana" panose="020B0604030504040204" pitchFamily="34" charset="0"/>
            </a:endParaRPr>
          </a:p>
          <a:p>
            <a:r>
              <a:rPr lang="it-IT" sz="1000" dirty="0">
                <a:latin typeface="Verdana" panose="020B0604030504040204" pitchFamily="34" charset="0"/>
                <a:ea typeface="Verdana" panose="020B0604030504040204" pitchFamily="34" charset="0"/>
              </a:rPr>
              <a:t>Colloca, L. (2019). The Placebo </a:t>
            </a:r>
            <a:r>
              <a:rPr lang="it-IT" sz="1000" dirty="0" err="1">
                <a:latin typeface="Verdana" panose="020B0604030504040204" pitchFamily="34" charset="0"/>
                <a:ea typeface="Verdana" panose="020B0604030504040204" pitchFamily="34" charset="0"/>
              </a:rPr>
              <a:t>Effect</a:t>
            </a:r>
            <a:r>
              <a:rPr lang="it-IT" sz="1000" dirty="0">
                <a:latin typeface="Verdana" panose="020B0604030504040204" pitchFamily="34" charset="0"/>
                <a:ea typeface="Verdana" panose="020B0604030504040204" pitchFamily="34" charset="0"/>
              </a:rPr>
              <a:t> in </a:t>
            </a:r>
            <a:r>
              <a:rPr lang="it-IT" sz="1000" dirty="0" err="1">
                <a:latin typeface="Verdana" panose="020B0604030504040204" pitchFamily="34" charset="0"/>
                <a:ea typeface="Verdana" panose="020B0604030504040204" pitchFamily="34" charset="0"/>
              </a:rPr>
              <a:t>Pain</a:t>
            </a:r>
            <a:r>
              <a:rPr lang="it-IT" sz="1000" dirty="0">
                <a:latin typeface="Verdana" panose="020B0604030504040204" pitchFamily="34" charset="0"/>
                <a:ea typeface="Verdana" panose="020B0604030504040204" pitchFamily="34" charset="0"/>
              </a:rPr>
              <a:t> Therapies. </a:t>
            </a:r>
            <a:r>
              <a:rPr lang="it-IT" sz="1000" i="1" dirty="0" err="1">
                <a:latin typeface="Verdana" panose="020B0604030504040204" pitchFamily="34" charset="0"/>
                <a:ea typeface="Verdana" panose="020B0604030504040204" pitchFamily="34" charset="0"/>
              </a:rPr>
              <a:t>Annual</a:t>
            </a:r>
            <a:r>
              <a:rPr lang="it-IT" sz="1000" i="1" dirty="0">
                <a:latin typeface="Verdana" panose="020B0604030504040204" pitchFamily="34" charset="0"/>
                <a:ea typeface="Verdana" panose="020B0604030504040204" pitchFamily="34" charset="0"/>
              </a:rPr>
              <a:t> Review of </a:t>
            </a:r>
            <a:r>
              <a:rPr lang="it-IT" sz="1000" i="1" dirty="0" err="1">
                <a:latin typeface="Verdana" panose="020B0604030504040204" pitchFamily="34" charset="0"/>
                <a:ea typeface="Verdana" panose="020B0604030504040204" pitchFamily="34" charset="0"/>
              </a:rPr>
              <a:t>Pharmacology</a:t>
            </a:r>
            <a:r>
              <a:rPr lang="it-IT" sz="1000" i="1" dirty="0">
                <a:latin typeface="Verdana" panose="020B0604030504040204" pitchFamily="34" charset="0"/>
                <a:ea typeface="Verdana" panose="020B0604030504040204" pitchFamily="34" charset="0"/>
              </a:rPr>
              <a:t> and </a:t>
            </a:r>
            <a:r>
              <a:rPr lang="it-IT" sz="1000" i="1" dirty="0" err="1">
                <a:latin typeface="Verdana" panose="020B0604030504040204" pitchFamily="34" charset="0"/>
                <a:ea typeface="Verdana" panose="020B0604030504040204" pitchFamily="34" charset="0"/>
              </a:rPr>
              <a:t>Toxicology</a:t>
            </a:r>
            <a:r>
              <a:rPr lang="it-IT" sz="1000" dirty="0">
                <a:latin typeface="Verdana" panose="020B0604030504040204" pitchFamily="34" charset="0"/>
                <a:ea typeface="Verdana" panose="020B0604030504040204" pitchFamily="34" charset="0"/>
              </a:rPr>
              <a:t>, 59(1), pp.191-211.</a:t>
            </a:r>
          </a:p>
          <a:p>
            <a:endParaRPr lang="it-IT" sz="1000" dirty="0">
              <a:latin typeface="Verdana" panose="020B0604030504040204" pitchFamily="34" charset="0"/>
              <a:ea typeface="Verdana" panose="020B0604030504040204" pitchFamily="34" charset="0"/>
            </a:endParaRPr>
          </a:p>
          <a:p>
            <a:r>
              <a:rPr lang="en-US" sz="1000" dirty="0" err="1">
                <a:latin typeface="Verdana" panose="020B0604030504040204" pitchFamily="34" charset="0"/>
                <a:ea typeface="Verdana" panose="020B0604030504040204" pitchFamily="34" charset="0"/>
              </a:rPr>
              <a:t>Corder</a:t>
            </a:r>
            <a:r>
              <a:rPr lang="en-US" sz="1000" dirty="0">
                <a:latin typeface="Verdana" panose="020B0604030504040204" pitchFamily="34" charset="0"/>
                <a:ea typeface="Verdana" panose="020B0604030504040204" pitchFamily="34" charset="0"/>
              </a:rPr>
              <a:t>, G., Castro, D., </a:t>
            </a:r>
            <a:r>
              <a:rPr lang="en-US" sz="1000" dirty="0" err="1">
                <a:latin typeface="Verdana" panose="020B0604030504040204" pitchFamily="34" charset="0"/>
                <a:ea typeface="Verdana" panose="020B0604030504040204" pitchFamily="34" charset="0"/>
              </a:rPr>
              <a:t>Bruchas</a:t>
            </a:r>
            <a:r>
              <a:rPr lang="en-US" sz="1000" dirty="0">
                <a:latin typeface="Verdana" panose="020B0604030504040204" pitchFamily="34" charset="0"/>
                <a:ea typeface="Verdana" panose="020B0604030504040204" pitchFamily="34" charset="0"/>
              </a:rPr>
              <a:t>, M. and Scherrer, G. (2018). Endogenous and Exogenous Opioids in Pain. </a:t>
            </a:r>
            <a:r>
              <a:rPr lang="en-US" sz="1000" i="1" dirty="0">
                <a:latin typeface="Verdana" panose="020B0604030504040204" pitchFamily="34" charset="0"/>
                <a:ea typeface="Verdana" panose="020B0604030504040204" pitchFamily="34" charset="0"/>
              </a:rPr>
              <a:t>Annual Review of Neuroscience</a:t>
            </a:r>
            <a:r>
              <a:rPr lang="en-US" sz="1000" dirty="0">
                <a:latin typeface="Verdana" panose="020B0604030504040204" pitchFamily="34" charset="0"/>
                <a:ea typeface="Verdana" panose="020B0604030504040204" pitchFamily="34" charset="0"/>
              </a:rPr>
              <a:t>, 41(1), pp.453-473.</a:t>
            </a:r>
          </a:p>
          <a:p>
            <a:endParaRPr lang="en-US" sz="1000" dirty="0">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Benedetti, F., </a:t>
            </a:r>
            <a:r>
              <a:rPr lang="en-US" sz="1000" dirty="0" err="1">
                <a:latin typeface="Verdana" panose="020B0604030504040204" pitchFamily="34" charset="0"/>
                <a:ea typeface="Verdana" panose="020B0604030504040204" pitchFamily="34" charset="0"/>
              </a:rPr>
              <a:t>Carlino</a:t>
            </a:r>
            <a:r>
              <a:rPr lang="en-US" sz="1000" dirty="0">
                <a:latin typeface="Verdana" panose="020B0604030504040204" pitchFamily="34" charset="0"/>
                <a:ea typeface="Verdana" panose="020B0604030504040204" pitchFamily="34" charset="0"/>
              </a:rPr>
              <a:t>, E. and Pollo, A. (2010). How Placebos Change the Patient's Brain. </a:t>
            </a:r>
            <a:r>
              <a:rPr lang="en-US" sz="1000" i="1" dirty="0">
                <a:latin typeface="Verdana" panose="020B0604030504040204" pitchFamily="34" charset="0"/>
                <a:ea typeface="Verdana" panose="020B0604030504040204" pitchFamily="34" charset="0"/>
              </a:rPr>
              <a:t>Neuropsychopharmacology</a:t>
            </a:r>
            <a:r>
              <a:rPr lang="en-US" sz="1000" dirty="0">
                <a:latin typeface="Verdana" panose="020B0604030504040204" pitchFamily="34" charset="0"/>
                <a:ea typeface="Verdana" panose="020B0604030504040204" pitchFamily="34" charset="0"/>
              </a:rPr>
              <a:t>, 36(1), pp.339-354.</a:t>
            </a:r>
          </a:p>
          <a:p>
            <a:endParaRPr lang="en-US" sz="1000" dirty="0">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Mason, P. (2012). Medullary circuits for nociceptive modulation. </a:t>
            </a:r>
            <a:r>
              <a:rPr lang="en-US" sz="1000" i="1" dirty="0">
                <a:latin typeface="Verdana" panose="020B0604030504040204" pitchFamily="34" charset="0"/>
                <a:ea typeface="Verdana" panose="020B0604030504040204" pitchFamily="34" charset="0"/>
              </a:rPr>
              <a:t>Current Opinion in Neurobiology</a:t>
            </a:r>
            <a:r>
              <a:rPr lang="en-US" sz="1000" dirty="0">
                <a:latin typeface="Verdana" panose="020B0604030504040204" pitchFamily="34" charset="0"/>
                <a:ea typeface="Verdana" panose="020B0604030504040204" pitchFamily="34" charset="0"/>
              </a:rPr>
              <a:t>, 22(4), pp.640-645.</a:t>
            </a:r>
          </a:p>
          <a:p>
            <a:endParaRPr lang="en-US" sz="1000" dirty="0">
              <a:latin typeface="Verdana" panose="020B0604030504040204" pitchFamily="34" charset="0"/>
              <a:ea typeface="Verdana" panose="020B0604030504040204" pitchFamily="34" charset="0"/>
            </a:endParaRPr>
          </a:p>
          <a:p>
            <a:r>
              <a:rPr lang="it-IT" sz="1000" dirty="0" err="1">
                <a:latin typeface="Verdana" panose="020B0604030504040204" pitchFamily="34" charset="0"/>
                <a:ea typeface="Verdana" panose="020B0604030504040204" pitchFamily="34" charset="0"/>
              </a:rPr>
              <a:t>Schedlowski</a:t>
            </a:r>
            <a:r>
              <a:rPr lang="it-IT" sz="1000" dirty="0">
                <a:latin typeface="Verdana" panose="020B0604030504040204" pitchFamily="34" charset="0"/>
                <a:ea typeface="Verdana" panose="020B0604030504040204" pitchFamily="34" charset="0"/>
              </a:rPr>
              <a:t>, M., </a:t>
            </a:r>
            <a:r>
              <a:rPr lang="it-IT" sz="1000" dirty="0" err="1">
                <a:latin typeface="Verdana" panose="020B0604030504040204" pitchFamily="34" charset="0"/>
                <a:ea typeface="Verdana" panose="020B0604030504040204" pitchFamily="34" charset="0"/>
              </a:rPr>
              <a:t>Enck</a:t>
            </a:r>
            <a:r>
              <a:rPr lang="it-IT" sz="1000" dirty="0">
                <a:latin typeface="Verdana" panose="020B0604030504040204" pitchFamily="34" charset="0"/>
                <a:ea typeface="Verdana" panose="020B0604030504040204" pitchFamily="34" charset="0"/>
              </a:rPr>
              <a:t>, P., </a:t>
            </a:r>
            <a:r>
              <a:rPr lang="it-IT" sz="1000" dirty="0" err="1">
                <a:latin typeface="Verdana" panose="020B0604030504040204" pitchFamily="34" charset="0"/>
                <a:ea typeface="Verdana" panose="020B0604030504040204" pitchFamily="34" charset="0"/>
              </a:rPr>
              <a:t>Rief</a:t>
            </a:r>
            <a:r>
              <a:rPr lang="it-IT" sz="1000" dirty="0">
                <a:latin typeface="Verdana" panose="020B0604030504040204" pitchFamily="34" charset="0"/>
                <a:ea typeface="Verdana" panose="020B0604030504040204" pitchFamily="34" charset="0"/>
              </a:rPr>
              <a:t>, W. and </a:t>
            </a:r>
            <a:r>
              <a:rPr lang="it-IT" sz="1000" dirty="0" err="1">
                <a:latin typeface="Verdana" panose="020B0604030504040204" pitchFamily="34" charset="0"/>
                <a:ea typeface="Verdana" panose="020B0604030504040204" pitchFamily="34" charset="0"/>
              </a:rPr>
              <a:t>Bingel</a:t>
            </a:r>
            <a:r>
              <a:rPr lang="it-IT" sz="1000" dirty="0">
                <a:latin typeface="Verdana" panose="020B0604030504040204" pitchFamily="34" charset="0"/>
                <a:ea typeface="Verdana" panose="020B0604030504040204" pitchFamily="34" charset="0"/>
              </a:rPr>
              <a:t>, U. (2015). Neuro-</a:t>
            </a:r>
            <a:r>
              <a:rPr lang="it-IT" sz="1000" dirty="0" err="1">
                <a:latin typeface="Verdana" panose="020B0604030504040204" pitchFamily="34" charset="0"/>
                <a:ea typeface="Verdana" panose="020B0604030504040204" pitchFamily="34" charset="0"/>
              </a:rPr>
              <a:t>Bio</a:t>
            </a:r>
            <a:r>
              <a:rPr lang="it-IT" sz="1000" dirty="0">
                <a:latin typeface="Verdana" panose="020B0604030504040204" pitchFamily="34" charset="0"/>
                <a:ea typeface="Verdana" panose="020B0604030504040204" pitchFamily="34" charset="0"/>
              </a:rPr>
              <a:t>-</a:t>
            </a:r>
            <a:r>
              <a:rPr lang="it-IT" sz="1000" dirty="0" err="1">
                <a:latin typeface="Verdana" panose="020B0604030504040204" pitchFamily="34" charset="0"/>
                <a:ea typeface="Verdana" panose="020B0604030504040204" pitchFamily="34" charset="0"/>
              </a:rPr>
              <a:t>Behavioral</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Mechanisms</a:t>
            </a:r>
            <a:r>
              <a:rPr lang="it-IT" sz="1000" dirty="0">
                <a:latin typeface="Verdana" panose="020B0604030504040204" pitchFamily="34" charset="0"/>
                <a:ea typeface="Verdana" panose="020B0604030504040204" pitchFamily="34" charset="0"/>
              </a:rPr>
              <a:t> of Placebo and </a:t>
            </a:r>
            <a:r>
              <a:rPr lang="it-IT" sz="1000" dirty="0" err="1">
                <a:latin typeface="Verdana" panose="020B0604030504040204" pitchFamily="34" charset="0"/>
                <a:ea typeface="Verdana" panose="020B0604030504040204" pitchFamily="34" charset="0"/>
              </a:rPr>
              <a:t>Nocebo</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Responses</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Implications</a:t>
            </a:r>
            <a:r>
              <a:rPr lang="it-IT" sz="1000" dirty="0">
                <a:latin typeface="Verdana" panose="020B0604030504040204" pitchFamily="34" charset="0"/>
                <a:ea typeface="Verdana" panose="020B0604030504040204" pitchFamily="34" charset="0"/>
              </a:rPr>
              <a:t> for </a:t>
            </a:r>
            <a:r>
              <a:rPr lang="it-IT" sz="1000" dirty="0" err="1">
                <a:latin typeface="Verdana" panose="020B0604030504040204" pitchFamily="34" charset="0"/>
                <a:ea typeface="Verdana" panose="020B0604030504040204" pitchFamily="34" charset="0"/>
              </a:rPr>
              <a:t>Clinical</a:t>
            </a:r>
            <a:r>
              <a:rPr lang="it-IT" sz="1000" dirty="0">
                <a:latin typeface="Verdana" panose="020B0604030504040204" pitchFamily="34" charset="0"/>
                <a:ea typeface="Verdana" panose="020B0604030504040204" pitchFamily="34" charset="0"/>
              </a:rPr>
              <a:t> Trials and </a:t>
            </a:r>
            <a:r>
              <a:rPr lang="it-IT" sz="1000" dirty="0" err="1">
                <a:latin typeface="Verdana" panose="020B0604030504040204" pitchFamily="34" charset="0"/>
                <a:ea typeface="Verdana" panose="020B0604030504040204" pitchFamily="34" charset="0"/>
              </a:rPr>
              <a:t>Clinical</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Practice</a:t>
            </a:r>
            <a:r>
              <a:rPr lang="it-IT" sz="1000" dirty="0">
                <a:latin typeface="Verdana" panose="020B0604030504040204" pitchFamily="34" charset="0"/>
                <a:ea typeface="Verdana" panose="020B0604030504040204" pitchFamily="34" charset="0"/>
              </a:rPr>
              <a:t>. </a:t>
            </a:r>
            <a:r>
              <a:rPr lang="it-IT" sz="1000" i="1" dirty="0" err="1">
                <a:latin typeface="Verdana" panose="020B0604030504040204" pitchFamily="34" charset="0"/>
                <a:ea typeface="Verdana" panose="020B0604030504040204" pitchFamily="34" charset="0"/>
              </a:rPr>
              <a:t>Pharmacological</a:t>
            </a:r>
            <a:r>
              <a:rPr lang="it-IT" sz="1000" i="1" dirty="0">
                <a:latin typeface="Verdana" panose="020B0604030504040204" pitchFamily="34" charset="0"/>
                <a:ea typeface="Verdana" panose="020B0604030504040204" pitchFamily="34" charset="0"/>
              </a:rPr>
              <a:t> Reviews</a:t>
            </a:r>
            <a:r>
              <a:rPr lang="it-IT" sz="1000" dirty="0">
                <a:latin typeface="Verdana" panose="020B0604030504040204" pitchFamily="34" charset="0"/>
                <a:ea typeface="Verdana" panose="020B0604030504040204" pitchFamily="34" charset="0"/>
              </a:rPr>
              <a:t>, 67(3), pp.697-730.</a:t>
            </a:r>
          </a:p>
          <a:p>
            <a:endParaRPr lang="it-IT" sz="1000" dirty="0">
              <a:latin typeface="Verdana" panose="020B0604030504040204" pitchFamily="34" charset="0"/>
              <a:ea typeface="Verdana" panose="020B0604030504040204" pitchFamily="34" charset="0"/>
            </a:endParaRPr>
          </a:p>
          <a:p>
            <a:r>
              <a:rPr lang="en-US" sz="1000" dirty="0" err="1">
                <a:latin typeface="Verdana" panose="020B0604030504040204" pitchFamily="34" charset="0"/>
                <a:ea typeface="Verdana" panose="020B0604030504040204" pitchFamily="34" charset="0"/>
              </a:rPr>
              <a:t>Medoff</a:t>
            </a:r>
            <a:r>
              <a:rPr lang="en-US" sz="1000" dirty="0">
                <a:latin typeface="Verdana" panose="020B0604030504040204" pitchFamily="34" charset="0"/>
                <a:ea typeface="Verdana" panose="020B0604030504040204" pitchFamily="34" charset="0"/>
              </a:rPr>
              <a:t>, Z. and </a:t>
            </a:r>
            <a:r>
              <a:rPr lang="en-US" sz="1000" dirty="0" err="1">
                <a:latin typeface="Verdana" panose="020B0604030504040204" pitchFamily="34" charset="0"/>
                <a:ea typeface="Verdana" panose="020B0604030504040204" pitchFamily="34" charset="0"/>
              </a:rPr>
              <a:t>Colloca</a:t>
            </a:r>
            <a:r>
              <a:rPr lang="en-US" sz="1000" dirty="0">
                <a:latin typeface="Verdana" panose="020B0604030504040204" pitchFamily="34" charset="0"/>
                <a:ea typeface="Verdana" panose="020B0604030504040204" pitchFamily="34" charset="0"/>
              </a:rPr>
              <a:t>, L. (2015). Placebo analgesia: understanding the mechanisms. </a:t>
            </a:r>
            <a:r>
              <a:rPr lang="en-US" sz="1000" i="1" dirty="0">
                <a:latin typeface="Verdana" panose="020B0604030504040204" pitchFamily="34" charset="0"/>
                <a:ea typeface="Verdana" panose="020B0604030504040204" pitchFamily="34" charset="0"/>
              </a:rPr>
              <a:t>Pain Management</a:t>
            </a:r>
            <a:r>
              <a:rPr lang="en-US" sz="1000" dirty="0">
                <a:latin typeface="Verdana" panose="020B0604030504040204" pitchFamily="34" charset="0"/>
                <a:ea typeface="Verdana" panose="020B0604030504040204" pitchFamily="34" charset="0"/>
              </a:rPr>
              <a:t>, 5(2), pp.89-96.</a:t>
            </a:r>
          </a:p>
          <a:p>
            <a:endParaRPr lang="en-US" sz="1000" dirty="0">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Benedetti, F. (2013). Placebo and the New Physiology of the Doctor-Patient Relationship. </a:t>
            </a:r>
            <a:r>
              <a:rPr lang="en-US" sz="1000" i="1" dirty="0">
                <a:latin typeface="Verdana" panose="020B0604030504040204" pitchFamily="34" charset="0"/>
                <a:ea typeface="Verdana" panose="020B0604030504040204" pitchFamily="34" charset="0"/>
              </a:rPr>
              <a:t>Physiological Reviews</a:t>
            </a:r>
            <a:r>
              <a:rPr lang="en-US" sz="1000" dirty="0">
                <a:latin typeface="Verdana" panose="020B0604030504040204" pitchFamily="34" charset="0"/>
                <a:ea typeface="Verdana" panose="020B0604030504040204" pitchFamily="34" charset="0"/>
              </a:rPr>
              <a:t>, 93(3), pp.1207-1246.</a:t>
            </a:r>
          </a:p>
          <a:p>
            <a:pPr algn="just"/>
            <a:endParaRPr lang="it-IT" sz="1200" i="1" dirty="0">
              <a:latin typeface="Verdana" panose="020B0604030504040204" pitchFamily="34" charset="0"/>
              <a:ea typeface="Verdana" panose="020B0604030504040204" pitchFamily="34" charset="0"/>
            </a:endParaRPr>
          </a:p>
          <a:p>
            <a:pPr algn="just"/>
            <a:r>
              <a:rPr lang="it-IT" sz="1200" b="1" i="1" dirty="0">
                <a:latin typeface="Verdana" panose="020B0604030504040204" pitchFamily="34" charset="0"/>
                <a:ea typeface="Verdana" panose="020B0604030504040204" pitchFamily="34" charset="0"/>
              </a:rPr>
              <a:t>Books </a:t>
            </a:r>
          </a:p>
          <a:p>
            <a:pPr algn="just"/>
            <a:r>
              <a:rPr lang="it-IT" sz="1000" i="1" dirty="0">
                <a:latin typeface="Verdana" panose="020B0604030504040204" pitchFamily="34" charset="0"/>
                <a:ea typeface="Verdana" panose="020B0604030504040204" pitchFamily="34" charset="0"/>
              </a:rPr>
              <a:t> </a:t>
            </a:r>
          </a:p>
          <a:p>
            <a:pPr algn="just"/>
            <a:r>
              <a:rPr lang="it-IT" sz="1000" dirty="0">
                <a:latin typeface="Verdana" panose="020B0604030504040204" pitchFamily="34" charset="0"/>
                <a:ea typeface="Verdana" panose="020B0604030504040204" pitchFamily="34" charset="0"/>
              </a:rPr>
              <a:t>Conti, F. and Battaglia-Mayer, A. (2010). </a:t>
            </a:r>
            <a:r>
              <a:rPr lang="it-IT" sz="1000" i="1" dirty="0">
                <a:latin typeface="Verdana" panose="020B0604030504040204" pitchFamily="34" charset="0"/>
                <a:ea typeface="Verdana" panose="020B0604030504040204" pitchFamily="34" charset="0"/>
              </a:rPr>
              <a:t>Fisiologia medica</a:t>
            </a:r>
            <a:r>
              <a:rPr lang="it-IT" sz="1000" dirty="0">
                <a:latin typeface="Verdana" panose="020B0604030504040204" pitchFamily="34" charset="0"/>
                <a:ea typeface="Verdana" panose="020B0604030504040204" pitchFamily="34" charset="0"/>
              </a:rPr>
              <a:t>. Milano: </a:t>
            </a:r>
            <a:r>
              <a:rPr lang="it-IT" sz="1000" dirty="0" err="1">
                <a:latin typeface="Verdana" panose="020B0604030504040204" pitchFamily="34" charset="0"/>
                <a:ea typeface="Verdana" panose="020B0604030504040204" pitchFamily="34" charset="0"/>
              </a:rPr>
              <a:t>Edi</a:t>
            </a:r>
            <a:r>
              <a:rPr lang="it-IT" sz="1000" dirty="0">
                <a:latin typeface="Verdana" panose="020B0604030504040204" pitchFamily="34" charset="0"/>
                <a:ea typeface="Verdana" panose="020B0604030504040204" pitchFamily="34" charset="0"/>
              </a:rPr>
              <a:t>-Ermes.</a:t>
            </a:r>
            <a:endParaRPr lang="it-IT" sz="1000" i="1" dirty="0">
              <a:latin typeface="Verdana" panose="020B0604030504040204" pitchFamily="34" charset="0"/>
              <a:ea typeface="Verdana" panose="020B0604030504040204" pitchFamily="34" charset="0"/>
            </a:endParaRPr>
          </a:p>
          <a:p>
            <a:pPr algn="just"/>
            <a:endParaRPr lang="it-IT" sz="1600" dirty="0">
              <a:latin typeface="Verdana" panose="020B0604030504040204" pitchFamily="34" charset="0"/>
              <a:ea typeface="Verdana" panose="020B0604030504040204" pitchFamily="34" charset="0"/>
            </a:endParaRPr>
          </a:p>
          <a:p>
            <a:pPr algn="just"/>
            <a:endParaRPr lang="it-IT" sz="16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C7F19938-F993-4ED1-BEE0-048C08F46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8769" y="-5673"/>
            <a:ext cx="1560579" cy="691897"/>
          </a:xfrm>
          <a:prstGeom prst="rect">
            <a:avLst/>
          </a:prstGeom>
        </p:spPr>
      </p:pic>
    </p:spTree>
    <p:extLst>
      <p:ext uri="{BB962C8B-B14F-4D97-AF65-F5344CB8AC3E}">
        <p14:creationId xmlns:p14="http://schemas.microsoft.com/office/powerpoint/2010/main" val="356105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681763" y="116632"/>
            <a:ext cx="7324691" cy="7417415"/>
          </a:xfrm>
          <a:prstGeom prst="rect">
            <a:avLst/>
          </a:prstGeom>
          <a:noFill/>
        </p:spPr>
        <p:txBody>
          <a:bodyPr wrap="square" rtlCol="0">
            <a:spAutoFit/>
          </a:bodyPr>
          <a:lstStyle/>
          <a:p>
            <a:pPr algn="just"/>
            <a:r>
              <a:rPr lang="it-IT" sz="1400" b="1" dirty="0">
                <a:latin typeface="Verdana" panose="020B0604030504040204" pitchFamily="34" charset="0"/>
                <a:ea typeface="Verdana" panose="020B0604030504040204" pitchFamily="34" charset="0"/>
              </a:rPr>
              <a:t>Bibliografia</a:t>
            </a:r>
          </a:p>
          <a:p>
            <a:pPr algn="just"/>
            <a:endParaRPr lang="it-IT" sz="1200" i="1" dirty="0">
              <a:latin typeface="Verdana" panose="020B0604030504040204" pitchFamily="34" charset="0"/>
              <a:ea typeface="Verdana" panose="020B0604030504040204" pitchFamily="34" charset="0"/>
            </a:endParaRPr>
          </a:p>
          <a:p>
            <a:pPr algn="just"/>
            <a:r>
              <a:rPr lang="it-IT" sz="1200" b="1" i="1" dirty="0" err="1">
                <a:latin typeface="Verdana" panose="020B0604030504040204" pitchFamily="34" charset="0"/>
                <a:ea typeface="Verdana" panose="020B0604030504040204" pitchFamily="34" charset="0"/>
              </a:rPr>
              <a:t>Original</a:t>
            </a:r>
            <a:r>
              <a:rPr lang="it-IT" sz="1200" b="1" i="1" dirty="0">
                <a:latin typeface="Verdana" panose="020B0604030504040204" pitchFamily="34" charset="0"/>
                <a:ea typeface="Verdana" panose="020B0604030504040204" pitchFamily="34" charset="0"/>
              </a:rPr>
              <a:t> </a:t>
            </a:r>
            <a:r>
              <a:rPr lang="it-IT" sz="1200" b="1" i="1" dirty="0" err="1">
                <a:latin typeface="Verdana" panose="020B0604030504040204" pitchFamily="34" charset="0"/>
                <a:ea typeface="Verdana" panose="020B0604030504040204" pitchFamily="34" charset="0"/>
              </a:rPr>
              <a:t>Articles</a:t>
            </a:r>
            <a:r>
              <a:rPr lang="it-IT" sz="1200" b="1" i="1" dirty="0">
                <a:latin typeface="Verdana" panose="020B0604030504040204" pitchFamily="34" charset="0"/>
                <a:ea typeface="Verdana" panose="020B0604030504040204" pitchFamily="34" charset="0"/>
              </a:rPr>
              <a:t> </a:t>
            </a:r>
          </a:p>
          <a:p>
            <a:pPr algn="just"/>
            <a:endParaRPr lang="it-IT" sz="1200" i="1" dirty="0">
              <a:latin typeface="Verdana" panose="020B0604030504040204" pitchFamily="34" charset="0"/>
              <a:ea typeface="Verdana" panose="020B0604030504040204" pitchFamily="34" charset="0"/>
            </a:endParaRPr>
          </a:p>
          <a:p>
            <a:pPr algn="just"/>
            <a:r>
              <a:rPr lang="it-IT" sz="1000" dirty="0">
                <a:latin typeface="Verdana" panose="020B0604030504040204" pitchFamily="34" charset="0"/>
                <a:ea typeface="Verdana" panose="020B0604030504040204" pitchFamily="34" charset="0"/>
              </a:rPr>
              <a:t>Levine, J., Gordon, N. and Fields, H. (1978). The </a:t>
            </a:r>
            <a:r>
              <a:rPr lang="it-IT" sz="1000" dirty="0" err="1">
                <a:latin typeface="Verdana" panose="020B0604030504040204" pitchFamily="34" charset="0"/>
                <a:ea typeface="Verdana" panose="020B0604030504040204" pitchFamily="34" charset="0"/>
              </a:rPr>
              <a:t>Mechanism</a:t>
            </a:r>
            <a:r>
              <a:rPr lang="it-IT" sz="1000" dirty="0">
                <a:latin typeface="Verdana" panose="020B0604030504040204" pitchFamily="34" charset="0"/>
                <a:ea typeface="Verdana" panose="020B0604030504040204" pitchFamily="34" charset="0"/>
              </a:rPr>
              <a:t> Of Placebo Analgesia. </a:t>
            </a:r>
            <a:r>
              <a:rPr lang="it-IT" sz="1000" i="1" dirty="0">
                <a:latin typeface="Verdana" panose="020B0604030504040204" pitchFamily="34" charset="0"/>
                <a:ea typeface="Verdana" panose="020B0604030504040204" pitchFamily="34" charset="0"/>
              </a:rPr>
              <a:t>The Lancet</a:t>
            </a:r>
            <a:r>
              <a:rPr lang="it-IT" sz="1000" dirty="0">
                <a:latin typeface="Verdana" panose="020B0604030504040204" pitchFamily="34" charset="0"/>
                <a:ea typeface="Verdana" panose="020B0604030504040204" pitchFamily="34" charset="0"/>
              </a:rPr>
              <a:t>, 312(8091), pp.654-657.</a:t>
            </a:r>
          </a:p>
          <a:p>
            <a:pPr algn="just"/>
            <a:endParaRPr lang="it-IT" sz="1000" dirty="0">
              <a:latin typeface="Verdana" panose="020B0604030504040204" pitchFamily="34" charset="0"/>
              <a:ea typeface="Verdana" panose="020B0604030504040204" pitchFamily="34" charset="0"/>
            </a:endParaRPr>
          </a:p>
          <a:p>
            <a:pPr algn="just"/>
            <a:r>
              <a:rPr lang="it-IT" sz="1000" dirty="0" err="1">
                <a:latin typeface="Verdana" panose="020B0604030504040204" pitchFamily="34" charset="0"/>
                <a:ea typeface="Verdana" panose="020B0604030504040204" pitchFamily="34" charset="0"/>
              </a:rPr>
              <a:t>Eippert</a:t>
            </a:r>
            <a:r>
              <a:rPr lang="it-IT" sz="1000" dirty="0">
                <a:latin typeface="Verdana" panose="020B0604030504040204" pitchFamily="34" charset="0"/>
                <a:ea typeface="Verdana" panose="020B0604030504040204" pitchFamily="34" charset="0"/>
              </a:rPr>
              <a:t>, F., </a:t>
            </a:r>
            <a:r>
              <a:rPr lang="it-IT" sz="1000" dirty="0" err="1">
                <a:latin typeface="Verdana" panose="020B0604030504040204" pitchFamily="34" charset="0"/>
                <a:ea typeface="Verdana" panose="020B0604030504040204" pitchFamily="34" charset="0"/>
              </a:rPr>
              <a:t>Bingel</a:t>
            </a:r>
            <a:r>
              <a:rPr lang="it-IT" sz="1000" dirty="0">
                <a:latin typeface="Verdana" panose="020B0604030504040204" pitchFamily="34" charset="0"/>
                <a:ea typeface="Verdana" panose="020B0604030504040204" pitchFamily="34" charset="0"/>
              </a:rPr>
              <a:t>, U., </a:t>
            </a:r>
            <a:r>
              <a:rPr lang="it-IT" sz="1000" dirty="0" err="1">
                <a:latin typeface="Verdana" panose="020B0604030504040204" pitchFamily="34" charset="0"/>
                <a:ea typeface="Verdana" panose="020B0604030504040204" pitchFamily="34" charset="0"/>
              </a:rPr>
              <a:t>Schoell</a:t>
            </a:r>
            <a:r>
              <a:rPr lang="it-IT" sz="1000" dirty="0">
                <a:latin typeface="Verdana" panose="020B0604030504040204" pitchFamily="34" charset="0"/>
                <a:ea typeface="Verdana" panose="020B0604030504040204" pitchFamily="34" charset="0"/>
              </a:rPr>
              <a:t>, E., </a:t>
            </a:r>
            <a:r>
              <a:rPr lang="it-IT" sz="1000" dirty="0" err="1">
                <a:latin typeface="Verdana" panose="020B0604030504040204" pitchFamily="34" charset="0"/>
                <a:ea typeface="Verdana" panose="020B0604030504040204" pitchFamily="34" charset="0"/>
              </a:rPr>
              <a:t>Yacubian</a:t>
            </a:r>
            <a:r>
              <a:rPr lang="it-IT" sz="1000" dirty="0">
                <a:latin typeface="Verdana" panose="020B0604030504040204" pitchFamily="34" charset="0"/>
                <a:ea typeface="Verdana" panose="020B0604030504040204" pitchFamily="34" charset="0"/>
              </a:rPr>
              <a:t>, J., Klinger, R., Lorenz, J. and </a:t>
            </a:r>
            <a:r>
              <a:rPr lang="it-IT" sz="1000" dirty="0" err="1">
                <a:latin typeface="Verdana" panose="020B0604030504040204" pitchFamily="34" charset="0"/>
                <a:ea typeface="Verdana" panose="020B0604030504040204" pitchFamily="34" charset="0"/>
              </a:rPr>
              <a:t>Büchel</a:t>
            </a:r>
            <a:r>
              <a:rPr lang="it-IT" sz="1000" dirty="0">
                <a:latin typeface="Verdana" panose="020B0604030504040204" pitchFamily="34" charset="0"/>
                <a:ea typeface="Verdana" panose="020B0604030504040204" pitchFamily="34" charset="0"/>
              </a:rPr>
              <a:t>, C. (2009). </a:t>
            </a:r>
            <a:r>
              <a:rPr lang="it-IT" sz="1000" dirty="0" err="1">
                <a:latin typeface="Verdana" panose="020B0604030504040204" pitchFamily="34" charset="0"/>
                <a:ea typeface="Verdana" panose="020B0604030504040204" pitchFamily="34" charset="0"/>
              </a:rPr>
              <a:t>Activation</a:t>
            </a:r>
            <a:r>
              <a:rPr lang="it-IT" sz="1000" dirty="0">
                <a:latin typeface="Verdana" panose="020B0604030504040204" pitchFamily="34" charset="0"/>
                <a:ea typeface="Verdana" panose="020B0604030504040204" pitchFamily="34" charset="0"/>
              </a:rPr>
              <a:t> of the </a:t>
            </a:r>
            <a:r>
              <a:rPr lang="it-IT" sz="1000" dirty="0" err="1">
                <a:latin typeface="Verdana" panose="020B0604030504040204" pitchFamily="34" charset="0"/>
                <a:ea typeface="Verdana" panose="020B0604030504040204" pitchFamily="34" charset="0"/>
              </a:rPr>
              <a:t>Opioidergic</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Descending</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Pain</a:t>
            </a:r>
            <a:r>
              <a:rPr lang="it-IT" sz="1000" dirty="0">
                <a:latin typeface="Verdana" panose="020B0604030504040204" pitchFamily="34" charset="0"/>
                <a:ea typeface="Verdana" panose="020B0604030504040204" pitchFamily="34" charset="0"/>
              </a:rPr>
              <a:t> Control System </a:t>
            </a:r>
            <a:r>
              <a:rPr lang="it-IT" sz="1000" dirty="0" err="1">
                <a:latin typeface="Verdana" panose="020B0604030504040204" pitchFamily="34" charset="0"/>
                <a:ea typeface="Verdana" panose="020B0604030504040204" pitchFamily="34" charset="0"/>
              </a:rPr>
              <a:t>Underlies</a:t>
            </a:r>
            <a:r>
              <a:rPr lang="it-IT" sz="1000" dirty="0">
                <a:latin typeface="Verdana" panose="020B0604030504040204" pitchFamily="34" charset="0"/>
                <a:ea typeface="Verdana" panose="020B0604030504040204" pitchFamily="34" charset="0"/>
              </a:rPr>
              <a:t> Placebo Analgesia. </a:t>
            </a:r>
            <a:r>
              <a:rPr lang="it-IT" sz="1000" i="1" dirty="0" err="1">
                <a:latin typeface="Verdana" panose="020B0604030504040204" pitchFamily="34" charset="0"/>
                <a:ea typeface="Verdana" panose="020B0604030504040204" pitchFamily="34" charset="0"/>
              </a:rPr>
              <a:t>Neuron</a:t>
            </a:r>
            <a:r>
              <a:rPr lang="it-IT" sz="1000" dirty="0">
                <a:latin typeface="Verdana" panose="020B0604030504040204" pitchFamily="34" charset="0"/>
                <a:ea typeface="Verdana" panose="020B0604030504040204" pitchFamily="34" charset="0"/>
              </a:rPr>
              <a:t>, 63(4), pp.533-543.</a:t>
            </a:r>
            <a:endParaRPr lang="it-IT" sz="1000" i="1" dirty="0">
              <a:latin typeface="Verdana" panose="020B0604030504040204" pitchFamily="34" charset="0"/>
              <a:ea typeface="Verdana" panose="020B0604030504040204" pitchFamily="34" charset="0"/>
            </a:endParaRPr>
          </a:p>
          <a:p>
            <a:pPr algn="just"/>
            <a:endParaRPr lang="it-IT" sz="1200" i="1" dirty="0">
              <a:latin typeface="Verdana" panose="020B0604030504040204" pitchFamily="34" charset="0"/>
              <a:ea typeface="Verdana" panose="020B0604030504040204" pitchFamily="34" charset="0"/>
            </a:endParaRPr>
          </a:p>
          <a:p>
            <a:pPr algn="just"/>
            <a:r>
              <a:rPr lang="en-US" sz="1000" dirty="0">
                <a:latin typeface="Verdana" panose="020B0604030504040204" pitchFamily="34" charset="0"/>
                <a:ea typeface="Verdana" panose="020B0604030504040204" pitchFamily="34" charset="0"/>
              </a:rPr>
              <a:t>Price, D., Milling, L., Kirsch, I., Duff, A., Montgomery, G. and Nicholls, S. (1999). An analysis of factors that contribute to the magnitude of placebo analgesia in an experimental paradigm. </a:t>
            </a:r>
            <a:r>
              <a:rPr lang="en-US" sz="1000" i="1" dirty="0">
                <a:latin typeface="Verdana" panose="020B0604030504040204" pitchFamily="34" charset="0"/>
                <a:ea typeface="Verdana" panose="020B0604030504040204" pitchFamily="34" charset="0"/>
              </a:rPr>
              <a:t>Pain</a:t>
            </a:r>
            <a:r>
              <a:rPr lang="en-US" sz="1000" dirty="0">
                <a:latin typeface="Verdana" panose="020B0604030504040204" pitchFamily="34" charset="0"/>
                <a:ea typeface="Verdana" panose="020B0604030504040204" pitchFamily="34" charset="0"/>
              </a:rPr>
              <a:t>, 83(2), pp.147-156.</a:t>
            </a:r>
          </a:p>
          <a:p>
            <a:pPr algn="just"/>
            <a:endParaRPr lang="en-US" sz="1000" dirty="0">
              <a:latin typeface="Verdana" panose="020B0604030504040204" pitchFamily="34" charset="0"/>
              <a:ea typeface="Verdana" panose="020B0604030504040204" pitchFamily="34" charset="0"/>
            </a:endParaRPr>
          </a:p>
          <a:p>
            <a:pPr algn="just"/>
            <a:r>
              <a:rPr lang="it-IT" sz="1000" dirty="0" err="1">
                <a:latin typeface="Verdana" panose="020B0604030504040204" pitchFamily="34" charset="0"/>
                <a:ea typeface="Verdana" panose="020B0604030504040204" pitchFamily="34" charset="0"/>
              </a:rPr>
              <a:t>Skyt</a:t>
            </a:r>
            <a:r>
              <a:rPr lang="it-IT" sz="1000" dirty="0">
                <a:latin typeface="Verdana" panose="020B0604030504040204" pitchFamily="34" charset="0"/>
                <a:ea typeface="Verdana" panose="020B0604030504040204" pitchFamily="34" charset="0"/>
              </a:rPr>
              <a:t>, I., </a:t>
            </a:r>
            <a:r>
              <a:rPr lang="it-IT" sz="1000" dirty="0" err="1">
                <a:latin typeface="Verdana" panose="020B0604030504040204" pitchFamily="34" charset="0"/>
                <a:ea typeface="Verdana" panose="020B0604030504040204" pitchFamily="34" charset="0"/>
              </a:rPr>
              <a:t>Moslemi</a:t>
            </a:r>
            <a:r>
              <a:rPr lang="it-IT" sz="1000" dirty="0">
                <a:latin typeface="Verdana" panose="020B0604030504040204" pitchFamily="34" charset="0"/>
                <a:ea typeface="Verdana" panose="020B0604030504040204" pitchFamily="34" charset="0"/>
              </a:rPr>
              <a:t>, K., </a:t>
            </a:r>
            <a:r>
              <a:rPr lang="it-IT" sz="1000" dirty="0" err="1">
                <a:latin typeface="Verdana" panose="020B0604030504040204" pitchFamily="34" charset="0"/>
                <a:ea typeface="Verdana" panose="020B0604030504040204" pitchFamily="34" charset="0"/>
              </a:rPr>
              <a:t>Baastrup</a:t>
            </a:r>
            <a:r>
              <a:rPr lang="it-IT" sz="1000" dirty="0">
                <a:latin typeface="Verdana" panose="020B0604030504040204" pitchFamily="34" charset="0"/>
                <a:ea typeface="Verdana" panose="020B0604030504040204" pitchFamily="34" charset="0"/>
              </a:rPr>
              <a:t>, C., </a:t>
            </a:r>
            <a:r>
              <a:rPr lang="it-IT" sz="1000" dirty="0" err="1">
                <a:latin typeface="Verdana" panose="020B0604030504040204" pitchFamily="34" charset="0"/>
                <a:ea typeface="Verdana" panose="020B0604030504040204" pitchFamily="34" charset="0"/>
              </a:rPr>
              <a:t>Grosen</a:t>
            </a:r>
            <a:r>
              <a:rPr lang="it-IT" sz="1000" dirty="0">
                <a:latin typeface="Verdana" panose="020B0604030504040204" pitchFamily="34" charset="0"/>
                <a:ea typeface="Verdana" panose="020B0604030504040204" pitchFamily="34" charset="0"/>
              </a:rPr>
              <a:t>, K., Benedetti, F., </a:t>
            </a:r>
            <a:r>
              <a:rPr lang="it-IT" sz="1000" dirty="0" err="1">
                <a:latin typeface="Verdana" panose="020B0604030504040204" pitchFamily="34" charset="0"/>
                <a:ea typeface="Verdana" panose="020B0604030504040204" pitchFamily="34" charset="0"/>
              </a:rPr>
              <a:t>Petersen</a:t>
            </a:r>
            <a:r>
              <a:rPr lang="it-IT" sz="1000" dirty="0">
                <a:latin typeface="Verdana" panose="020B0604030504040204" pitchFamily="34" charset="0"/>
                <a:ea typeface="Verdana" panose="020B0604030504040204" pitchFamily="34" charset="0"/>
              </a:rPr>
              <a:t>, G., Price, D., Hall, K., </a:t>
            </a:r>
            <a:r>
              <a:rPr lang="it-IT" sz="1000" dirty="0" err="1">
                <a:latin typeface="Verdana" panose="020B0604030504040204" pitchFamily="34" charset="0"/>
                <a:ea typeface="Verdana" panose="020B0604030504040204" pitchFamily="34" charset="0"/>
              </a:rPr>
              <a:t>Kaptchuk</a:t>
            </a:r>
            <a:r>
              <a:rPr lang="it-IT" sz="1000" dirty="0">
                <a:latin typeface="Verdana" panose="020B0604030504040204" pitchFamily="34" charset="0"/>
                <a:ea typeface="Verdana" panose="020B0604030504040204" pitchFamily="34" charset="0"/>
              </a:rPr>
              <a:t>, T., Svensson, P., Jensen, T. and </a:t>
            </a:r>
            <a:r>
              <a:rPr lang="it-IT" sz="1000" dirty="0" err="1">
                <a:latin typeface="Verdana" panose="020B0604030504040204" pitchFamily="34" charset="0"/>
                <a:ea typeface="Verdana" panose="020B0604030504040204" pitchFamily="34" charset="0"/>
              </a:rPr>
              <a:t>Vase</a:t>
            </a:r>
            <a:r>
              <a:rPr lang="it-IT" sz="1000" dirty="0">
                <a:latin typeface="Verdana" panose="020B0604030504040204" pitchFamily="34" charset="0"/>
                <a:ea typeface="Verdana" panose="020B0604030504040204" pitchFamily="34" charset="0"/>
              </a:rPr>
              <a:t>, L. (2018). </a:t>
            </a:r>
            <a:r>
              <a:rPr lang="it-IT" sz="1000" dirty="0" err="1">
                <a:latin typeface="Verdana" panose="020B0604030504040204" pitchFamily="34" charset="0"/>
                <a:ea typeface="Verdana" panose="020B0604030504040204" pitchFamily="34" charset="0"/>
              </a:rPr>
              <a:t>Dopaminergic</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tone</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does</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not</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influence</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pain</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levels</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during</a:t>
            </a:r>
            <a:r>
              <a:rPr lang="it-IT" sz="1000" dirty="0">
                <a:latin typeface="Verdana" panose="020B0604030504040204" pitchFamily="34" charset="0"/>
                <a:ea typeface="Verdana" panose="020B0604030504040204" pitchFamily="34" charset="0"/>
              </a:rPr>
              <a:t> placebo </a:t>
            </a:r>
            <a:r>
              <a:rPr lang="it-IT" sz="1000" dirty="0" err="1">
                <a:latin typeface="Verdana" panose="020B0604030504040204" pitchFamily="34" charset="0"/>
                <a:ea typeface="Verdana" panose="020B0604030504040204" pitchFamily="34" charset="0"/>
              </a:rPr>
              <a:t>interventions</a:t>
            </a:r>
            <a:r>
              <a:rPr lang="it-IT" sz="1000" dirty="0">
                <a:latin typeface="Verdana" panose="020B0604030504040204" pitchFamily="34" charset="0"/>
                <a:ea typeface="Verdana" panose="020B0604030504040204" pitchFamily="34" charset="0"/>
              </a:rPr>
              <a:t> in </a:t>
            </a:r>
            <a:r>
              <a:rPr lang="it-IT" sz="1000" dirty="0" err="1">
                <a:latin typeface="Verdana" panose="020B0604030504040204" pitchFamily="34" charset="0"/>
                <a:ea typeface="Verdana" panose="020B0604030504040204" pitchFamily="34" charset="0"/>
              </a:rPr>
              <a:t>patients</a:t>
            </a:r>
            <a:r>
              <a:rPr lang="it-IT" sz="1000" dirty="0">
                <a:latin typeface="Verdana" panose="020B0604030504040204" pitchFamily="34" charset="0"/>
                <a:ea typeface="Verdana" panose="020B0604030504040204" pitchFamily="34" charset="0"/>
              </a:rPr>
              <a:t> with </a:t>
            </a:r>
            <a:r>
              <a:rPr lang="it-IT" sz="1000" dirty="0" err="1">
                <a:latin typeface="Verdana" panose="020B0604030504040204" pitchFamily="34" charset="0"/>
                <a:ea typeface="Verdana" panose="020B0604030504040204" pitchFamily="34" charset="0"/>
              </a:rPr>
              <a:t>chronic</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neuropathic</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pain</a:t>
            </a:r>
            <a:r>
              <a:rPr lang="it-IT" sz="1000" dirty="0">
                <a:latin typeface="Verdana" panose="020B0604030504040204" pitchFamily="34" charset="0"/>
                <a:ea typeface="Verdana" panose="020B0604030504040204" pitchFamily="34" charset="0"/>
              </a:rPr>
              <a:t>. </a:t>
            </a:r>
            <a:r>
              <a:rPr lang="it-IT" sz="1000" i="1" dirty="0">
                <a:latin typeface="Verdana" panose="020B0604030504040204" pitchFamily="34" charset="0"/>
                <a:ea typeface="Verdana" panose="020B0604030504040204" pitchFamily="34" charset="0"/>
              </a:rPr>
              <a:t>PAIN</a:t>
            </a:r>
            <a:r>
              <a:rPr lang="it-IT" sz="1000" dirty="0">
                <a:latin typeface="Verdana" panose="020B0604030504040204" pitchFamily="34" charset="0"/>
                <a:ea typeface="Verdana" panose="020B0604030504040204" pitchFamily="34" charset="0"/>
              </a:rPr>
              <a:t>, 159(2), pp.261-272.</a:t>
            </a:r>
          </a:p>
          <a:p>
            <a:pPr algn="just"/>
            <a:endParaRPr lang="it-IT" sz="1000" dirty="0">
              <a:latin typeface="Verdana" panose="020B0604030504040204" pitchFamily="34" charset="0"/>
              <a:ea typeface="Verdana" panose="020B0604030504040204" pitchFamily="34" charset="0"/>
            </a:endParaRPr>
          </a:p>
          <a:p>
            <a:pPr algn="just"/>
            <a:r>
              <a:rPr lang="en-US" sz="1000" dirty="0">
                <a:latin typeface="Verdana" panose="020B0604030504040204" pitchFamily="34" charset="0"/>
                <a:ea typeface="Verdana" panose="020B0604030504040204" pitchFamily="34" charset="0"/>
              </a:rPr>
              <a:t>Tracey, I., </a:t>
            </a:r>
            <a:r>
              <a:rPr lang="en-US" sz="1000" dirty="0" err="1">
                <a:latin typeface="Verdana" panose="020B0604030504040204" pitchFamily="34" charset="0"/>
                <a:ea typeface="Verdana" panose="020B0604030504040204" pitchFamily="34" charset="0"/>
              </a:rPr>
              <a:t>Ploghaus</a:t>
            </a:r>
            <a:r>
              <a:rPr lang="en-US" sz="1000" dirty="0">
                <a:latin typeface="Verdana" panose="020B0604030504040204" pitchFamily="34" charset="0"/>
                <a:ea typeface="Verdana" panose="020B0604030504040204" pitchFamily="34" charset="0"/>
              </a:rPr>
              <a:t>, A., </a:t>
            </a:r>
            <a:r>
              <a:rPr lang="en-US" sz="1000" dirty="0" err="1">
                <a:latin typeface="Verdana" panose="020B0604030504040204" pitchFamily="34" charset="0"/>
                <a:ea typeface="Verdana" panose="020B0604030504040204" pitchFamily="34" charset="0"/>
              </a:rPr>
              <a:t>Gati</a:t>
            </a:r>
            <a:r>
              <a:rPr lang="en-US" sz="1000" dirty="0">
                <a:latin typeface="Verdana" panose="020B0604030504040204" pitchFamily="34" charset="0"/>
                <a:ea typeface="Verdana" panose="020B0604030504040204" pitchFamily="34" charset="0"/>
              </a:rPr>
              <a:t>, J., Clare, S., Smith, S., Menon, R. and Matthews, P. (2002). Imaging Attentional Modulation of Pain in the Periaqueductal Gray in Humans. </a:t>
            </a:r>
            <a:r>
              <a:rPr lang="en-US" sz="1000" i="1" dirty="0">
                <a:latin typeface="Verdana" panose="020B0604030504040204" pitchFamily="34" charset="0"/>
                <a:ea typeface="Verdana" panose="020B0604030504040204" pitchFamily="34" charset="0"/>
              </a:rPr>
              <a:t>The Journal of Neuroscience</a:t>
            </a:r>
            <a:r>
              <a:rPr lang="en-US" sz="1000" dirty="0">
                <a:latin typeface="Verdana" panose="020B0604030504040204" pitchFamily="34" charset="0"/>
                <a:ea typeface="Verdana" panose="020B0604030504040204" pitchFamily="34" charset="0"/>
              </a:rPr>
              <a:t>, 22(7), pp.2748-2752.</a:t>
            </a:r>
          </a:p>
          <a:p>
            <a:pPr algn="just"/>
            <a:endParaRPr lang="en-US" sz="1000" dirty="0">
              <a:latin typeface="Verdana" panose="020B0604030504040204" pitchFamily="34" charset="0"/>
              <a:ea typeface="Verdana" panose="020B0604030504040204" pitchFamily="34" charset="0"/>
            </a:endParaRPr>
          </a:p>
          <a:p>
            <a:pPr algn="just"/>
            <a:r>
              <a:rPr lang="it-IT" sz="1000" dirty="0" err="1">
                <a:latin typeface="Verdana" panose="020B0604030504040204" pitchFamily="34" charset="0"/>
                <a:ea typeface="Verdana" panose="020B0604030504040204" pitchFamily="34" charset="0"/>
              </a:rPr>
              <a:t>Vase</a:t>
            </a:r>
            <a:r>
              <a:rPr lang="it-IT" sz="1000" dirty="0">
                <a:latin typeface="Verdana" panose="020B0604030504040204" pitchFamily="34" charset="0"/>
                <a:ea typeface="Verdana" panose="020B0604030504040204" pitchFamily="34" charset="0"/>
              </a:rPr>
              <a:t>, L., Robinson, M., Verne, N. and Price, D. (2005). </a:t>
            </a:r>
            <a:r>
              <a:rPr lang="it-IT" sz="1000" dirty="0" err="1">
                <a:latin typeface="Verdana" panose="020B0604030504040204" pitchFamily="34" charset="0"/>
                <a:ea typeface="Verdana" panose="020B0604030504040204" pitchFamily="34" charset="0"/>
              </a:rPr>
              <a:t>Increased</a:t>
            </a:r>
            <a:r>
              <a:rPr lang="it-IT" sz="1000" dirty="0">
                <a:latin typeface="Verdana" panose="020B0604030504040204" pitchFamily="34" charset="0"/>
                <a:ea typeface="Verdana" panose="020B0604030504040204" pitchFamily="34" charset="0"/>
              </a:rPr>
              <a:t> placebo analgesia over time in </a:t>
            </a:r>
            <a:r>
              <a:rPr lang="it-IT" sz="1000" dirty="0" err="1">
                <a:latin typeface="Verdana" panose="020B0604030504040204" pitchFamily="34" charset="0"/>
                <a:ea typeface="Verdana" panose="020B0604030504040204" pitchFamily="34" charset="0"/>
              </a:rPr>
              <a:t>irritable</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bowel</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syndrome</a:t>
            </a:r>
            <a:r>
              <a:rPr lang="it-IT" sz="1000" dirty="0">
                <a:latin typeface="Verdana" panose="020B0604030504040204" pitchFamily="34" charset="0"/>
                <a:ea typeface="Verdana" panose="020B0604030504040204" pitchFamily="34" charset="0"/>
              </a:rPr>
              <a:t> (IBS) </a:t>
            </a:r>
            <a:r>
              <a:rPr lang="it-IT" sz="1000" dirty="0" err="1">
                <a:latin typeface="Verdana" panose="020B0604030504040204" pitchFamily="34" charset="0"/>
                <a:ea typeface="Verdana" panose="020B0604030504040204" pitchFamily="34" charset="0"/>
              </a:rPr>
              <a:t>patients</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is</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associated</a:t>
            </a:r>
            <a:r>
              <a:rPr lang="it-IT" sz="1000" dirty="0">
                <a:latin typeface="Verdana" panose="020B0604030504040204" pitchFamily="34" charset="0"/>
                <a:ea typeface="Verdana" panose="020B0604030504040204" pitchFamily="34" charset="0"/>
              </a:rPr>
              <a:t> with desire and </a:t>
            </a:r>
            <a:r>
              <a:rPr lang="it-IT" sz="1000" dirty="0" err="1">
                <a:latin typeface="Verdana" panose="020B0604030504040204" pitchFamily="34" charset="0"/>
                <a:ea typeface="Verdana" panose="020B0604030504040204" pitchFamily="34" charset="0"/>
              </a:rPr>
              <a:t>expectation</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but</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not</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endogenous</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opioid</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mechanisms</a:t>
            </a:r>
            <a:r>
              <a:rPr lang="it-IT" sz="1000" dirty="0">
                <a:latin typeface="Verdana" panose="020B0604030504040204" pitchFamily="34" charset="0"/>
                <a:ea typeface="Verdana" panose="020B0604030504040204" pitchFamily="34" charset="0"/>
              </a:rPr>
              <a:t>. </a:t>
            </a:r>
            <a:r>
              <a:rPr lang="it-IT" sz="1000" i="1" dirty="0" err="1">
                <a:latin typeface="Verdana" panose="020B0604030504040204" pitchFamily="34" charset="0"/>
                <a:ea typeface="Verdana" panose="020B0604030504040204" pitchFamily="34" charset="0"/>
              </a:rPr>
              <a:t>Pain</a:t>
            </a:r>
            <a:r>
              <a:rPr lang="it-IT" sz="1000" dirty="0">
                <a:latin typeface="Verdana" panose="020B0604030504040204" pitchFamily="34" charset="0"/>
                <a:ea typeface="Verdana" panose="020B0604030504040204" pitchFamily="34" charset="0"/>
              </a:rPr>
              <a:t>, 115(3), pp.338-347.</a:t>
            </a:r>
          </a:p>
          <a:p>
            <a:pPr algn="just"/>
            <a:endParaRPr lang="it-IT" sz="1000" dirty="0">
              <a:latin typeface="Verdana" panose="020B0604030504040204" pitchFamily="34" charset="0"/>
              <a:ea typeface="Verdana" panose="020B0604030504040204" pitchFamily="34" charset="0"/>
            </a:endParaRPr>
          </a:p>
          <a:p>
            <a:pPr algn="just"/>
            <a:r>
              <a:rPr lang="it-IT" sz="1000" dirty="0">
                <a:latin typeface="Verdana" panose="020B0604030504040204" pitchFamily="34" charset="0"/>
                <a:ea typeface="Verdana" panose="020B0604030504040204" pitchFamily="34" charset="0"/>
              </a:rPr>
              <a:t>Amanzio, M. and Benedetti, F. (1999). </a:t>
            </a:r>
            <a:r>
              <a:rPr lang="it-IT" sz="1000" dirty="0" err="1">
                <a:latin typeface="Verdana" panose="020B0604030504040204" pitchFamily="34" charset="0"/>
                <a:ea typeface="Verdana" panose="020B0604030504040204" pitchFamily="34" charset="0"/>
              </a:rPr>
              <a:t>Neuropharmacological</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Dissection</a:t>
            </a:r>
            <a:r>
              <a:rPr lang="it-IT" sz="1000" dirty="0">
                <a:latin typeface="Verdana" panose="020B0604030504040204" pitchFamily="34" charset="0"/>
                <a:ea typeface="Verdana" panose="020B0604030504040204" pitchFamily="34" charset="0"/>
              </a:rPr>
              <a:t> of Placebo Analgesia: </a:t>
            </a:r>
            <a:r>
              <a:rPr lang="it-IT" sz="1000" dirty="0" err="1">
                <a:latin typeface="Verdana" panose="020B0604030504040204" pitchFamily="34" charset="0"/>
                <a:ea typeface="Verdana" panose="020B0604030504040204" pitchFamily="34" charset="0"/>
              </a:rPr>
              <a:t>Expectation-Activated</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Opioid</a:t>
            </a:r>
            <a:r>
              <a:rPr lang="it-IT" sz="1000" dirty="0">
                <a:latin typeface="Verdana" panose="020B0604030504040204" pitchFamily="34" charset="0"/>
                <a:ea typeface="Verdana" panose="020B0604030504040204" pitchFamily="34" charset="0"/>
              </a:rPr>
              <a:t> Systems versus </a:t>
            </a:r>
            <a:r>
              <a:rPr lang="it-IT" sz="1000" dirty="0" err="1">
                <a:latin typeface="Verdana" panose="020B0604030504040204" pitchFamily="34" charset="0"/>
                <a:ea typeface="Verdana" panose="020B0604030504040204" pitchFamily="34" charset="0"/>
              </a:rPr>
              <a:t>Conditioning-Activated</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Specific</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Subsystems</a:t>
            </a:r>
            <a:r>
              <a:rPr lang="it-IT" sz="1000" dirty="0">
                <a:latin typeface="Verdana" panose="020B0604030504040204" pitchFamily="34" charset="0"/>
                <a:ea typeface="Verdana" panose="020B0604030504040204" pitchFamily="34" charset="0"/>
              </a:rPr>
              <a:t>. </a:t>
            </a:r>
            <a:r>
              <a:rPr lang="it-IT" sz="1000" i="1" dirty="0">
                <a:latin typeface="Verdana" panose="020B0604030504040204" pitchFamily="34" charset="0"/>
                <a:ea typeface="Verdana" panose="020B0604030504040204" pitchFamily="34" charset="0"/>
              </a:rPr>
              <a:t>The Journal of </a:t>
            </a:r>
            <a:r>
              <a:rPr lang="it-IT" sz="1000" i="1" dirty="0" err="1">
                <a:latin typeface="Verdana" panose="020B0604030504040204" pitchFamily="34" charset="0"/>
                <a:ea typeface="Verdana" panose="020B0604030504040204" pitchFamily="34" charset="0"/>
              </a:rPr>
              <a:t>Neuroscience</a:t>
            </a:r>
            <a:r>
              <a:rPr lang="it-IT" sz="1000" dirty="0">
                <a:latin typeface="Verdana" panose="020B0604030504040204" pitchFamily="34" charset="0"/>
                <a:ea typeface="Verdana" panose="020B0604030504040204" pitchFamily="34" charset="0"/>
              </a:rPr>
              <a:t>, 19(1), pp.484-494.</a:t>
            </a:r>
          </a:p>
          <a:p>
            <a:pPr algn="just"/>
            <a:endParaRPr lang="it-IT" sz="1000" dirty="0">
              <a:latin typeface="Verdana" panose="020B0604030504040204" pitchFamily="34" charset="0"/>
              <a:ea typeface="Verdana" panose="020B0604030504040204" pitchFamily="34" charset="0"/>
            </a:endParaRPr>
          </a:p>
          <a:p>
            <a:pPr algn="just"/>
            <a:r>
              <a:rPr lang="it-IT" sz="1000" dirty="0">
                <a:latin typeface="Verdana" panose="020B0604030504040204" pitchFamily="34" charset="0"/>
                <a:ea typeface="Verdana" panose="020B0604030504040204" pitchFamily="34" charset="0"/>
              </a:rPr>
              <a:t>Benedetti, F., Amanzio, M., Rosato, R. and Blanchard, C. (2011). </a:t>
            </a:r>
            <a:r>
              <a:rPr lang="it-IT" sz="1000" dirty="0" err="1">
                <a:latin typeface="Verdana" panose="020B0604030504040204" pitchFamily="34" charset="0"/>
                <a:ea typeface="Verdana" panose="020B0604030504040204" pitchFamily="34" charset="0"/>
              </a:rPr>
              <a:t>Nonopioid</a:t>
            </a:r>
            <a:r>
              <a:rPr lang="it-IT" sz="1000" dirty="0">
                <a:latin typeface="Verdana" panose="020B0604030504040204" pitchFamily="34" charset="0"/>
                <a:ea typeface="Verdana" panose="020B0604030504040204" pitchFamily="34" charset="0"/>
              </a:rPr>
              <a:t> placebo analgesia </a:t>
            </a:r>
            <a:r>
              <a:rPr lang="it-IT" sz="1000" dirty="0" err="1">
                <a:latin typeface="Verdana" panose="020B0604030504040204" pitchFamily="34" charset="0"/>
                <a:ea typeface="Verdana" panose="020B0604030504040204" pitchFamily="34" charset="0"/>
              </a:rPr>
              <a:t>is</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mediated</a:t>
            </a:r>
            <a:r>
              <a:rPr lang="it-IT" sz="1000" dirty="0">
                <a:latin typeface="Verdana" panose="020B0604030504040204" pitchFamily="34" charset="0"/>
                <a:ea typeface="Verdana" panose="020B0604030504040204" pitchFamily="34" charset="0"/>
              </a:rPr>
              <a:t> by CB1 </a:t>
            </a:r>
            <a:r>
              <a:rPr lang="it-IT" sz="1000" dirty="0" err="1">
                <a:latin typeface="Verdana" panose="020B0604030504040204" pitchFamily="34" charset="0"/>
                <a:ea typeface="Verdana" panose="020B0604030504040204" pitchFamily="34" charset="0"/>
              </a:rPr>
              <a:t>cannabinoid</a:t>
            </a:r>
            <a:r>
              <a:rPr lang="it-IT" sz="1000" dirty="0">
                <a:latin typeface="Verdana" panose="020B0604030504040204" pitchFamily="34" charset="0"/>
                <a:ea typeface="Verdana" panose="020B0604030504040204" pitchFamily="34" charset="0"/>
              </a:rPr>
              <a:t> receptors. </a:t>
            </a:r>
            <a:r>
              <a:rPr lang="it-IT" sz="1000" i="1" dirty="0">
                <a:latin typeface="Verdana" panose="020B0604030504040204" pitchFamily="34" charset="0"/>
                <a:ea typeface="Verdana" panose="020B0604030504040204" pitchFamily="34" charset="0"/>
              </a:rPr>
              <a:t>Nature Medicine</a:t>
            </a:r>
            <a:r>
              <a:rPr lang="it-IT" sz="1000" dirty="0">
                <a:latin typeface="Verdana" panose="020B0604030504040204" pitchFamily="34" charset="0"/>
                <a:ea typeface="Verdana" panose="020B0604030504040204" pitchFamily="34" charset="0"/>
              </a:rPr>
              <a:t>, 17(10), pp.1228-1230.</a:t>
            </a:r>
          </a:p>
          <a:p>
            <a:pPr algn="just"/>
            <a:endParaRPr lang="it-IT" sz="1000" dirty="0">
              <a:latin typeface="Verdana" panose="020B0604030504040204" pitchFamily="34" charset="0"/>
              <a:ea typeface="Verdana" panose="020B0604030504040204" pitchFamily="34" charset="0"/>
            </a:endParaRPr>
          </a:p>
          <a:p>
            <a:pPr algn="just"/>
            <a:r>
              <a:rPr lang="it-IT" sz="1000" dirty="0" err="1">
                <a:latin typeface="Verdana" panose="020B0604030504040204" pitchFamily="34" charset="0"/>
                <a:ea typeface="Verdana" panose="020B0604030504040204" pitchFamily="34" charset="0"/>
              </a:rPr>
              <a:t>Au</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Yeung</a:t>
            </a:r>
            <a:r>
              <a:rPr lang="it-IT" sz="1000" dirty="0">
                <a:latin typeface="Verdana" panose="020B0604030504040204" pitchFamily="34" charset="0"/>
                <a:ea typeface="Verdana" panose="020B0604030504040204" pitchFamily="34" charset="0"/>
              </a:rPr>
              <a:t>, S., </a:t>
            </a:r>
            <a:r>
              <a:rPr lang="it-IT" sz="1000" dirty="0" err="1">
                <a:latin typeface="Verdana" panose="020B0604030504040204" pitchFamily="34" charset="0"/>
                <a:ea typeface="Verdana" panose="020B0604030504040204" pitchFamily="34" charset="0"/>
              </a:rPr>
              <a:t>Colagiuri</a:t>
            </a:r>
            <a:r>
              <a:rPr lang="it-IT" sz="1000" dirty="0">
                <a:latin typeface="Verdana" panose="020B0604030504040204" pitchFamily="34" charset="0"/>
                <a:ea typeface="Verdana" panose="020B0604030504040204" pitchFamily="34" charset="0"/>
              </a:rPr>
              <a:t>, B., </a:t>
            </a:r>
            <a:r>
              <a:rPr lang="it-IT" sz="1000" dirty="0" err="1">
                <a:latin typeface="Verdana" panose="020B0604030504040204" pitchFamily="34" charset="0"/>
                <a:ea typeface="Verdana" panose="020B0604030504040204" pitchFamily="34" charset="0"/>
              </a:rPr>
              <a:t>Lovibond</a:t>
            </a:r>
            <a:r>
              <a:rPr lang="it-IT" sz="1000" dirty="0">
                <a:latin typeface="Verdana" panose="020B0604030504040204" pitchFamily="34" charset="0"/>
                <a:ea typeface="Verdana" panose="020B0604030504040204" pitchFamily="34" charset="0"/>
              </a:rPr>
              <a:t>, P. and Colloca, L. (2014). </a:t>
            </a:r>
            <a:r>
              <a:rPr lang="it-IT" sz="1000" dirty="0" err="1">
                <a:latin typeface="Verdana" panose="020B0604030504040204" pitchFamily="34" charset="0"/>
                <a:ea typeface="Verdana" panose="020B0604030504040204" pitchFamily="34" charset="0"/>
              </a:rPr>
              <a:t>Partial</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reinforcement</a:t>
            </a:r>
            <a:r>
              <a:rPr lang="it-IT" sz="1000" dirty="0">
                <a:latin typeface="Verdana" panose="020B0604030504040204" pitchFamily="34" charset="0"/>
                <a:ea typeface="Verdana" panose="020B0604030504040204" pitchFamily="34" charset="0"/>
              </a:rPr>
              <a:t>, </a:t>
            </a:r>
            <a:r>
              <a:rPr lang="it-IT" sz="1000" dirty="0" err="1">
                <a:latin typeface="Verdana" panose="020B0604030504040204" pitchFamily="34" charset="0"/>
                <a:ea typeface="Verdana" panose="020B0604030504040204" pitchFamily="34" charset="0"/>
              </a:rPr>
              <a:t>extinction</a:t>
            </a:r>
            <a:r>
              <a:rPr lang="it-IT" sz="1000" dirty="0">
                <a:latin typeface="Verdana" panose="020B0604030504040204" pitchFamily="34" charset="0"/>
                <a:ea typeface="Verdana" panose="020B0604030504040204" pitchFamily="34" charset="0"/>
              </a:rPr>
              <a:t>, and placebo analgesia. </a:t>
            </a:r>
            <a:r>
              <a:rPr lang="it-IT" sz="1000" i="1" dirty="0" err="1">
                <a:latin typeface="Verdana" panose="020B0604030504040204" pitchFamily="34" charset="0"/>
                <a:ea typeface="Verdana" panose="020B0604030504040204" pitchFamily="34" charset="0"/>
              </a:rPr>
              <a:t>Pain</a:t>
            </a:r>
            <a:r>
              <a:rPr lang="it-IT" sz="1000" dirty="0">
                <a:latin typeface="Verdana" panose="020B0604030504040204" pitchFamily="34" charset="0"/>
                <a:ea typeface="Verdana" panose="020B0604030504040204" pitchFamily="34" charset="0"/>
              </a:rPr>
              <a:t>, 155(6), pp.1110-1117.</a:t>
            </a:r>
          </a:p>
          <a:p>
            <a:pPr algn="just"/>
            <a:endParaRPr lang="it-IT" sz="1000" dirty="0">
              <a:latin typeface="Verdana" panose="020B0604030504040204" pitchFamily="34" charset="0"/>
              <a:ea typeface="Verdana" panose="020B0604030504040204" pitchFamily="34" charset="0"/>
            </a:endParaRPr>
          </a:p>
          <a:p>
            <a:pPr algn="just"/>
            <a:r>
              <a:rPr lang="en-US" sz="1000" dirty="0" err="1">
                <a:latin typeface="Verdana" panose="020B0604030504040204" pitchFamily="34" charset="0"/>
                <a:ea typeface="Verdana" panose="020B0604030504040204" pitchFamily="34" charset="0"/>
              </a:rPr>
              <a:t>Zubieta</a:t>
            </a:r>
            <a:r>
              <a:rPr lang="en-US" sz="1000" dirty="0">
                <a:latin typeface="Verdana" panose="020B0604030504040204" pitchFamily="34" charset="0"/>
                <a:ea typeface="Verdana" panose="020B0604030504040204" pitchFamily="34" charset="0"/>
              </a:rPr>
              <a:t>, J. (2005). Placebo Effects Mediated by Endogenous Opioid Activity on  µ-Opioid Receptors. </a:t>
            </a:r>
            <a:r>
              <a:rPr lang="en-US" sz="1000" i="1" dirty="0">
                <a:latin typeface="Verdana" panose="020B0604030504040204" pitchFamily="34" charset="0"/>
                <a:ea typeface="Verdana" panose="020B0604030504040204" pitchFamily="34" charset="0"/>
              </a:rPr>
              <a:t>Journal of Neuroscience</a:t>
            </a:r>
            <a:r>
              <a:rPr lang="en-US" sz="1000" dirty="0">
                <a:latin typeface="Verdana" panose="020B0604030504040204" pitchFamily="34" charset="0"/>
                <a:ea typeface="Verdana" panose="020B0604030504040204" pitchFamily="34" charset="0"/>
              </a:rPr>
              <a:t>, 25(34), pp.7754-7762.</a:t>
            </a:r>
          </a:p>
          <a:p>
            <a:pPr algn="just"/>
            <a:endParaRPr lang="en-US" sz="1000" dirty="0">
              <a:latin typeface="Verdana" panose="020B0604030504040204" pitchFamily="34" charset="0"/>
              <a:ea typeface="Verdana" panose="020B0604030504040204" pitchFamily="34" charset="0"/>
            </a:endParaRPr>
          </a:p>
          <a:p>
            <a:pPr algn="just"/>
            <a:r>
              <a:rPr lang="en-US" sz="1000" dirty="0" err="1">
                <a:latin typeface="Verdana" panose="020B0604030504040204" pitchFamily="34" charset="0"/>
                <a:ea typeface="Verdana" panose="020B0604030504040204" pitchFamily="34" charset="0"/>
              </a:rPr>
              <a:t>Kessner</a:t>
            </a:r>
            <a:r>
              <a:rPr lang="en-US" sz="1000" dirty="0">
                <a:latin typeface="Verdana" panose="020B0604030504040204" pitchFamily="34" charset="0"/>
                <a:ea typeface="Verdana" panose="020B0604030504040204" pitchFamily="34" charset="0"/>
              </a:rPr>
              <a:t>, S., </a:t>
            </a:r>
            <a:r>
              <a:rPr lang="en-US" sz="1000" dirty="0" err="1">
                <a:latin typeface="Verdana" panose="020B0604030504040204" pitchFamily="34" charset="0"/>
                <a:ea typeface="Verdana" panose="020B0604030504040204" pitchFamily="34" charset="0"/>
              </a:rPr>
              <a:t>Wiech</a:t>
            </a:r>
            <a:r>
              <a:rPr lang="en-US" sz="1000" dirty="0">
                <a:latin typeface="Verdana" panose="020B0604030504040204" pitchFamily="34" charset="0"/>
                <a:ea typeface="Verdana" panose="020B0604030504040204" pitchFamily="34" charset="0"/>
              </a:rPr>
              <a:t>, K., </a:t>
            </a:r>
            <a:r>
              <a:rPr lang="en-US" sz="1000" dirty="0" err="1">
                <a:latin typeface="Verdana" panose="020B0604030504040204" pitchFamily="34" charset="0"/>
                <a:ea typeface="Verdana" panose="020B0604030504040204" pitchFamily="34" charset="0"/>
              </a:rPr>
              <a:t>Forkmann</a:t>
            </a:r>
            <a:r>
              <a:rPr lang="en-US" sz="1000" dirty="0">
                <a:latin typeface="Verdana" panose="020B0604030504040204" pitchFamily="34" charset="0"/>
                <a:ea typeface="Verdana" panose="020B0604030504040204" pitchFamily="34" charset="0"/>
              </a:rPr>
              <a:t>, K., </a:t>
            </a:r>
            <a:r>
              <a:rPr lang="en-US" sz="1000" dirty="0" err="1">
                <a:latin typeface="Verdana" panose="020B0604030504040204" pitchFamily="34" charset="0"/>
                <a:ea typeface="Verdana" panose="020B0604030504040204" pitchFamily="34" charset="0"/>
              </a:rPr>
              <a:t>Ploner</a:t>
            </a:r>
            <a:r>
              <a:rPr lang="en-US" sz="1000" dirty="0">
                <a:latin typeface="Verdana" panose="020B0604030504040204" pitchFamily="34" charset="0"/>
                <a:ea typeface="Verdana" panose="020B0604030504040204" pitchFamily="34" charset="0"/>
              </a:rPr>
              <a:t>, M. and </a:t>
            </a:r>
            <a:r>
              <a:rPr lang="en-US" sz="1000" dirty="0" err="1">
                <a:latin typeface="Verdana" panose="020B0604030504040204" pitchFamily="34" charset="0"/>
                <a:ea typeface="Verdana" panose="020B0604030504040204" pitchFamily="34" charset="0"/>
              </a:rPr>
              <a:t>Bingel</a:t>
            </a:r>
            <a:r>
              <a:rPr lang="en-US" sz="1000" dirty="0">
                <a:latin typeface="Verdana" panose="020B0604030504040204" pitchFamily="34" charset="0"/>
                <a:ea typeface="Verdana" panose="020B0604030504040204" pitchFamily="34" charset="0"/>
              </a:rPr>
              <a:t>, U. (2013). The Effect of Treatment History on Therapeutic Outcome: An Experimental Approach. </a:t>
            </a:r>
            <a:r>
              <a:rPr lang="en-US" sz="1000" i="1" dirty="0">
                <a:latin typeface="Verdana" panose="020B0604030504040204" pitchFamily="34" charset="0"/>
                <a:ea typeface="Verdana" panose="020B0604030504040204" pitchFamily="34" charset="0"/>
              </a:rPr>
              <a:t>JAMA Internal Medicine</a:t>
            </a:r>
            <a:r>
              <a:rPr lang="en-US" sz="1000" dirty="0">
                <a:latin typeface="Verdana" panose="020B0604030504040204" pitchFamily="34" charset="0"/>
                <a:ea typeface="Verdana" panose="020B0604030504040204" pitchFamily="34" charset="0"/>
              </a:rPr>
              <a:t>, 173(15), p.1468.</a:t>
            </a:r>
          </a:p>
          <a:p>
            <a:pPr algn="just"/>
            <a:endParaRPr lang="en-US" sz="1000" dirty="0">
              <a:latin typeface="Verdana" panose="020B0604030504040204" pitchFamily="34" charset="0"/>
              <a:ea typeface="Verdana" panose="020B0604030504040204" pitchFamily="34" charset="0"/>
            </a:endParaRPr>
          </a:p>
          <a:p>
            <a:pPr algn="just"/>
            <a:r>
              <a:rPr lang="en-US" sz="1000" dirty="0">
                <a:latin typeface="Verdana" panose="020B0604030504040204" pitchFamily="34" charset="0"/>
                <a:ea typeface="Verdana" panose="020B0604030504040204" pitchFamily="34" charset="0"/>
              </a:rPr>
              <a:t>Roy, M., </a:t>
            </a:r>
            <a:r>
              <a:rPr lang="en-US" sz="1000" dirty="0" err="1">
                <a:latin typeface="Verdana" panose="020B0604030504040204" pitchFamily="34" charset="0"/>
                <a:ea typeface="Verdana" panose="020B0604030504040204" pitchFamily="34" charset="0"/>
              </a:rPr>
              <a:t>Shohamy</a:t>
            </a:r>
            <a:r>
              <a:rPr lang="en-US" sz="1000" dirty="0">
                <a:latin typeface="Verdana" panose="020B0604030504040204" pitchFamily="34" charset="0"/>
                <a:ea typeface="Verdana" panose="020B0604030504040204" pitchFamily="34" charset="0"/>
              </a:rPr>
              <a:t>, D. and Wager, T. (2012). Ventromedial prefrontal-subcortical systems and the generation of affective meaning. </a:t>
            </a:r>
            <a:r>
              <a:rPr lang="en-US" sz="1000" i="1" dirty="0">
                <a:latin typeface="Verdana" panose="020B0604030504040204" pitchFamily="34" charset="0"/>
                <a:ea typeface="Verdana" panose="020B0604030504040204" pitchFamily="34" charset="0"/>
              </a:rPr>
              <a:t>Trends in Cognitive Sciences</a:t>
            </a:r>
            <a:r>
              <a:rPr lang="en-US" sz="1000" dirty="0">
                <a:latin typeface="Verdana" panose="020B0604030504040204" pitchFamily="34" charset="0"/>
                <a:ea typeface="Verdana" panose="020B0604030504040204" pitchFamily="34" charset="0"/>
              </a:rPr>
              <a:t>, 16(3), pp.147-156.</a:t>
            </a:r>
          </a:p>
          <a:p>
            <a:pPr algn="just"/>
            <a:endParaRPr lang="it-IT" sz="1200" i="1" dirty="0">
              <a:latin typeface="Verdana" panose="020B0604030504040204" pitchFamily="34" charset="0"/>
              <a:ea typeface="Verdana" panose="020B0604030504040204" pitchFamily="34" charset="0"/>
            </a:endParaRPr>
          </a:p>
          <a:p>
            <a:pPr algn="just"/>
            <a:endParaRPr lang="it-IT" sz="1600" dirty="0">
              <a:latin typeface="Verdana" panose="020B0604030504040204" pitchFamily="34" charset="0"/>
              <a:ea typeface="Verdana" panose="020B0604030504040204" pitchFamily="34" charset="0"/>
            </a:endParaRPr>
          </a:p>
          <a:p>
            <a:pPr algn="just"/>
            <a:endParaRPr lang="it-IT" sz="16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26AC5D33-4C24-406E-A1F8-8F182E7B4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077" y="-10727"/>
            <a:ext cx="1560579" cy="691897"/>
          </a:xfrm>
          <a:prstGeom prst="rect">
            <a:avLst/>
          </a:prstGeom>
        </p:spPr>
      </p:pic>
    </p:spTree>
    <p:extLst>
      <p:ext uri="{BB962C8B-B14F-4D97-AF65-F5344CB8AC3E}">
        <p14:creationId xmlns:p14="http://schemas.microsoft.com/office/powerpoint/2010/main" val="386523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81470" y="2151726"/>
            <a:ext cx="6940987" cy="2554545"/>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L’effetto placebo è definito come il miglioramento di un sintomo o di una condizione fisiologica di un soggetto dopo la somministrazione di un placebo (</a:t>
            </a:r>
            <a:r>
              <a:rPr lang="it-IT" sz="1600" dirty="0" err="1">
                <a:latin typeface="Verdana" panose="020B0604030504040204" pitchFamily="34" charset="0"/>
                <a:ea typeface="Verdana" panose="020B0604030504040204" pitchFamily="34" charset="0"/>
              </a:rPr>
              <a:t>Schedlowski</a:t>
            </a:r>
            <a:r>
              <a:rPr lang="it-IT" sz="1600" dirty="0">
                <a:latin typeface="Verdana" panose="020B0604030504040204" pitchFamily="34" charset="0"/>
                <a:ea typeface="Verdana" panose="020B0604030504040204" pitchFamily="34" charset="0"/>
              </a:rPr>
              <a:t> et al., 2015), ovverosia di una sostanza o procedura biologicamente inerte.</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Il miglioramento delle condizioni psicofisiche di un soggetto dopo la somministrazione di un placebo non può essere attribuito al placebo stesso, infatti quest’ultimo risulta privo di effetti biologici. L’effetto placebo, pertanto, può essere attribuito solo a processi interni al soggetto, innescati ma non determinati dal placebo. </a:t>
            </a:r>
            <a:endParaRPr lang="it-IT" sz="14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F58820F4-096D-4F25-BC5F-DDD09FD53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17432"/>
            <a:ext cx="1560579" cy="691897"/>
          </a:xfrm>
          <a:prstGeom prst="rect">
            <a:avLst/>
          </a:prstGeom>
        </p:spPr>
      </p:pic>
    </p:spTree>
    <p:extLst>
      <p:ext uri="{BB962C8B-B14F-4D97-AF65-F5344CB8AC3E}">
        <p14:creationId xmlns:p14="http://schemas.microsoft.com/office/powerpoint/2010/main" val="338752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07477" y="1133517"/>
            <a:ext cx="6940987" cy="5016758"/>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A livello psicologico, l’effetto placebo è stato a lungo considerato un esempio di condizionamento classico. </a:t>
            </a:r>
          </a:p>
          <a:p>
            <a:pPr algn="just"/>
            <a:r>
              <a:rPr lang="it-IT" sz="1600" dirty="0">
                <a:latin typeface="Verdana" panose="020B0604030504040204" pitchFamily="34" charset="0"/>
                <a:ea typeface="Verdana" panose="020B0604030504040204" pitchFamily="34" charset="0"/>
              </a:rPr>
              <a:t>Il problema principale di questa interpretazione è che l’effetto placebo può verificarsi anche durante la prima esposizione del soggetto al placebo, pertanto in assenza di una fase di condizionamento.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Studi successivi hanno rivalutato il ruolo del condizionamento classico nella genesi dell’effetto placebo. Attualmente si ritiene che l’elemento cardine dell’effetto placebo sia l’aspettativa: l’effetto placebo può verificarsi solo qualora sussista, nella mente del soggetto, un’associazione tra l’esposizione al placebo ed un conseguente miglioramento delle proprie condizioni psicofisiche di salute.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In sintesi, l’effetto placebo è determinato dall’aspettativa che un soggetto ha circa l’efficacia del placebo stesso. L’aspettativa circa l’efficacia di un placebo può essere creata con varie modalità: condizionamento classico, apprendimento sociale, effetto del camice bianco. </a:t>
            </a:r>
            <a:endParaRPr lang="it-IT" sz="14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01BEB633-2883-41B1-AC00-FD6C93F56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8715"/>
            <a:ext cx="1560579" cy="691897"/>
          </a:xfrm>
          <a:prstGeom prst="rect">
            <a:avLst/>
          </a:prstGeom>
        </p:spPr>
      </p:pic>
    </p:spTree>
    <p:extLst>
      <p:ext uri="{BB962C8B-B14F-4D97-AF65-F5344CB8AC3E}">
        <p14:creationId xmlns:p14="http://schemas.microsoft.com/office/powerpoint/2010/main" val="160847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907704" y="1305340"/>
            <a:ext cx="6940987" cy="4247317"/>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A livello cerebrale, l’associazione alla base dell’effetto placebo ha come substrato un network di aree appartenenti alla corteccia prefrontale.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L’importanza della corteccia prefrontale nella genesi dell’effetto placebo è supportata da una serie di evidenze:</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L’effetto placebo ha un’ampiezza minore nei soggetti affetti da malattia di Alzheimer rispetto ad altri tipi di pazienti (Benedetti et al., 2006)</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L’effetto placebo può essere bloccato inattivando temporaneamente la corteccia prefrontale mediante stimolazione magnetica </a:t>
            </a:r>
            <a:r>
              <a:rPr lang="it-IT" sz="1600" dirty="0" err="1">
                <a:latin typeface="Verdana" panose="020B0604030504040204" pitchFamily="34" charset="0"/>
                <a:ea typeface="Verdana" panose="020B0604030504040204" pitchFamily="34" charset="0"/>
              </a:rPr>
              <a:t>transcranica</a:t>
            </a:r>
            <a:r>
              <a:rPr lang="it-IT" sz="1600" dirty="0">
                <a:latin typeface="Verdana" panose="020B0604030504040204" pitchFamily="34" charset="0"/>
                <a:ea typeface="Verdana" panose="020B0604030504040204" pitchFamily="34" charset="0"/>
              </a:rPr>
              <a:t> (</a:t>
            </a:r>
            <a:r>
              <a:rPr lang="it-IT" sz="1600" dirty="0" err="1">
                <a:latin typeface="Verdana" panose="020B0604030504040204" pitchFamily="34" charset="0"/>
                <a:ea typeface="Verdana" panose="020B0604030504040204" pitchFamily="34" charset="0"/>
              </a:rPr>
              <a:t>Krummenacher</a:t>
            </a:r>
            <a:r>
              <a:rPr lang="it-IT" sz="1600" dirty="0">
                <a:latin typeface="Verdana" panose="020B0604030504040204" pitchFamily="34" charset="0"/>
                <a:ea typeface="Verdana" panose="020B0604030504040204" pitchFamily="34" charset="0"/>
              </a:rPr>
              <a:t> et al., 2010)</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In sintesi, è possibile affermare quanto segue: «no </a:t>
            </a:r>
            <a:r>
              <a:rPr lang="it-IT" sz="1600" dirty="0" err="1">
                <a:latin typeface="Verdana" panose="020B0604030504040204" pitchFamily="34" charset="0"/>
                <a:ea typeface="Verdana" panose="020B0604030504040204" pitchFamily="34" charset="0"/>
              </a:rPr>
              <a:t>prefrontal</a:t>
            </a:r>
            <a:r>
              <a:rPr lang="it-IT" sz="1600" dirty="0">
                <a:latin typeface="Verdana" panose="020B0604030504040204" pitchFamily="34" charset="0"/>
                <a:ea typeface="Verdana" panose="020B0604030504040204" pitchFamily="34" charset="0"/>
              </a:rPr>
              <a:t> control, no placebo </a:t>
            </a:r>
            <a:r>
              <a:rPr lang="it-IT" sz="1600" dirty="0" err="1">
                <a:latin typeface="Verdana" panose="020B0604030504040204" pitchFamily="34" charset="0"/>
                <a:ea typeface="Verdana" panose="020B0604030504040204" pitchFamily="34" charset="0"/>
              </a:rPr>
              <a:t>response</a:t>
            </a:r>
            <a:r>
              <a:rPr lang="it-IT" sz="1600" dirty="0">
                <a:latin typeface="Verdana" panose="020B0604030504040204" pitchFamily="34" charset="0"/>
                <a:ea typeface="Verdana" panose="020B0604030504040204" pitchFamily="34" charset="0"/>
              </a:rPr>
              <a:t>» (Benedetti et al., 2011).</a:t>
            </a:r>
          </a:p>
          <a:p>
            <a:pPr algn="just"/>
            <a:endParaRPr lang="it-IT" sz="14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FDB86648-F0B0-4446-A7BC-F28CEE100E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8715"/>
            <a:ext cx="1560579" cy="691897"/>
          </a:xfrm>
          <a:prstGeom prst="rect">
            <a:avLst/>
          </a:prstGeom>
        </p:spPr>
      </p:pic>
    </p:spTree>
    <p:extLst>
      <p:ext uri="{BB962C8B-B14F-4D97-AF65-F5344CB8AC3E}">
        <p14:creationId xmlns:p14="http://schemas.microsoft.com/office/powerpoint/2010/main" val="14650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19327" y="404664"/>
            <a:ext cx="6940987" cy="3754874"/>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Nello specifico, il network di aree cerebrali che sottende l’aspettativa alla base dell’effetto placebo è centrato su un’area specifica: la corteccia prefrontale </a:t>
            </a:r>
            <a:r>
              <a:rPr lang="it-IT" sz="1600" dirty="0" err="1">
                <a:latin typeface="Verdana" panose="020B0604030504040204" pitchFamily="34" charset="0"/>
                <a:ea typeface="Verdana" panose="020B0604030504040204" pitchFamily="34" charset="0"/>
              </a:rPr>
              <a:t>ventromediale</a:t>
            </a:r>
            <a:r>
              <a:rPr lang="it-IT" sz="1600" dirty="0">
                <a:latin typeface="Verdana" panose="020B0604030504040204" pitchFamily="34" charset="0"/>
                <a:ea typeface="Verdana" panose="020B0604030504040204" pitchFamily="34" charset="0"/>
              </a:rPr>
              <a:t> (</a:t>
            </a:r>
            <a:r>
              <a:rPr lang="it-IT" sz="1600" dirty="0" err="1">
                <a:latin typeface="Verdana" panose="020B0604030504040204" pitchFamily="34" charset="0"/>
                <a:ea typeface="Verdana" panose="020B0604030504040204" pitchFamily="34" charset="0"/>
              </a:rPr>
              <a:t>vmPFC</a:t>
            </a:r>
            <a:r>
              <a:rPr lang="it-IT" sz="1600" dirty="0">
                <a:latin typeface="Verdana" panose="020B0604030504040204" pitchFamily="34" charset="0"/>
                <a:ea typeface="Verdana" panose="020B0604030504040204" pitchFamily="34" charset="0"/>
              </a:rPr>
              <a:t>).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Questo dato è coerente con le principali funzioni che sono ad oggi collegate alla </a:t>
            </a:r>
            <a:r>
              <a:rPr lang="it-IT" sz="1600" dirty="0" err="1">
                <a:latin typeface="Verdana" panose="020B0604030504040204" pitchFamily="34" charset="0"/>
                <a:ea typeface="Verdana" panose="020B0604030504040204" pitchFamily="34" charset="0"/>
              </a:rPr>
              <a:t>vmPFC</a:t>
            </a:r>
            <a:r>
              <a:rPr lang="it-IT" sz="1600" dirty="0">
                <a:latin typeface="Verdana" panose="020B0604030504040204" pitchFamily="34" charset="0"/>
                <a:ea typeface="Verdana" panose="020B0604030504040204" pitchFamily="34" charset="0"/>
              </a:rPr>
              <a:t>: </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Formazione di nuovi concetti (</a:t>
            </a:r>
            <a:r>
              <a:rPr lang="it-IT" sz="1600" dirty="0" err="1">
                <a:latin typeface="Verdana" panose="020B0604030504040204" pitchFamily="34" charset="0"/>
                <a:ea typeface="Verdana" panose="020B0604030504040204" pitchFamily="34" charset="0"/>
              </a:rPr>
              <a:t>Barron</a:t>
            </a:r>
            <a:r>
              <a:rPr lang="it-IT" sz="1600" dirty="0">
                <a:latin typeface="Verdana" panose="020B0604030504040204" pitchFamily="34" charset="0"/>
                <a:ea typeface="Verdana" panose="020B0604030504040204" pitchFamily="34" charset="0"/>
              </a:rPr>
              <a:t> et al., 2013)</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Regolazione delle emozioni (</a:t>
            </a:r>
            <a:r>
              <a:rPr lang="it-IT" sz="1600" dirty="0" err="1">
                <a:latin typeface="Verdana" panose="020B0604030504040204" pitchFamily="34" charset="0"/>
                <a:ea typeface="Verdana" panose="020B0604030504040204" pitchFamily="34" charset="0"/>
              </a:rPr>
              <a:t>Etkin</a:t>
            </a:r>
            <a:r>
              <a:rPr lang="it-IT" sz="1600" dirty="0">
                <a:latin typeface="Verdana" panose="020B0604030504040204" pitchFamily="34" charset="0"/>
                <a:ea typeface="Verdana" panose="020B0604030504040204" pitchFamily="34" charset="0"/>
              </a:rPr>
              <a:t> et al., 2011, 2015)</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Rappresentazione del corrente stato di sé (</a:t>
            </a:r>
            <a:r>
              <a:rPr lang="it-IT" sz="1600" dirty="0" err="1">
                <a:latin typeface="Verdana" panose="020B0604030504040204" pitchFamily="34" charset="0"/>
                <a:ea typeface="Verdana" panose="020B0604030504040204" pitchFamily="34" charset="0"/>
              </a:rPr>
              <a:t>Schuck</a:t>
            </a:r>
            <a:r>
              <a:rPr lang="it-IT" sz="1600" dirty="0">
                <a:latin typeface="Verdana" panose="020B0604030504040204" pitchFamily="34" charset="0"/>
                <a:ea typeface="Verdana" panose="020B0604030504040204" pitchFamily="34" charset="0"/>
              </a:rPr>
              <a:t> et al., 2016)</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Rappresentazione dei futuri stati di sé (Andrews-Hanna et al., 2010; </a:t>
            </a:r>
            <a:r>
              <a:rPr lang="it-IT" sz="1600" dirty="0" err="1">
                <a:latin typeface="Verdana" panose="020B0604030504040204" pitchFamily="34" charset="0"/>
                <a:ea typeface="Verdana" panose="020B0604030504040204" pitchFamily="34" charset="0"/>
              </a:rPr>
              <a:t>Schacter</a:t>
            </a:r>
            <a:r>
              <a:rPr lang="it-IT" sz="1600" dirty="0">
                <a:latin typeface="Verdana" panose="020B0604030504040204" pitchFamily="34" charset="0"/>
                <a:ea typeface="Verdana" panose="020B0604030504040204" pitchFamily="34" charset="0"/>
              </a:rPr>
              <a:t> et al., 2007)</a:t>
            </a:r>
          </a:p>
          <a:p>
            <a:pPr algn="just"/>
            <a:endParaRPr lang="it-IT" sz="1600" dirty="0">
              <a:latin typeface="Verdana" panose="020B0604030504040204" pitchFamily="34" charset="0"/>
              <a:ea typeface="Verdana" panose="020B0604030504040204" pitchFamily="34" charset="0"/>
            </a:endParaRPr>
          </a:p>
          <a:p>
            <a:pPr algn="just"/>
            <a:endParaRPr lang="it-IT" sz="1600" dirty="0">
              <a:latin typeface="Verdana" panose="020B0604030504040204" pitchFamily="34" charset="0"/>
              <a:ea typeface="Verdana" panose="020B0604030504040204" pitchFamily="34" charset="0"/>
            </a:endParaRPr>
          </a:p>
          <a:p>
            <a:pPr algn="just"/>
            <a:endParaRPr lang="it-IT" sz="14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1FEAF444-786F-4A39-82E2-976078D0B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788" y="3428999"/>
            <a:ext cx="4785760" cy="3418401"/>
          </a:xfrm>
          <a:prstGeom prst="rect">
            <a:avLst/>
          </a:prstGeom>
        </p:spPr>
      </p:pic>
      <p:sp>
        <p:nvSpPr>
          <p:cNvPr id="6" name="CasellaDiTesto 5">
            <a:extLst>
              <a:ext uri="{FF2B5EF4-FFF2-40B4-BE49-F238E27FC236}">
                <a16:creationId xmlns:a16="http://schemas.microsoft.com/office/drawing/2014/main" id="{3E115245-C7B2-4996-A543-479B9C6DE8B1}"/>
              </a:ext>
            </a:extLst>
          </p:cNvPr>
          <p:cNvSpPr txBox="1"/>
          <p:nvPr/>
        </p:nvSpPr>
        <p:spPr>
          <a:xfrm>
            <a:off x="6795257" y="6202867"/>
            <a:ext cx="1420582" cy="246221"/>
          </a:xfrm>
          <a:prstGeom prst="rect">
            <a:avLst/>
          </a:prstGeom>
          <a:noFill/>
        </p:spPr>
        <p:txBody>
          <a:bodyPr wrap="none" rtlCol="0">
            <a:spAutoFit/>
          </a:bodyPr>
          <a:lstStyle/>
          <a:p>
            <a:r>
              <a:rPr lang="it-IT" sz="1000" i="1" dirty="0" err="1">
                <a:latin typeface="Verdana" panose="020B0604030504040204" pitchFamily="34" charset="0"/>
                <a:ea typeface="Verdana" panose="020B0604030504040204" pitchFamily="34" charset="0"/>
              </a:rPr>
              <a:t>Geuter</a:t>
            </a:r>
            <a:r>
              <a:rPr lang="it-IT" sz="1000" i="1" dirty="0">
                <a:latin typeface="Verdana" panose="020B0604030504040204" pitchFamily="34" charset="0"/>
                <a:ea typeface="Verdana" panose="020B0604030504040204" pitchFamily="34" charset="0"/>
              </a:rPr>
              <a:t> et al., 2017</a:t>
            </a:r>
          </a:p>
        </p:txBody>
      </p:sp>
      <p:pic>
        <p:nvPicPr>
          <p:cNvPr id="7" name="Immagine 6">
            <a:extLst>
              <a:ext uri="{FF2B5EF4-FFF2-40B4-BE49-F238E27FC236}">
                <a16:creationId xmlns:a16="http://schemas.microsoft.com/office/drawing/2014/main" id="{639FDA29-F5CC-403A-A69D-FC6430DFE6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940" y="5980028"/>
            <a:ext cx="1560579" cy="691897"/>
          </a:xfrm>
          <a:prstGeom prst="rect">
            <a:avLst/>
          </a:prstGeom>
        </p:spPr>
      </p:pic>
    </p:spTree>
    <p:extLst>
      <p:ext uri="{BB962C8B-B14F-4D97-AF65-F5344CB8AC3E}">
        <p14:creationId xmlns:p14="http://schemas.microsoft.com/office/powerpoint/2010/main" val="274856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19327" y="1133517"/>
            <a:ext cx="6940987" cy="4278094"/>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Il tipo di effetto placebo maggiormente studiato è l’analgesia indotta da effetto placebo.</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L’analgesia indotta da effetto placebo non rappresenta una mera suggestione psicologica, bensì un concreto e dimostrabile processo neurobiologico. Tale affermazione è supportata da una vasta gamma di dati:</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La riduzione dei livelli di dolore durante processi di analgesia indotta da effetto placebo è accompagnata da una variazione nell’attività di svariate aree cerebrali associate con la </a:t>
            </a:r>
            <a:r>
              <a:rPr lang="it-IT" sz="1600" dirty="0" err="1">
                <a:latin typeface="Verdana" panose="020B0604030504040204" pitchFamily="34" charset="0"/>
                <a:ea typeface="Verdana" panose="020B0604030504040204" pitchFamily="34" charset="0"/>
              </a:rPr>
              <a:t>processazione</a:t>
            </a:r>
            <a:r>
              <a:rPr lang="it-IT" sz="1600" dirty="0">
                <a:latin typeface="Verdana" panose="020B0604030504040204" pitchFamily="34" charset="0"/>
                <a:ea typeface="Verdana" panose="020B0604030504040204" pitchFamily="34" charset="0"/>
              </a:rPr>
              <a:t> del dolore (</a:t>
            </a:r>
            <a:r>
              <a:rPr lang="it-IT" sz="1600" dirty="0" err="1">
                <a:latin typeface="Verdana" panose="020B0604030504040204" pitchFamily="34" charset="0"/>
                <a:ea typeface="Verdana" panose="020B0604030504040204" pitchFamily="34" charset="0"/>
              </a:rPr>
              <a:t>Wager</a:t>
            </a:r>
            <a:r>
              <a:rPr lang="it-IT" sz="1600" dirty="0">
                <a:latin typeface="Verdana" panose="020B0604030504040204" pitchFamily="34" charset="0"/>
                <a:ea typeface="Verdana" panose="020B0604030504040204" pitchFamily="34" charset="0"/>
              </a:rPr>
              <a:t> et al., 2004; </a:t>
            </a:r>
            <a:r>
              <a:rPr lang="it-IT" sz="1600" dirty="0" err="1">
                <a:latin typeface="Verdana" panose="020B0604030504040204" pitchFamily="34" charset="0"/>
                <a:ea typeface="Verdana" panose="020B0604030504040204" pitchFamily="34" charset="0"/>
              </a:rPr>
              <a:t>Bingel</a:t>
            </a:r>
            <a:r>
              <a:rPr lang="it-IT" sz="1600" dirty="0">
                <a:latin typeface="Verdana" panose="020B0604030504040204" pitchFamily="34" charset="0"/>
                <a:ea typeface="Verdana" panose="020B0604030504040204" pitchFamily="34" charset="0"/>
              </a:rPr>
              <a:t> et al., 2006; </a:t>
            </a:r>
            <a:r>
              <a:rPr lang="it-IT" sz="1600" dirty="0" err="1">
                <a:latin typeface="Verdana" panose="020B0604030504040204" pitchFamily="34" charset="0"/>
                <a:ea typeface="Verdana" panose="020B0604030504040204" pitchFamily="34" charset="0"/>
              </a:rPr>
              <a:t>Eippert</a:t>
            </a:r>
            <a:r>
              <a:rPr lang="it-IT" sz="1600" dirty="0">
                <a:latin typeface="Verdana" panose="020B0604030504040204" pitchFamily="34" charset="0"/>
                <a:ea typeface="Verdana" panose="020B0604030504040204" pitchFamily="34" charset="0"/>
              </a:rPr>
              <a:t> et al., 2009; Lui et al., 2010; </a:t>
            </a:r>
            <a:r>
              <a:rPr lang="it-IT" sz="1600" dirty="0" err="1">
                <a:latin typeface="Verdana" panose="020B0604030504040204" pitchFamily="34" charset="0"/>
                <a:ea typeface="Verdana" panose="020B0604030504040204" pitchFamily="34" charset="0"/>
              </a:rPr>
              <a:t>Elsenbruch</a:t>
            </a:r>
            <a:r>
              <a:rPr lang="it-IT" sz="1600" dirty="0">
                <a:latin typeface="Verdana" panose="020B0604030504040204" pitchFamily="34" charset="0"/>
                <a:ea typeface="Verdana" panose="020B0604030504040204" pitchFamily="34" charset="0"/>
              </a:rPr>
              <a:t> et al., 2012; </a:t>
            </a:r>
            <a:r>
              <a:rPr lang="it-IT" sz="1600" dirty="0" err="1">
                <a:latin typeface="Verdana" panose="020B0604030504040204" pitchFamily="34" charset="0"/>
                <a:ea typeface="Verdana" panose="020B0604030504040204" pitchFamily="34" charset="0"/>
              </a:rPr>
              <a:t>Geuter</a:t>
            </a:r>
            <a:r>
              <a:rPr lang="it-IT" sz="1600" dirty="0">
                <a:latin typeface="Verdana" panose="020B0604030504040204" pitchFamily="34" charset="0"/>
                <a:ea typeface="Verdana" panose="020B0604030504040204" pitchFamily="34" charset="0"/>
              </a:rPr>
              <a:t> et al., 2013)</a:t>
            </a:r>
          </a:p>
          <a:p>
            <a:pPr marL="285750" indent="-285750" algn="just">
              <a:buFont typeface="Arial" panose="020B0604020202020204" pitchFamily="34" charset="0"/>
              <a:buChar char="•"/>
            </a:pPr>
            <a:r>
              <a:rPr lang="it-IT" sz="1600" dirty="0">
                <a:latin typeface="Verdana" panose="020B0604030504040204" pitchFamily="34" charset="0"/>
                <a:ea typeface="Verdana" panose="020B0604030504040204" pitchFamily="34" charset="0"/>
              </a:rPr>
              <a:t>La riduzione dei livelli di dolore durante processi di analgesia indotta da effetto placebo è accompagnata da una variazione nell’attività della colonna dorsale midollare </a:t>
            </a:r>
            <a:r>
              <a:rPr lang="it-IT" sz="1600" dirty="0" err="1">
                <a:latin typeface="Verdana" panose="020B0604030504040204" pitchFamily="34" charset="0"/>
                <a:ea typeface="Verdana" panose="020B0604030504040204" pitchFamily="34" charset="0"/>
              </a:rPr>
              <a:t>ipsilaterale</a:t>
            </a:r>
            <a:r>
              <a:rPr lang="it-IT" sz="1600" dirty="0">
                <a:latin typeface="Verdana" panose="020B0604030504040204" pitchFamily="34" charset="0"/>
                <a:ea typeface="Verdana" panose="020B0604030504040204" pitchFamily="34" charset="0"/>
              </a:rPr>
              <a:t> al lato leso (</a:t>
            </a:r>
            <a:r>
              <a:rPr lang="it-IT" sz="1600" dirty="0" err="1">
                <a:latin typeface="Verdana" panose="020B0604030504040204" pitchFamily="34" charset="0"/>
                <a:ea typeface="Verdana" panose="020B0604030504040204" pitchFamily="34" charset="0"/>
              </a:rPr>
              <a:t>Eippert</a:t>
            </a:r>
            <a:r>
              <a:rPr lang="it-IT" sz="1600" dirty="0">
                <a:latin typeface="Verdana" panose="020B0604030504040204" pitchFamily="34" charset="0"/>
                <a:ea typeface="Verdana" panose="020B0604030504040204" pitchFamily="34" charset="0"/>
              </a:rPr>
              <a:t> et al., 2009)</a:t>
            </a:r>
          </a:p>
        </p:txBody>
      </p:sp>
      <p:pic>
        <p:nvPicPr>
          <p:cNvPr id="5" name="Immagine 4">
            <a:extLst>
              <a:ext uri="{FF2B5EF4-FFF2-40B4-BE49-F238E27FC236}">
                <a16:creationId xmlns:a16="http://schemas.microsoft.com/office/drawing/2014/main" id="{EFA751DE-C536-4837-BE05-9899289D9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799"/>
            <a:ext cx="1560579" cy="691897"/>
          </a:xfrm>
          <a:prstGeom prst="rect">
            <a:avLst/>
          </a:prstGeom>
        </p:spPr>
      </p:pic>
    </p:spTree>
    <p:extLst>
      <p:ext uri="{BB962C8B-B14F-4D97-AF65-F5344CB8AC3E}">
        <p14:creationId xmlns:p14="http://schemas.microsoft.com/office/powerpoint/2010/main" val="212236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783802" y="404664"/>
            <a:ext cx="3988659" cy="6709529"/>
          </a:xfrm>
          <a:prstGeom prst="rect">
            <a:avLst/>
          </a:prstGeom>
          <a:noFill/>
        </p:spPr>
        <p:txBody>
          <a:bodyPr wrap="square" rtlCol="0">
            <a:spAutoFit/>
          </a:bodyPr>
          <a:lstStyle/>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Nell’ambito dell’analgesia indotta da effetto placebo, un ruolo fondamentale è attribuito al sistema oppioide. Uno studio pioneristico in tale campo ha dimostrato che l’analgesia indotta da effetto placebo può essere attenuata mediante l’uso del naloxone (Levine et al., 1978). In questo studio, pazienti sottoposti ad un’estrazione dentale sono stati distribuiti casualmente in due gruppi: in un gruppo il dolore post-operatorio è stato trattato con naloxone, nell’altro gruppo con placebo. Tra i pazienti trattati con placebo, alcuni si sono dimostrati «</a:t>
            </a:r>
            <a:r>
              <a:rPr lang="it-IT" sz="1600" dirty="0" err="1">
                <a:latin typeface="Verdana" panose="020B0604030504040204" pitchFamily="34" charset="0"/>
                <a:ea typeface="Verdana" panose="020B0604030504040204" pitchFamily="34" charset="0"/>
              </a:rPr>
              <a:t>responders</a:t>
            </a:r>
            <a:r>
              <a:rPr lang="it-IT" sz="1600" dirty="0">
                <a:latin typeface="Verdana" panose="020B0604030504040204" pitchFamily="34" charset="0"/>
                <a:ea typeface="Verdana" panose="020B0604030504040204" pitchFamily="34" charset="0"/>
              </a:rPr>
              <a:t>», altri «</a:t>
            </a:r>
            <a:r>
              <a:rPr lang="it-IT" sz="1600" dirty="0" err="1">
                <a:latin typeface="Verdana" panose="020B0604030504040204" pitchFamily="34" charset="0"/>
                <a:ea typeface="Verdana" panose="020B0604030504040204" pitchFamily="34" charset="0"/>
              </a:rPr>
              <a:t>nonresponders</a:t>
            </a:r>
            <a:r>
              <a:rPr lang="it-IT" sz="1600" dirty="0">
                <a:latin typeface="Verdana" panose="020B0604030504040204" pitchFamily="34" charset="0"/>
                <a:ea typeface="Verdana" panose="020B0604030504040204" pitchFamily="34" charset="0"/>
              </a:rPr>
              <a:t>». A tutti i pazienti trattati con placebo è stato poi somministrato naloxone: il naloxone non ha aumentato i livelli di dolore nei </a:t>
            </a:r>
            <a:r>
              <a:rPr lang="it-IT" sz="1600" dirty="0" err="1">
                <a:latin typeface="Verdana" panose="020B0604030504040204" pitchFamily="34" charset="0"/>
                <a:ea typeface="Verdana" panose="020B0604030504040204" pitchFamily="34" charset="0"/>
              </a:rPr>
              <a:t>nonresponders</a:t>
            </a:r>
            <a:r>
              <a:rPr lang="it-IT" sz="1600" dirty="0">
                <a:latin typeface="Verdana" panose="020B0604030504040204" pitchFamily="34" charset="0"/>
                <a:ea typeface="Verdana" panose="020B0604030504040204" pitchFamily="34" charset="0"/>
              </a:rPr>
              <a:t>, tuttavia ha aumentato i livelli di dolore nei </a:t>
            </a:r>
            <a:r>
              <a:rPr lang="it-IT" sz="1600" dirty="0" err="1">
                <a:latin typeface="Verdana" panose="020B0604030504040204" pitchFamily="34" charset="0"/>
                <a:ea typeface="Verdana" panose="020B0604030504040204" pitchFamily="34" charset="0"/>
              </a:rPr>
              <a:t>responders</a:t>
            </a:r>
            <a:r>
              <a:rPr lang="it-IT" sz="1600" dirty="0">
                <a:latin typeface="Verdana" panose="020B0604030504040204" pitchFamily="34" charset="0"/>
                <a:ea typeface="Verdana" panose="020B0604030504040204" pitchFamily="34" charset="0"/>
              </a:rPr>
              <a:t>.</a:t>
            </a:r>
          </a:p>
          <a:p>
            <a:pPr algn="just"/>
            <a:endParaRPr lang="it-IT" sz="1600" dirty="0">
              <a:latin typeface="Verdana" panose="020B0604030504040204" pitchFamily="34" charset="0"/>
              <a:ea typeface="Verdana" panose="020B0604030504040204" pitchFamily="34" charset="0"/>
            </a:endParaRPr>
          </a:p>
          <a:p>
            <a:pPr algn="just"/>
            <a:endParaRPr lang="it-IT" sz="1400" dirty="0">
              <a:latin typeface="Verdana" panose="020B0604030504040204" pitchFamily="34" charset="0"/>
              <a:ea typeface="Verdana" panose="020B0604030504040204" pitchFamily="34" charset="0"/>
            </a:endParaRPr>
          </a:p>
        </p:txBody>
      </p:sp>
      <p:pic>
        <p:nvPicPr>
          <p:cNvPr id="6" name="Immagine 5">
            <a:extLst>
              <a:ext uri="{FF2B5EF4-FFF2-40B4-BE49-F238E27FC236}">
                <a16:creationId xmlns:a16="http://schemas.microsoft.com/office/drawing/2014/main" id="{7C7B3D1E-BFC9-4D79-87E3-E1993DDDA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512" y="692696"/>
            <a:ext cx="3134162" cy="5333412"/>
          </a:xfrm>
          <a:prstGeom prst="rect">
            <a:avLst/>
          </a:prstGeom>
        </p:spPr>
      </p:pic>
      <p:sp>
        <p:nvSpPr>
          <p:cNvPr id="7" name="CasellaDiTesto 6">
            <a:extLst>
              <a:ext uri="{FF2B5EF4-FFF2-40B4-BE49-F238E27FC236}">
                <a16:creationId xmlns:a16="http://schemas.microsoft.com/office/drawing/2014/main" id="{552B80D0-0B19-4EE3-9773-97EA4634C579}"/>
              </a:ext>
            </a:extLst>
          </p:cNvPr>
          <p:cNvSpPr txBox="1"/>
          <p:nvPr/>
        </p:nvSpPr>
        <p:spPr>
          <a:xfrm>
            <a:off x="7635534" y="6453336"/>
            <a:ext cx="1398140" cy="246221"/>
          </a:xfrm>
          <a:prstGeom prst="rect">
            <a:avLst/>
          </a:prstGeom>
          <a:noFill/>
        </p:spPr>
        <p:txBody>
          <a:bodyPr wrap="none" rtlCol="0">
            <a:spAutoFit/>
          </a:bodyPr>
          <a:lstStyle/>
          <a:p>
            <a:r>
              <a:rPr lang="it-IT" sz="1000" i="1" dirty="0">
                <a:latin typeface="Verdana" panose="020B0604030504040204" pitchFamily="34" charset="0"/>
                <a:ea typeface="Verdana" panose="020B0604030504040204" pitchFamily="34" charset="0"/>
              </a:rPr>
              <a:t>Levine et. al, 1978</a:t>
            </a:r>
          </a:p>
        </p:txBody>
      </p:sp>
      <p:pic>
        <p:nvPicPr>
          <p:cNvPr id="5" name="Immagine 4">
            <a:extLst>
              <a:ext uri="{FF2B5EF4-FFF2-40B4-BE49-F238E27FC236}">
                <a16:creationId xmlns:a16="http://schemas.microsoft.com/office/drawing/2014/main" id="{EA3F3143-B56D-4E5F-864A-AEFBEC7935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802" y="-11601"/>
            <a:ext cx="1560579" cy="691897"/>
          </a:xfrm>
          <a:prstGeom prst="rect">
            <a:avLst/>
          </a:prstGeom>
        </p:spPr>
      </p:pic>
    </p:spTree>
    <p:extLst>
      <p:ext uri="{BB962C8B-B14F-4D97-AF65-F5344CB8AC3E}">
        <p14:creationId xmlns:p14="http://schemas.microsoft.com/office/powerpoint/2010/main" val="411664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19327" y="692696"/>
            <a:ext cx="6940987" cy="1815882"/>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Nello specifico, il sistema oppioide si inserisce nell’ambito del sistema discendente di modulazione del dolore. In altre parole, l’analgesia indotta da effetto placebo prevede il coinvolgimento di vie discendenti che inibiscono la trasmissione degli stimoli dolorifici. </a:t>
            </a:r>
          </a:p>
          <a:p>
            <a:pPr algn="just"/>
            <a:endParaRPr lang="it-IT" sz="1600" dirty="0">
              <a:latin typeface="Verdana" panose="020B0604030504040204" pitchFamily="34" charset="0"/>
              <a:ea typeface="Verdana" panose="020B0604030504040204" pitchFamily="34" charset="0"/>
            </a:endParaRPr>
          </a:p>
          <a:p>
            <a:pPr algn="just"/>
            <a:endParaRPr lang="it-IT" sz="16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D5BD135A-696B-4A93-BAB1-A40C15F5F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689" y="1929896"/>
            <a:ext cx="6236262" cy="4574026"/>
          </a:xfrm>
          <a:prstGeom prst="rect">
            <a:avLst/>
          </a:prstGeom>
        </p:spPr>
      </p:pic>
      <p:sp>
        <p:nvSpPr>
          <p:cNvPr id="6" name="CasellaDiTesto 5">
            <a:extLst>
              <a:ext uri="{FF2B5EF4-FFF2-40B4-BE49-F238E27FC236}">
                <a16:creationId xmlns:a16="http://schemas.microsoft.com/office/drawing/2014/main" id="{90E08831-F26B-4F70-A88B-26010B2B24F5}"/>
              </a:ext>
            </a:extLst>
          </p:cNvPr>
          <p:cNvSpPr txBox="1"/>
          <p:nvPr/>
        </p:nvSpPr>
        <p:spPr>
          <a:xfrm>
            <a:off x="7596336" y="6491834"/>
            <a:ext cx="1420582" cy="246221"/>
          </a:xfrm>
          <a:prstGeom prst="rect">
            <a:avLst/>
          </a:prstGeom>
          <a:noFill/>
        </p:spPr>
        <p:txBody>
          <a:bodyPr wrap="none" rtlCol="0">
            <a:spAutoFit/>
          </a:bodyPr>
          <a:lstStyle/>
          <a:p>
            <a:r>
              <a:rPr lang="it-IT" sz="1000" i="1" dirty="0" err="1">
                <a:latin typeface="Verdana" panose="020B0604030504040204" pitchFamily="34" charset="0"/>
                <a:ea typeface="Verdana" panose="020B0604030504040204" pitchFamily="34" charset="0"/>
              </a:rPr>
              <a:t>Geuter</a:t>
            </a:r>
            <a:r>
              <a:rPr lang="it-IT" sz="1000" i="1" dirty="0">
                <a:latin typeface="Verdana" panose="020B0604030504040204" pitchFamily="34" charset="0"/>
                <a:ea typeface="Verdana" panose="020B0604030504040204" pitchFamily="34" charset="0"/>
              </a:rPr>
              <a:t> et al., 2017</a:t>
            </a:r>
          </a:p>
        </p:txBody>
      </p:sp>
      <p:pic>
        <p:nvPicPr>
          <p:cNvPr id="7" name="Immagine 6">
            <a:extLst>
              <a:ext uri="{FF2B5EF4-FFF2-40B4-BE49-F238E27FC236}">
                <a16:creationId xmlns:a16="http://schemas.microsoft.com/office/drawing/2014/main" id="{FBA001FA-057E-4DF3-9004-9DA79B8EF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3420" y="799"/>
            <a:ext cx="1560579" cy="691897"/>
          </a:xfrm>
          <a:prstGeom prst="rect">
            <a:avLst/>
          </a:prstGeom>
        </p:spPr>
      </p:pic>
    </p:spTree>
    <p:extLst>
      <p:ext uri="{BB962C8B-B14F-4D97-AF65-F5344CB8AC3E}">
        <p14:creationId xmlns:p14="http://schemas.microsoft.com/office/powerpoint/2010/main" val="34856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07477"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ottotitolo 2"/>
          <p:cNvSpPr txBox="1">
            <a:spLocks/>
          </p:cNvSpPr>
          <p:nvPr/>
        </p:nvSpPr>
        <p:spPr>
          <a:xfrm>
            <a:off x="0" y="116632"/>
            <a:ext cx="914399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it-IT" sz="2800" b="1" dirty="0">
              <a:solidFill>
                <a:srgbClr val="004A71"/>
              </a:solidFill>
            </a:endParaRPr>
          </a:p>
        </p:txBody>
      </p:sp>
      <p:sp>
        <p:nvSpPr>
          <p:cNvPr id="3" name="Rettangolo 2"/>
          <p:cNvSpPr/>
          <p:nvPr/>
        </p:nvSpPr>
        <p:spPr>
          <a:xfrm>
            <a:off x="-11850" y="117854"/>
            <a:ext cx="1673878" cy="1015663"/>
          </a:xfrm>
          <a:prstGeom prst="rect">
            <a:avLst/>
          </a:prstGeom>
        </p:spPr>
        <p:txBody>
          <a:bodyPr wrap="square">
            <a:spAutoFit/>
          </a:bodyPr>
          <a:lstStyle/>
          <a:p>
            <a:pPr algn="ctr"/>
            <a:r>
              <a:rPr lang="it-IT" sz="1200" b="1" dirty="0">
                <a:ln>
                  <a:solidFill>
                    <a:schemeClr val="tx1"/>
                  </a:solidFill>
                </a:ln>
                <a:solidFill>
                  <a:schemeClr val="bg1"/>
                </a:solidFill>
                <a:latin typeface="Verdana" panose="020B0604030504040204" pitchFamily="34" charset="0"/>
                <a:ea typeface="Verdana" panose="020B0604030504040204" pitchFamily="34" charset="0"/>
              </a:rPr>
              <a:t>MECCANISMI DELL’ANALGESIA INDOTTA DA EFFETTO PLACEBO</a:t>
            </a:r>
            <a:endParaRPr lang="it-IT" sz="1200" dirty="0">
              <a:ln>
                <a:solidFill>
                  <a:schemeClr val="tx1"/>
                </a:solidFill>
              </a:ln>
              <a:latin typeface="Verdana" panose="020B0604030504040204" pitchFamily="34" charset="0"/>
              <a:ea typeface="Verdana" panose="020B0604030504040204" pitchFamily="34" charset="0"/>
            </a:endParaRPr>
          </a:p>
        </p:txBody>
      </p:sp>
      <p:sp>
        <p:nvSpPr>
          <p:cNvPr id="2" name="CasellaDiTesto 1">
            <a:extLst>
              <a:ext uri="{FF2B5EF4-FFF2-40B4-BE49-F238E27FC236}">
                <a16:creationId xmlns:a16="http://schemas.microsoft.com/office/drawing/2014/main" id="{3855F5B1-C1EF-431C-8C72-3EDEE6E10124}"/>
              </a:ext>
            </a:extLst>
          </p:cNvPr>
          <p:cNvSpPr txBox="1"/>
          <p:nvPr/>
        </p:nvSpPr>
        <p:spPr>
          <a:xfrm>
            <a:off x="1819327" y="116632"/>
            <a:ext cx="6940987" cy="1815882"/>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Svariate zone sottocorticali e corticali, tra cui la </a:t>
            </a:r>
            <a:r>
              <a:rPr lang="it-IT" sz="1600" dirty="0" err="1">
                <a:latin typeface="Verdana" panose="020B0604030504040204" pitchFamily="34" charset="0"/>
                <a:ea typeface="Verdana" panose="020B0604030504040204" pitchFamily="34" charset="0"/>
              </a:rPr>
              <a:t>vmPFC</a:t>
            </a:r>
            <a:r>
              <a:rPr lang="it-IT" sz="1600" dirty="0">
                <a:latin typeface="Verdana" panose="020B0604030504040204" pitchFamily="34" charset="0"/>
                <a:ea typeface="Verdana" panose="020B0604030504040204" pitchFamily="34" charset="0"/>
              </a:rPr>
              <a:t>, possono attivare la sostanza grigia </a:t>
            </a:r>
            <a:r>
              <a:rPr lang="it-IT" sz="1600" dirty="0" err="1">
                <a:latin typeface="Verdana" panose="020B0604030504040204" pitchFamily="34" charset="0"/>
                <a:ea typeface="Verdana" panose="020B0604030504040204" pitchFamily="34" charset="0"/>
              </a:rPr>
              <a:t>periacqueduttale</a:t>
            </a:r>
            <a:r>
              <a:rPr lang="it-IT" sz="1600" dirty="0">
                <a:latin typeface="Verdana" panose="020B0604030504040204" pitchFamily="34" charset="0"/>
                <a:ea typeface="Verdana" panose="020B0604030504040204" pitchFamily="34" charset="0"/>
              </a:rPr>
              <a:t> (PAG). La PAG contiene neuroni che utilizzano come neurotrasmettitori degli oppioidi endogeni (encefalina e </a:t>
            </a:r>
            <a:r>
              <a:rPr lang="it-IT" sz="1600" dirty="0" err="1">
                <a:latin typeface="Verdana" panose="020B0604030504040204" pitchFamily="34" charset="0"/>
                <a:ea typeface="Verdana" panose="020B0604030504040204" pitchFamily="34" charset="0"/>
              </a:rPr>
              <a:t>dinorfina</a:t>
            </a:r>
            <a:r>
              <a:rPr lang="it-IT" sz="1600" dirty="0">
                <a:latin typeface="Verdana" panose="020B0604030504040204" pitchFamily="34" charset="0"/>
                <a:ea typeface="Verdana" panose="020B0604030504040204" pitchFamily="34" charset="0"/>
              </a:rPr>
              <a:t>); tali neuroni proiettano a diverse formazioni nervose, tra le quali spicca il nucleo del rafe magno, localizzato nel bulbo </a:t>
            </a:r>
            <a:r>
              <a:rPr lang="it-IT" sz="1600" dirty="0" err="1">
                <a:latin typeface="Verdana" panose="020B0604030504040204" pitchFamily="34" charset="0"/>
                <a:ea typeface="Verdana" panose="020B0604030504040204" pitchFamily="34" charset="0"/>
              </a:rPr>
              <a:t>rostroventromediale</a:t>
            </a:r>
            <a:r>
              <a:rPr lang="it-IT" sz="1600" dirty="0">
                <a:latin typeface="Verdana" panose="020B0604030504040204" pitchFamily="34" charset="0"/>
                <a:ea typeface="Verdana" panose="020B0604030504040204" pitchFamily="34" charset="0"/>
              </a:rPr>
              <a:t> (RVM). </a:t>
            </a:r>
          </a:p>
          <a:p>
            <a:pPr algn="just"/>
            <a:endParaRPr lang="it-IT" sz="1600" dirty="0">
              <a:latin typeface="Verdana" panose="020B0604030504040204" pitchFamily="34" charset="0"/>
              <a:ea typeface="Verdana" panose="020B0604030504040204" pitchFamily="34" charset="0"/>
            </a:endParaRPr>
          </a:p>
        </p:txBody>
      </p:sp>
      <p:pic>
        <p:nvPicPr>
          <p:cNvPr id="5" name="Immagine 4">
            <a:extLst>
              <a:ext uri="{FF2B5EF4-FFF2-40B4-BE49-F238E27FC236}">
                <a16:creationId xmlns:a16="http://schemas.microsoft.com/office/drawing/2014/main" id="{F298961D-462C-4CF9-A521-659865177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27" y="2636912"/>
            <a:ext cx="4248472" cy="2749012"/>
          </a:xfrm>
          <a:prstGeom prst="rect">
            <a:avLst/>
          </a:prstGeom>
        </p:spPr>
      </p:pic>
      <p:sp>
        <p:nvSpPr>
          <p:cNvPr id="6" name="CasellaDiTesto 5">
            <a:extLst>
              <a:ext uri="{FF2B5EF4-FFF2-40B4-BE49-F238E27FC236}">
                <a16:creationId xmlns:a16="http://schemas.microsoft.com/office/drawing/2014/main" id="{FBAEBB9A-5089-4D8E-A61D-151DEE22623E}"/>
              </a:ext>
            </a:extLst>
          </p:cNvPr>
          <p:cNvSpPr txBox="1"/>
          <p:nvPr/>
        </p:nvSpPr>
        <p:spPr>
          <a:xfrm>
            <a:off x="1807477" y="1784054"/>
            <a:ext cx="3098658" cy="5016758"/>
          </a:xfrm>
          <a:prstGeom prst="rect">
            <a:avLst/>
          </a:prstGeom>
          <a:noFill/>
        </p:spPr>
        <p:txBody>
          <a:bodyPr wrap="square" rtlCol="0">
            <a:spAutoFit/>
          </a:bodyPr>
          <a:lstStyle/>
          <a:p>
            <a:pPr algn="just"/>
            <a:r>
              <a:rPr lang="it-IT" sz="1600" dirty="0">
                <a:latin typeface="Verdana" panose="020B0604030504040204" pitchFamily="34" charset="0"/>
                <a:ea typeface="Verdana" panose="020B0604030504040204" pitchFamily="34" charset="0"/>
              </a:rPr>
              <a:t>Gli oppioidi endogeni, legandosi ai propri recettori (µ, δ, κ), determinano esclusivamente un’azione inibitoria, la quale si esplica sia a livello </a:t>
            </a:r>
            <a:r>
              <a:rPr lang="it-IT" sz="1600" dirty="0" err="1">
                <a:latin typeface="Verdana" panose="020B0604030504040204" pitchFamily="34" charset="0"/>
                <a:ea typeface="Verdana" panose="020B0604030504040204" pitchFamily="34" charset="0"/>
              </a:rPr>
              <a:t>pre</a:t>
            </a:r>
            <a:r>
              <a:rPr lang="it-IT" sz="1600" dirty="0">
                <a:latin typeface="Verdana" panose="020B0604030504040204" pitchFamily="34" charset="0"/>
                <a:ea typeface="Verdana" panose="020B0604030504040204" pitchFamily="34" charset="0"/>
              </a:rPr>
              <a:t>-sinaptico (mediante inibizione di canali del Ca</a:t>
            </a:r>
            <a:r>
              <a:rPr lang="it-IT" sz="1600" baseline="30000" dirty="0">
                <a:latin typeface="Verdana" panose="020B0604030504040204" pitchFamily="34" charset="0"/>
                <a:ea typeface="Verdana" panose="020B0604030504040204" pitchFamily="34" charset="0"/>
              </a:rPr>
              <a:t>++</a:t>
            </a:r>
            <a:r>
              <a:rPr lang="it-IT" sz="1600" dirty="0">
                <a:latin typeface="Verdana" panose="020B0604030504040204" pitchFamily="34" charset="0"/>
                <a:ea typeface="Verdana" panose="020B0604030504040204" pitchFamily="34" charset="0"/>
              </a:rPr>
              <a:t> voltaggio-dipendenti) sia a livello post-sinaptico (mediante attivazione di canali del K</a:t>
            </a:r>
            <a:r>
              <a:rPr lang="it-IT" sz="1600" baseline="30000" dirty="0">
                <a:latin typeface="Verdana" panose="020B0604030504040204" pitchFamily="34" charset="0"/>
                <a:ea typeface="Verdana" panose="020B0604030504040204" pitchFamily="34" charset="0"/>
              </a:rPr>
              <a:t>+</a:t>
            </a:r>
            <a:r>
              <a:rPr lang="it-IT" sz="1600" dirty="0">
                <a:latin typeface="Verdana" panose="020B0604030504040204" pitchFamily="34" charset="0"/>
                <a:ea typeface="Verdana" panose="020B0604030504040204" pitchFamily="34" charset="0"/>
              </a:rPr>
              <a:t> voltaggio-dipendenti). In sintesi, gli oppioidi endogeni inibiscono la trasmissione nervosa impedendo il rilascio di neurotrasmettitore a livello </a:t>
            </a:r>
            <a:r>
              <a:rPr lang="it-IT" sz="1600" dirty="0" err="1">
                <a:latin typeface="Verdana" panose="020B0604030504040204" pitchFamily="34" charset="0"/>
                <a:ea typeface="Verdana" panose="020B0604030504040204" pitchFamily="34" charset="0"/>
              </a:rPr>
              <a:t>pre</a:t>
            </a:r>
            <a:r>
              <a:rPr lang="it-IT" sz="1600" dirty="0">
                <a:latin typeface="Verdana" panose="020B0604030504040204" pitchFamily="34" charset="0"/>
                <a:ea typeface="Verdana" panose="020B0604030504040204" pitchFamily="34" charset="0"/>
              </a:rPr>
              <a:t>-sinaptico ed </a:t>
            </a:r>
            <a:r>
              <a:rPr lang="it-IT" sz="1600" dirty="0" err="1">
                <a:latin typeface="Verdana" panose="020B0604030504040204" pitchFamily="34" charset="0"/>
                <a:ea typeface="Verdana" panose="020B0604030504040204" pitchFamily="34" charset="0"/>
              </a:rPr>
              <a:t>iperpolarizzando</a:t>
            </a:r>
            <a:r>
              <a:rPr lang="it-IT" sz="1600" dirty="0">
                <a:latin typeface="Verdana" panose="020B0604030504040204" pitchFamily="34" charset="0"/>
                <a:ea typeface="Verdana" panose="020B0604030504040204" pitchFamily="34" charset="0"/>
              </a:rPr>
              <a:t> il neurone post-sinaptico. </a:t>
            </a:r>
          </a:p>
        </p:txBody>
      </p:sp>
      <p:sp>
        <p:nvSpPr>
          <p:cNvPr id="7" name="CasellaDiTesto 6">
            <a:extLst>
              <a:ext uri="{FF2B5EF4-FFF2-40B4-BE49-F238E27FC236}">
                <a16:creationId xmlns:a16="http://schemas.microsoft.com/office/drawing/2014/main" id="{CF611405-B08C-40B6-BD9A-4AE8885ADC63}"/>
              </a:ext>
            </a:extLst>
          </p:cNvPr>
          <p:cNvSpPr txBox="1"/>
          <p:nvPr/>
        </p:nvSpPr>
        <p:spPr>
          <a:xfrm>
            <a:off x="7729829" y="5385924"/>
            <a:ext cx="1414170" cy="246221"/>
          </a:xfrm>
          <a:prstGeom prst="rect">
            <a:avLst/>
          </a:prstGeom>
          <a:noFill/>
        </p:spPr>
        <p:txBody>
          <a:bodyPr wrap="none" rtlCol="0">
            <a:spAutoFit/>
          </a:bodyPr>
          <a:lstStyle/>
          <a:p>
            <a:r>
              <a:rPr lang="it-IT" sz="1000" i="1" dirty="0" err="1">
                <a:latin typeface="Verdana" panose="020B0604030504040204" pitchFamily="34" charset="0"/>
                <a:ea typeface="Verdana" panose="020B0604030504040204" pitchFamily="34" charset="0"/>
              </a:rPr>
              <a:t>Corder</a:t>
            </a:r>
            <a:r>
              <a:rPr lang="it-IT" sz="1000" i="1" dirty="0">
                <a:latin typeface="Verdana" panose="020B0604030504040204" pitchFamily="34" charset="0"/>
                <a:ea typeface="Verdana" panose="020B0604030504040204" pitchFamily="34" charset="0"/>
              </a:rPr>
              <a:t> et al., 2018</a:t>
            </a:r>
          </a:p>
        </p:txBody>
      </p:sp>
      <p:pic>
        <p:nvPicPr>
          <p:cNvPr id="8" name="Immagine 7">
            <a:extLst>
              <a:ext uri="{FF2B5EF4-FFF2-40B4-BE49-F238E27FC236}">
                <a16:creationId xmlns:a16="http://schemas.microsoft.com/office/drawing/2014/main" id="{444437F8-3330-4E78-B28E-7DACDCDA6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624" y="6049471"/>
            <a:ext cx="1560579" cy="691897"/>
          </a:xfrm>
          <a:prstGeom prst="rect">
            <a:avLst/>
          </a:prstGeom>
        </p:spPr>
      </p:pic>
    </p:spTree>
    <p:extLst>
      <p:ext uri="{BB962C8B-B14F-4D97-AF65-F5344CB8AC3E}">
        <p14:creationId xmlns:p14="http://schemas.microsoft.com/office/powerpoint/2010/main" val="10130727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1581</Words>
  <Application>Microsoft Office PowerPoint</Application>
  <PresentationFormat>Presentazione su schermo (4:3)</PresentationFormat>
  <Paragraphs>130</Paragraphs>
  <Slides>16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Verdana</vt:lpstr>
      <vt:lpstr>Tema di Office</vt:lpstr>
      <vt:lpstr>MECCANISMI DELL’ANALGESIA INDOTTA DA EFFETTO PLACEBO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ANALGESIA DA EFFETTO PLACEBO</dc:title>
  <dc:creator>utente</dc:creator>
  <cp:lastModifiedBy>Matteo Esposito</cp:lastModifiedBy>
  <cp:revision>58</cp:revision>
  <dcterms:created xsi:type="dcterms:W3CDTF">2019-03-04T19:24:43Z</dcterms:created>
  <dcterms:modified xsi:type="dcterms:W3CDTF">2019-04-03T18:51:37Z</dcterms:modified>
</cp:coreProperties>
</file>