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xml" ContentType="application/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59" r:id="rId6"/>
    <p:sldId id="269" r:id="rId7"/>
    <p:sldId id="264" r:id="rId8"/>
    <p:sldId id="263" r:id="rId9"/>
    <p:sldId id="261" r:id="rId10"/>
    <p:sldId id="271" r:id="rId11"/>
    <p:sldId id="266" r:id="rId12"/>
    <p:sldId id="262" r:id="rId13"/>
    <p:sldId id="270" r:id="rId14"/>
    <p:sldId id="267" r:id="rId15"/>
    <p:sldId id="265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7FF28"/>
    <a:srgbClr val="E43124"/>
    <a:srgbClr val="A3BB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filipposchepis:Desktop:Preliminary%20Analysis:Passata%20sotto%20le%20mani%20di%20ILENIA:Medie%20per%20grafici%20per%20filippo%20(version%201).xlsx" TargetMode="External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filipposchepis:Desktop:Preliminary%20Analysis:Passata%20sotto%20le%20mani%20di%20ILENIA:Medie%20per%20grafici%20per%20filippo%20(version%201).xlsx" TargetMode="External"/><Relationship Id="rId3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filipposchepis:Desktop:Preliminary%20Analysis:Passata%20sotto%20le%20mani%20di%20ILENIA:Medie%20per%20grafici%20per%20filippo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barChart>
        <c:barDir val="col"/>
        <c:grouping val="clustered"/>
        <c:ser>
          <c:idx val="1"/>
          <c:order val="1"/>
          <c:tx>
            <c:strRef>
              <c:f>'Sheet1 (2)'!$G$8</c:f>
              <c:strCache>
                <c:ptCount val="1"/>
                <c:pt idx="0">
                  <c:v>HVPG</c:v>
                </c:pt>
              </c:strCache>
            </c:strRef>
          </c:tx>
          <c:errBars>
            <c:errBarType val="plus"/>
            <c:errValType val="cust"/>
            <c:plus>
              <c:numRef>
                <c:f>'Sheet1 (2)'!$G$15:$G$19</c:f>
                <c:numCache>
                  <c:formatCode>General</c:formatCode>
                  <c:ptCount val="5"/>
                  <c:pt idx="0">
                    <c:v>0.21707</c:v>
                  </c:pt>
                  <c:pt idx="1">
                    <c:v>0.62759</c:v>
                  </c:pt>
                  <c:pt idx="2">
                    <c:v>0.4184</c:v>
                  </c:pt>
                  <c:pt idx="3">
                    <c:v>0.81312</c:v>
                  </c:pt>
                  <c:pt idx="4">
                    <c:v>0.80351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'Sheet1 (2)'!$E$9:$E$13</c:f>
              <c:strCache>
                <c:ptCount val="5"/>
                <c:pt idx="0">
                  <c:v>PS1</c:v>
                </c:pt>
                <c:pt idx="1">
                  <c:v>PS2</c:v>
                </c:pt>
                <c:pt idx="2">
                  <c:v>PS3</c:v>
                </c:pt>
                <c:pt idx="3">
                  <c:v>PS4</c:v>
                </c:pt>
                <c:pt idx="4">
                  <c:v>PS5</c:v>
                </c:pt>
              </c:strCache>
            </c:strRef>
          </c:cat>
          <c:val>
            <c:numRef>
              <c:f>'Sheet1 (2)'!$G$9:$G$13</c:f>
              <c:numCache>
                <c:formatCode>General</c:formatCode>
                <c:ptCount val="5"/>
                <c:pt idx="0">
                  <c:v>6.3923</c:v>
                </c:pt>
                <c:pt idx="1">
                  <c:v>14.2257</c:v>
                </c:pt>
                <c:pt idx="2">
                  <c:v>16.9713</c:v>
                </c:pt>
                <c:pt idx="3">
                  <c:v>19.4749</c:v>
                </c:pt>
                <c:pt idx="4">
                  <c:v>21.1819</c:v>
                </c:pt>
              </c:numCache>
            </c:numRef>
          </c:val>
        </c:ser>
        <c:gapWidth val="350"/>
        <c:axId val="511069400"/>
        <c:axId val="511079208"/>
      </c:barChart>
      <c:barChart>
        <c:barDir val="col"/>
        <c:grouping val="clustered"/>
        <c:ser>
          <c:idx val="0"/>
          <c:order val="0"/>
          <c:tx>
            <c:strRef>
              <c:f>'Sheet1 (2)'!$F$8</c:f>
              <c:strCache>
                <c:ptCount val="1"/>
                <c:pt idx="0">
                  <c:v>Meld</c:v>
                </c:pt>
              </c:strCache>
            </c:strRef>
          </c:tx>
          <c:errBars>
            <c:errBarType val="plus"/>
            <c:errValType val="cust"/>
            <c:plus>
              <c:numRef>
                <c:f>'Sheet1 (2)'!$F$15:$F$19</c:f>
                <c:numCache>
                  <c:formatCode>General</c:formatCode>
                  <c:ptCount val="5"/>
                  <c:pt idx="0">
                    <c:v>0.22</c:v>
                  </c:pt>
                  <c:pt idx="1">
                    <c:v>0.75</c:v>
                  </c:pt>
                  <c:pt idx="2">
                    <c:v>0.389</c:v>
                  </c:pt>
                  <c:pt idx="3">
                    <c:v>0.864</c:v>
                  </c:pt>
                  <c:pt idx="4">
                    <c:v>0.854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'Sheet1 (2)'!$E$9:$E$13</c:f>
              <c:strCache>
                <c:ptCount val="5"/>
                <c:pt idx="0">
                  <c:v>PS1</c:v>
                </c:pt>
                <c:pt idx="1">
                  <c:v>PS2</c:v>
                </c:pt>
                <c:pt idx="2">
                  <c:v>PS3</c:v>
                </c:pt>
                <c:pt idx="3">
                  <c:v>PS4</c:v>
                </c:pt>
                <c:pt idx="4">
                  <c:v>PS5</c:v>
                </c:pt>
              </c:strCache>
            </c:strRef>
          </c:cat>
          <c:val>
            <c:numRef>
              <c:f>'Sheet1 (2)'!$F$9:$F$13</c:f>
              <c:numCache>
                <c:formatCode>General</c:formatCode>
                <c:ptCount val="5"/>
                <c:pt idx="0">
                  <c:v>7.96</c:v>
                </c:pt>
                <c:pt idx="1">
                  <c:v>10.44</c:v>
                </c:pt>
                <c:pt idx="2">
                  <c:v>10.92</c:v>
                </c:pt>
                <c:pt idx="3">
                  <c:v>14.52</c:v>
                </c:pt>
                <c:pt idx="4">
                  <c:v>15.35</c:v>
                </c:pt>
              </c:numCache>
            </c:numRef>
          </c:val>
        </c:ser>
        <c:ser>
          <c:idx val="2"/>
          <c:order val="2"/>
          <c:val>
            <c:numRef>
              <c:f>'Sheet1 (2)'!$B$9:$B$13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val>
            <c:numRef>
              <c:f>'Sheet1 (2)'!$C$9:$C$13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axId val="511380296"/>
        <c:axId val="511421288"/>
      </c:barChart>
      <c:catAx>
        <c:axId val="511069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600"/>
                </a:pPr>
                <a:r>
                  <a:rPr lang="en-US" sz="1600"/>
                  <a:t>Stratification groups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en-US" sz="1200"/>
            </a:pPr>
            <a:endParaRPr lang="it-IT"/>
          </a:p>
        </c:txPr>
        <c:crossAx val="511079208"/>
        <c:crosses val="autoZero"/>
        <c:auto val="1"/>
        <c:lblAlgn val="ctr"/>
        <c:lblOffset val="100"/>
      </c:catAx>
      <c:valAx>
        <c:axId val="511079208"/>
        <c:scaling>
          <c:orientation val="minMax"/>
          <c:max val="24.0"/>
          <c:min val="5.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HVPG (mmHg)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11069400"/>
        <c:crosses val="autoZero"/>
        <c:crossBetween val="between"/>
        <c:majorUnit val="1.0"/>
      </c:valAx>
      <c:valAx>
        <c:axId val="511421288"/>
        <c:scaling>
          <c:orientation val="minMax"/>
          <c:max val="18.0"/>
          <c:min val="4.0"/>
        </c:scaling>
        <c:axPos val="r"/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Meld</a:t>
                </a:r>
                <a:r>
                  <a:rPr lang="en-US" sz="1400" baseline="0"/>
                  <a:t> score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11380296"/>
        <c:crosses val="max"/>
        <c:crossBetween val="between"/>
        <c:majorUnit val="1.0"/>
      </c:valAx>
      <c:catAx>
        <c:axId val="511380296"/>
        <c:scaling>
          <c:orientation val="minMax"/>
        </c:scaling>
        <c:delete val="1"/>
        <c:axPos val="b"/>
        <c:tickLblPos val="nextTo"/>
        <c:crossAx val="511421288"/>
        <c:crosses val="autoZero"/>
        <c:auto val="1"/>
        <c:lblAlgn val="ctr"/>
        <c:lblOffset val="10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4081342090902"/>
          <c:y val="0.0165460186142709"/>
          <c:w val="0.082482069073049"/>
          <c:h val="0.187173741338176"/>
        </c:manualLayout>
      </c:layout>
      <c:txPr>
        <a:bodyPr/>
        <a:lstStyle/>
        <a:p>
          <a:pPr>
            <a:defRPr lang="en-US" sz="1200"/>
          </a:pPr>
          <a:endParaRPr lang="it-IT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barChart>
        <c:barDir val="col"/>
        <c:grouping val="clustered"/>
        <c:ser>
          <c:idx val="1"/>
          <c:order val="1"/>
          <c:tx>
            <c:strRef>
              <c:f>Sheet1!$G$8</c:f>
              <c:strCache>
                <c:ptCount val="1"/>
                <c:pt idx="0">
                  <c:v>MAP</c:v>
                </c:pt>
              </c:strCache>
            </c:strRef>
          </c:tx>
          <c:errBars>
            <c:errBarType val="plus"/>
            <c:errValType val="cust"/>
            <c:plus>
              <c:numRef>
                <c:f>Sheet1!$G$15:$G$19</c:f>
                <c:numCache>
                  <c:formatCode>General</c:formatCode>
                  <c:ptCount val="5"/>
                  <c:pt idx="0">
                    <c:v>2.61</c:v>
                  </c:pt>
                  <c:pt idx="1">
                    <c:v>2.782</c:v>
                  </c:pt>
                  <c:pt idx="2">
                    <c:v>1.505</c:v>
                  </c:pt>
                  <c:pt idx="3">
                    <c:v>1.762</c:v>
                  </c:pt>
                  <c:pt idx="4">
                    <c:v>1.719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Sheet1!$E$9:$E$13</c:f>
              <c:strCache>
                <c:ptCount val="5"/>
                <c:pt idx="0">
                  <c:v>PS1</c:v>
                </c:pt>
                <c:pt idx="1">
                  <c:v>PS2</c:v>
                </c:pt>
                <c:pt idx="2">
                  <c:v>PS3</c:v>
                </c:pt>
                <c:pt idx="3">
                  <c:v>PS4</c:v>
                </c:pt>
                <c:pt idx="4">
                  <c:v>PS5</c:v>
                </c:pt>
              </c:strCache>
            </c:strRef>
          </c:cat>
          <c:val>
            <c:numRef>
              <c:f>Sheet1!$G$9:$G$13</c:f>
              <c:numCache>
                <c:formatCode>General</c:formatCode>
                <c:ptCount val="5"/>
                <c:pt idx="0">
                  <c:v>101.6</c:v>
                </c:pt>
                <c:pt idx="1">
                  <c:v>95.94</c:v>
                </c:pt>
                <c:pt idx="2">
                  <c:v>91.92</c:v>
                </c:pt>
                <c:pt idx="3">
                  <c:v>88.04</c:v>
                </c:pt>
                <c:pt idx="4">
                  <c:v>82.03</c:v>
                </c:pt>
              </c:numCache>
            </c:numRef>
          </c:val>
        </c:ser>
        <c:gapWidth val="350"/>
        <c:axId val="490692232"/>
        <c:axId val="490647112"/>
      </c:barChart>
      <c:barChart>
        <c:barDir val="col"/>
        <c:grouping val="clustered"/>
        <c:ser>
          <c:idx val="0"/>
          <c:order val="0"/>
          <c:tx>
            <c:strRef>
              <c:f>Sheet1!$F$8</c:f>
              <c:strCache>
                <c:ptCount val="1"/>
                <c:pt idx="0">
                  <c:v>CI</c:v>
                </c:pt>
              </c:strCache>
            </c:strRef>
          </c:tx>
          <c:errBars>
            <c:errBarType val="plus"/>
            <c:errValType val="cust"/>
            <c:plus>
              <c:numRef>
                <c:f>Sheet1!$F$15:$F$19</c:f>
                <c:numCache>
                  <c:formatCode>General</c:formatCode>
                  <c:ptCount val="5"/>
                  <c:pt idx="0">
                    <c:v>0.067036875392697</c:v>
                  </c:pt>
                  <c:pt idx="1">
                    <c:v>0.168750041120083</c:v>
                  </c:pt>
                  <c:pt idx="2">
                    <c:v>0.091524094379026</c:v>
                  </c:pt>
                  <c:pt idx="3">
                    <c:v>0.181429945510659</c:v>
                  </c:pt>
                  <c:pt idx="4">
                    <c:v>0.211251320566162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Sheet1!$E$9:$E$13</c:f>
              <c:strCache>
                <c:ptCount val="5"/>
                <c:pt idx="0">
                  <c:v>PS1</c:v>
                </c:pt>
                <c:pt idx="1">
                  <c:v>PS2</c:v>
                </c:pt>
                <c:pt idx="2">
                  <c:v>PS3</c:v>
                </c:pt>
                <c:pt idx="3">
                  <c:v>PS4</c:v>
                </c:pt>
                <c:pt idx="4">
                  <c:v>PS5</c:v>
                </c:pt>
              </c:strCache>
            </c:strRef>
          </c:cat>
          <c:val>
            <c:numRef>
              <c:f>Sheet1!$F$9:$F$13</c:f>
              <c:numCache>
                <c:formatCode>General</c:formatCode>
                <c:ptCount val="5"/>
                <c:pt idx="0">
                  <c:v>3.118545696985239</c:v>
                </c:pt>
                <c:pt idx="1">
                  <c:v>3.52270511464039</c:v>
                </c:pt>
                <c:pt idx="2">
                  <c:v>3.66295746237858</c:v>
                </c:pt>
                <c:pt idx="3">
                  <c:v>3.98707023221915</c:v>
                </c:pt>
                <c:pt idx="4">
                  <c:v>3.79416873910976</c:v>
                </c:pt>
              </c:numCache>
            </c:numRef>
          </c:val>
        </c:ser>
        <c:ser>
          <c:idx val="2"/>
          <c:order val="2"/>
          <c:val>
            <c:numRef>
              <c:f>Sheet1!$B$9:$B$13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val>
            <c:numRef>
              <c:f>Sheet1!$C$9:$C$13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axId val="490656584"/>
        <c:axId val="490643064"/>
      </c:barChart>
      <c:catAx>
        <c:axId val="490692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600"/>
                </a:pPr>
                <a:r>
                  <a:rPr lang="en-US" sz="1600"/>
                  <a:t>Stratification groups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en-US" sz="1200"/>
            </a:pPr>
            <a:endParaRPr lang="it-IT"/>
          </a:p>
        </c:txPr>
        <c:crossAx val="490647112"/>
        <c:crosses val="autoZero"/>
        <c:auto val="1"/>
        <c:lblAlgn val="ctr"/>
        <c:lblOffset val="100"/>
      </c:catAx>
      <c:valAx>
        <c:axId val="490647112"/>
        <c:scaling>
          <c:orientation val="minMax"/>
          <c:max val="105.0"/>
          <c:min val="65.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MAP (mmHg)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490692232"/>
        <c:crosses val="autoZero"/>
        <c:crossBetween val="between"/>
      </c:valAx>
      <c:valAx>
        <c:axId val="490643064"/>
        <c:scaling>
          <c:orientation val="minMax"/>
          <c:max val="4.2"/>
          <c:min val="2.5"/>
        </c:scaling>
        <c:axPos val="r"/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CI (L/min/m2)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490656584"/>
        <c:crosses val="max"/>
        <c:crossBetween val="between"/>
        <c:majorUnit val="0.1"/>
      </c:valAx>
      <c:catAx>
        <c:axId val="490656584"/>
        <c:scaling>
          <c:orientation val="minMax"/>
        </c:scaling>
        <c:delete val="1"/>
        <c:axPos val="b"/>
        <c:tickLblPos val="nextTo"/>
        <c:crossAx val="490643064"/>
        <c:crosses val="autoZero"/>
        <c:auto val="1"/>
        <c:lblAlgn val="ctr"/>
        <c:lblOffset val="10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5605071333905"/>
          <c:y val="0.0165460186142709"/>
          <c:w val="0.0594332267872457"/>
          <c:h val="0.180968984357824"/>
        </c:manualLayout>
      </c:layout>
      <c:txPr>
        <a:bodyPr/>
        <a:lstStyle/>
        <a:p>
          <a:pPr>
            <a:defRPr lang="en-US" sz="1200"/>
          </a:pPr>
          <a:endParaRPr lang="it-IT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902464881496326"/>
          <c:y val="0.166635070413374"/>
          <c:w val="0.815926703228223"/>
          <c:h val="0.494503838349866"/>
        </c:manualLayout>
      </c:layout>
      <c:barChart>
        <c:barDir val="col"/>
        <c:grouping val="clustered"/>
        <c:ser>
          <c:idx val="0"/>
          <c:order val="0"/>
          <c:tx>
            <c:strRef>
              <c:f>Sheet5!$A$4</c:f>
              <c:strCache>
                <c:ptCount val="1"/>
                <c:pt idx="0">
                  <c:v>HR</c:v>
                </c:pt>
              </c:strCache>
            </c:strRef>
          </c:tx>
          <c:errBars>
            <c:errBarType val="plus"/>
            <c:errValType val="cust"/>
            <c:plus>
              <c:numRef>
                <c:f>Sheet5!$B$10:$F$10</c:f>
                <c:numCache>
                  <c:formatCode>General</c:formatCode>
                  <c:ptCount val="5"/>
                  <c:pt idx="0">
                    <c:v>3.0885</c:v>
                  </c:pt>
                  <c:pt idx="1">
                    <c:v>2.5628</c:v>
                  </c:pt>
                  <c:pt idx="2">
                    <c:v>2.0879</c:v>
                  </c:pt>
                  <c:pt idx="3">
                    <c:v>2.5157</c:v>
                  </c:pt>
                  <c:pt idx="4">
                    <c:v>2.6662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Sheet5!$B$3:$F$3</c:f>
              <c:strCache>
                <c:ptCount val="5"/>
                <c:pt idx="0">
                  <c:v>HVPG &gt;5&lt;10mmHg (N 14)</c:v>
                </c:pt>
                <c:pt idx="1">
                  <c:v>HVPG ≥10mmHg (N 12)</c:v>
                </c:pt>
                <c:pt idx="2">
                  <c:v>EV (N 24)</c:v>
                </c:pt>
                <c:pt idx="3">
                  <c:v>Asc (N 12)</c:v>
                </c:pt>
                <c:pt idx="4">
                  <c:v>RefAsc ( N 13)</c:v>
                </c:pt>
              </c:strCache>
            </c:strRef>
          </c:cat>
          <c:val>
            <c:numRef>
              <c:f>Sheet5!$B$4:$F$4</c:f>
              <c:numCache>
                <c:formatCode>General</c:formatCode>
                <c:ptCount val="5"/>
                <c:pt idx="0">
                  <c:v>63.153</c:v>
                </c:pt>
                <c:pt idx="1">
                  <c:v>63.652</c:v>
                </c:pt>
                <c:pt idx="2">
                  <c:v>67.657</c:v>
                </c:pt>
                <c:pt idx="3">
                  <c:v>71.417</c:v>
                </c:pt>
                <c:pt idx="4">
                  <c:v>73.923</c:v>
                </c:pt>
              </c:numCache>
            </c:numRef>
          </c:val>
        </c:ser>
        <c:ser>
          <c:idx val="2"/>
          <c:order val="2"/>
          <c:tx>
            <c:strRef>
              <c:f>Sheet5!$A$6</c:f>
              <c:strCache>
                <c:ptCount val="1"/>
              </c:strCache>
            </c:strRef>
          </c:tx>
          <c:cat>
            <c:strRef>
              <c:f>Sheet5!$B$3:$F$3</c:f>
              <c:strCache>
                <c:ptCount val="5"/>
                <c:pt idx="0">
                  <c:v>HVPG &gt;5&lt;10mmHg (N 14)</c:v>
                </c:pt>
                <c:pt idx="1">
                  <c:v>HVPG ≥10mmHg (N 12)</c:v>
                </c:pt>
                <c:pt idx="2">
                  <c:v>EV (N 24)</c:v>
                </c:pt>
                <c:pt idx="3">
                  <c:v>Asc (N 12)</c:v>
                </c:pt>
                <c:pt idx="4">
                  <c:v>RefAsc ( N 13)</c:v>
                </c:pt>
              </c:strCache>
            </c:strRef>
          </c:cat>
          <c:val>
            <c:numRef>
              <c:f>Sheet5!$B$6:$F$6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Sheet5!$A$7</c:f>
              <c:strCache>
                <c:ptCount val="1"/>
              </c:strCache>
            </c:strRef>
          </c:tx>
          <c:cat>
            <c:strRef>
              <c:f>Sheet5!$B$3:$F$3</c:f>
              <c:strCache>
                <c:ptCount val="5"/>
                <c:pt idx="0">
                  <c:v>HVPG &gt;5&lt;10mmHg (N 14)</c:v>
                </c:pt>
                <c:pt idx="1">
                  <c:v>HVPG ≥10mmHg (N 12)</c:v>
                </c:pt>
                <c:pt idx="2">
                  <c:v>EV (N 24)</c:v>
                </c:pt>
                <c:pt idx="3">
                  <c:v>Asc (N 12)</c:v>
                </c:pt>
                <c:pt idx="4">
                  <c:v>RefAsc ( N 13)</c:v>
                </c:pt>
              </c:strCache>
            </c:strRef>
          </c:cat>
          <c:val>
            <c:numRef>
              <c:f>Sheet5!$B$7:$F$7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axId val="489779976"/>
        <c:axId val="489772056"/>
      </c:barChart>
      <c:barChart>
        <c:barDir val="col"/>
        <c:grouping val="clustered"/>
        <c:ser>
          <c:idx val="1"/>
          <c:order val="1"/>
          <c:tx>
            <c:strRef>
              <c:f>Sheet5!$A$5</c:f>
              <c:strCache>
                <c:ptCount val="1"/>
                <c:pt idx="0">
                  <c:v>SVI</c:v>
                </c:pt>
              </c:strCache>
            </c:strRef>
          </c:tx>
          <c:errBars>
            <c:errBarType val="plus"/>
            <c:errValType val="cust"/>
            <c:plus>
              <c:numRef>
                <c:f>Sheet5!$B$11:$F$11</c:f>
                <c:numCache>
                  <c:formatCode>General</c:formatCode>
                  <c:ptCount val="5"/>
                  <c:pt idx="0">
                    <c:v>1.916877323669</c:v>
                  </c:pt>
                  <c:pt idx="1">
                    <c:v>1.775796376334</c:v>
                  </c:pt>
                  <c:pt idx="2">
                    <c:v>1.73159771062</c:v>
                  </c:pt>
                  <c:pt idx="3">
                    <c:v>1.977034331047</c:v>
                  </c:pt>
                  <c:pt idx="4">
                    <c:v>1.617791738302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Sheet5!$B$3:$F$3</c:f>
              <c:strCache>
                <c:ptCount val="5"/>
                <c:pt idx="0">
                  <c:v>HVPG &gt;5&lt;10mmHg (N 14)</c:v>
                </c:pt>
                <c:pt idx="1">
                  <c:v>HVPG ≥10mmHg (N 12)</c:v>
                </c:pt>
                <c:pt idx="2">
                  <c:v>EV (N 24)</c:v>
                </c:pt>
                <c:pt idx="3">
                  <c:v>Asc (N 12)</c:v>
                </c:pt>
                <c:pt idx="4">
                  <c:v>RefAsc ( N 13)</c:v>
                </c:pt>
              </c:strCache>
            </c:strRef>
          </c:cat>
          <c:val>
            <c:numRef>
              <c:f>Sheet5!$B$5:$F$5</c:f>
              <c:numCache>
                <c:formatCode>General</c:formatCode>
                <c:ptCount val="5"/>
                <c:pt idx="0">
                  <c:v>46.14921526897</c:v>
                </c:pt>
                <c:pt idx="1">
                  <c:v>42.79097740525</c:v>
                </c:pt>
                <c:pt idx="2">
                  <c:v>40.8768065261</c:v>
                </c:pt>
                <c:pt idx="3">
                  <c:v>38.60085318472</c:v>
                </c:pt>
                <c:pt idx="4">
                  <c:v>37.13810593601</c:v>
                </c:pt>
              </c:numCache>
            </c:numRef>
          </c:val>
        </c:ser>
        <c:gapWidth val="350"/>
        <c:axId val="511209304"/>
        <c:axId val="489789624"/>
      </c:barChart>
      <c:catAx>
        <c:axId val="489779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Prognostic groups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489772056"/>
        <c:crosses val="autoZero"/>
        <c:auto val="1"/>
        <c:lblAlgn val="ctr"/>
        <c:lblOffset val="100"/>
      </c:catAx>
      <c:valAx>
        <c:axId val="489772056"/>
        <c:scaling>
          <c:orientation val="minMax"/>
          <c:max val="80.0"/>
          <c:min val="55.0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baseline="0"/>
                  <a:t>HR (bpm)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489779976"/>
        <c:crosses val="autoZero"/>
        <c:crossBetween val="between"/>
      </c:valAx>
      <c:valAx>
        <c:axId val="489789624"/>
        <c:scaling>
          <c:orientation val="minMax"/>
          <c:max val="50.0"/>
          <c:min val="35.0"/>
        </c:scaling>
        <c:axPos val="r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SVI</a:t>
                </a:r>
                <a:r>
                  <a:rPr lang="en-US" baseline="0"/>
                  <a:t> (ml/mi/m2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11209304"/>
        <c:crosses val="max"/>
        <c:crossBetween val="between"/>
        <c:majorUnit val="5.0"/>
      </c:valAx>
      <c:catAx>
        <c:axId val="511209304"/>
        <c:scaling>
          <c:orientation val="minMax"/>
        </c:scaling>
        <c:delete val="1"/>
        <c:axPos val="b"/>
        <c:tickLblPos val="nextTo"/>
        <c:crossAx val="489789624"/>
        <c:crosses val="autoZero"/>
        <c:auto val="1"/>
        <c:lblAlgn val="ctr"/>
        <c:lblOffset val="100"/>
      </c:catAx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txPr>
        <a:bodyPr/>
        <a:lstStyle/>
        <a:p>
          <a:pPr>
            <a:defRPr lang="en-US"/>
          </a:pPr>
          <a:endParaRPr lang="it-IT"/>
        </a:p>
      </c:txPr>
    </c:legend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871319118096444"/>
          <c:y val="0.110458284846461"/>
          <c:w val="0.82060480389539"/>
          <c:h val="0.646775929593422"/>
        </c:manualLayout>
      </c:layout>
      <c:barChart>
        <c:barDir val="col"/>
        <c:grouping val="clustered"/>
        <c:ser>
          <c:idx val="0"/>
          <c:order val="0"/>
          <c:tx>
            <c:strRef>
              <c:f>Sheet5!$A$23</c:f>
              <c:strCache>
                <c:ptCount val="1"/>
                <c:pt idx="0">
                  <c:v>HR</c:v>
                </c:pt>
              </c:strCache>
            </c:strRef>
          </c:tx>
          <c:errBars>
            <c:errBarType val="plus"/>
            <c:errValType val="cust"/>
            <c:plus>
              <c:numRef>
                <c:f>Sheet5!$B$29:$F$29</c:f>
                <c:numCache>
                  <c:formatCode>General</c:formatCode>
                  <c:ptCount val="5"/>
                  <c:pt idx="0">
                    <c:v>2.3421</c:v>
                  </c:pt>
                  <c:pt idx="1">
                    <c:v>3.056</c:v>
                  </c:pt>
                  <c:pt idx="2">
                    <c:v>1.5215</c:v>
                  </c:pt>
                  <c:pt idx="3">
                    <c:v>2.3853</c:v>
                  </c:pt>
                  <c:pt idx="4">
                    <c:v>2.411999999999999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Sheet5!$B$22:$F$22</c:f>
              <c:strCache>
                <c:ptCount val="5"/>
                <c:pt idx="0">
                  <c:v>HVPG &gt;5&lt;10mmHg (N 11)</c:v>
                </c:pt>
                <c:pt idx="1">
                  <c:v>HVPG ≥10mmHg (N 18)</c:v>
                </c:pt>
                <c:pt idx="2">
                  <c:v>EV (N 62)</c:v>
                </c:pt>
                <c:pt idx="3">
                  <c:v>Asc (N 27)</c:v>
                </c:pt>
                <c:pt idx="4">
                  <c:v>RefAsc ( N 19)</c:v>
                </c:pt>
              </c:strCache>
            </c:strRef>
          </c:cat>
          <c:val>
            <c:numRef>
              <c:f>Sheet5!$B$23:$F$23</c:f>
              <c:numCache>
                <c:formatCode>General</c:formatCode>
                <c:ptCount val="5"/>
                <c:pt idx="0">
                  <c:v>70.285</c:v>
                </c:pt>
                <c:pt idx="1">
                  <c:v>76.87799999999998</c:v>
                </c:pt>
                <c:pt idx="2">
                  <c:v>74.043</c:v>
                </c:pt>
                <c:pt idx="3">
                  <c:v>75.696</c:v>
                </c:pt>
                <c:pt idx="4">
                  <c:v>74.604</c:v>
                </c:pt>
              </c:numCache>
            </c:numRef>
          </c:val>
        </c:ser>
        <c:ser>
          <c:idx val="2"/>
          <c:order val="2"/>
          <c:tx>
            <c:strRef>
              <c:f>Sheet5!$A$25</c:f>
              <c:strCache>
                <c:ptCount val="1"/>
              </c:strCache>
            </c:strRef>
          </c:tx>
          <c:cat>
            <c:strRef>
              <c:f>Sheet5!$B$22:$F$22</c:f>
              <c:strCache>
                <c:ptCount val="5"/>
                <c:pt idx="0">
                  <c:v>HVPG &gt;5&lt;10mmHg (N 11)</c:v>
                </c:pt>
                <c:pt idx="1">
                  <c:v>HVPG ≥10mmHg (N 18)</c:v>
                </c:pt>
                <c:pt idx="2">
                  <c:v>EV (N 62)</c:v>
                </c:pt>
                <c:pt idx="3">
                  <c:v>Asc (N 27)</c:v>
                </c:pt>
                <c:pt idx="4">
                  <c:v>RefAsc ( N 19)</c:v>
                </c:pt>
              </c:strCache>
            </c:strRef>
          </c:cat>
          <c:val>
            <c:numRef>
              <c:f>Sheet5!$B$25:$F$25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Sheet5!$A$26</c:f>
              <c:strCache>
                <c:ptCount val="1"/>
              </c:strCache>
            </c:strRef>
          </c:tx>
          <c:cat>
            <c:strRef>
              <c:f>Sheet5!$B$22:$F$22</c:f>
              <c:strCache>
                <c:ptCount val="5"/>
                <c:pt idx="0">
                  <c:v>HVPG &gt;5&lt;10mmHg (N 11)</c:v>
                </c:pt>
                <c:pt idx="1">
                  <c:v>HVPG ≥10mmHg (N 18)</c:v>
                </c:pt>
                <c:pt idx="2">
                  <c:v>EV (N 62)</c:v>
                </c:pt>
                <c:pt idx="3">
                  <c:v>Asc (N 27)</c:v>
                </c:pt>
                <c:pt idx="4">
                  <c:v>RefAsc ( N 19)</c:v>
                </c:pt>
              </c:strCache>
            </c:strRef>
          </c:cat>
          <c:val>
            <c:numRef>
              <c:f>Sheet5!$B$26:$F$26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axId val="490460200"/>
        <c:axId val="510799336"/>
      </c:barChart>
      <c:barChart>
        <c:barDir val="col"/>
        <c:grouping val="clustered"/>
        <c:ser>
          <c:idx val="1"/>
          <c:order val="1"/>
          <c:tx>
            <c:strRef>
              <c:f>Sheet5!$A$24</c:f>
              <c:strCache>
                <c:ptCount val="1"/>
                <c:pt idx="0">
                  <c:v>SVI</c:v>
                </c:pt>
              </c:strCache>
            </c:strRef>
          </c:tx>
          <c:errBars>
            <c:errBarType val="plus"/>
            <c:errValType val="cust"/>
            <c:plus>
              <c:numRef>
                <c:f>Sheet5!$B$30:$F$30</c:f>
                <c:numCache>
                  <c:formatCode>General</c:formatCode>
                  <c:ptCount val="5"/>
                  <c:pt idx="0">
                    <c:v>1.72704639686</c:v>
                  </c:pt>
                  <c:pt idx="1">
                    <c:v>1.851048113827</c:v>
                  </c:pt>
                  <c:pt idx="2">
                    <c:v>1.307847845648</c:v>
                  </c:pt>
                  <c:pt idx="3">
                    <c:v>2.342933442203</c:v>
                  </c:pt>
                  <c:pt idx="4">
                    <c:v>2.465349040814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Sheet5!$B$22:$F$22</c:f>
              <c:strCache>
                <c:ptCount val="5"/>
                <c:pt idx="0">
                  <c:v>HVPG &gt;5&lt;10mmHg (N 11)</c:v>
                </c:pt>
                <c:pt idx="1">
                  <c:v>HVPG ≥10mmHg (N 18)</c:v>
                </c:pt>
                <c:pt idx="2">
                  <c:v>EV (N 62)</c:v>
                </c:pt>
                <c:pt idx="3">
                  <c:v>Asc (N 27)</c:v>
                </c:pt>
                <c:pt idx="4">
                  <c:v>RefAsc ( N 19)</c:v>
                </c:pt>
              </c:strCache>
            </c:strRef>
          </c:cat>
          <c:val>
            <c:numRef>
              <c:f>Sheet5!$B$24:$F$24</c:f>
              <c:numCache>
                <c:formatCode>General</c:formatCode>
                <c:ptCount val="5"/>
                <c:pt idx="0">
                  <c:v>49.16022265976</c:v>
                </c:pt>
                <c:pt idx="1">
                  <c:v>53.46579275316</c:v>
                </c:pt>
                <c:pt idx="2">
                  <c:v>55.39852869562</c:v>
                </c:pt>
                <c:pt idx="3">
                  <c:v>59.84845806993</c:v>
                </c:pt>
                <c:pt idx="4">
                  <c:v>60.80421779970999</c:v>
                </c:pt>
              </c:numCache>
            </c:numRef>
          </c:val>
        </c:ser>
        <c:gapWidth val="350"/>
        <c:axId val="482325144"/>
        <c:axId val="511265624"/>
      </c:barChart>
      <c:catAx>
        <c:axId val="490460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Prognostic</a:t>
                </a:r>
                <a:r>
                  <a:rPr lang="en-US" baseline="0"/>
                  <a:t> Group</a:t>
                </a:r>
                <a:endParaRPr lang="en-US"/>
              </a:p>
            </c:rich>
          </c:tx>
          <c:layout/>
        </c:title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10799336"/>
        <c:crosses val="autoZero"/>
        <c:auto val="1"/>
        <c:lblAlgn val="ctr"/>
        <c:lblOffset val="100"/>
      </c:catAx>
      <c:valAx>
        <c:axId val="510799336"/>
        <c:scaling>
          <c:orientation val="minMax"/>
          <c:max val="85.0"/>
          <c:min val="55.0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HR (bpm)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490460200"/>
        <c:crosses val="autoZero"/>
        <c:crossBetween val="between"/>
      </c:valAx>
      <c:valAx>
        <c:axId val="511265624"/>
        <c:scaling>
          <c:orientation val="minMax"/>
          <c:max val="65.0"/>
          <c:min val="40.0"/>
        </c:scaling>
        <c:axPos val="r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SVI</a:t>
                </a:r>
                <a:r>
                  <a:rPr lang="en-US" baseline="0"/>
                  <a:t> (ml/min/m2)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482325144"/>
        <c:crosses val="max"/>
        <c:crossBetween val="between"/>
      </c:valAx>
      <c:catAx>
        <c:axId val="482325144"/>
        <c:scaling>
          <c:orientation val="minMax"/>
        </c:scaling>
        <c:delete val="1"/>
        <c:axPos val="b"/>
        <c:tickLblPos val="nextTo"/>
        <c:crossAx val="511265624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txPr>
        <a:bodyPr/>
        <a:lstStyle/>
        <a:p>
          <a:pPr>
            <a:defRPr lang="en-US"/>
          </a:pPr>
          <a:endParaRPr lang="it-IT"/>
        </a:p>
      </c:txPr>
    </c:legend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percentStacked"/>
        <c:ser>
          <c:idx val="0"/>
          <c:order val="0"/>
          <c:tx>
            <c:strRef>
              <c:f>Sheet3!$R$66</c:f>
              <c:strCache>
                <c:ptCount val="1"/>
                <c:pt idx="0">
                  <c:v>CI≤3.2</c:v>
                </c:pt>
              </c:strCache>
            </c:strRef>
          </c:tx>
          <c:spPr>
            <a:gradFill flip="none" rotWithShape="1">
              <a:gsLst>
                <a:gs pos="1000">
                  <a:srgbClr val="005695"/>
                </a:gs>
                <a:gs pos="50000">
                  <a:srgbClr val="0070C0"/>
                </a:gs>
              </a:gsLst>
              <a:lin ang="16200000" scaled="0"/>
              <a:tileRect/>
            </a:gradFill>
          </c:spPr>
          <c:cat>
            <c:strRef>
              <c:f>Sheet3!$Q$67:$Q$71</c:f>
              <c:strCache>
                <c:ptCount val="5"/>
                <c:pt idx="0">
                  <c:v>PS1 HVPG &gt;5&lt;10mmHg (N 25)</c:v>
                </c:pt>
                <c:pt idx="1">
                  <c:v>PS2 HVPG ≥10mmHg (N 32)</c:v>
                </c:pt>
                <c:pt idx="2">
                  <c:v>PS3 EV (N 91)</c:v>
                </c:pt>
                <c:pt idx="3">
                  <c:v>PS4 Asc (N 48)</c:v>
                </c:pt>
                <c:pt idx="4">
                  <c:v>PS5 Ref/Rec Asc (N 34)</c:v>
                </c:pt>
              </c:strCache>
            </c:strRef>
          </c:cat>
          <c:val>
            <c:numRef>
              <c:f>Sheet3!$R$67:$R$71</c:f>
              <c:numCache>
                <c:formatCode>0.0%</c:formatCode>
                <c:ptCount val="5"/>
                <c:pt idx="0">
                  <c:v>0.56</c:v>
                </c:pt>
                <c:pt idx="1">
                  <c:v>0.375</c:v>
                </c:pt>
                <c:pt idx="2">
                  <c:v>0.264</c:v>
                </c:pt>
                <c:pt idx="3">
                  <c:v>0.25</c:v>
                </c:pt>
                <c:pt idx="4">
                  <c:v>0.382</c:v>
                </c:pt>
              </c:numCache>
            </c:numRef>
          </c:val>
        </c:ser>
        <c:ser>
          <c:idx val="1"/>
          <c:order val="1"/>
          <c:tx>
            <c:strRef>
              <c:f>Sheet3!$S$66</c:f>
              <c:strCache>
                <c:ptCount val="1"/>
                <c:pt idx="0">
                  <c:v>CI≤3.2 &amp; PHpc</c:v>
                </c:pt>
              </c:strCache>
            </c:strRef>
          </c:tx>
          <c:spPr>
            <a:pattFill prst="dkDnDiag">
              <a:fgClr>
                <a:srgbClr val="0070C0"/>
              </a:fgClr>
              <a:bgClr>
                <a:sysClr val="window" lastClr="FFFFFF"/>
              </a:bgClr>
            </a:pattFill>
          </c:spPr>
          <c:cat>
            <c:strRef>
              <c:f>Sheet3!$Q$67:$Q$71</c:f>
              <c:strCache>
                <c:ptCount val="5"/>
                <c:pt idx="0">
                  <c:v>PS1 HVPG &gt;5&lt;10mmHg (N 25)</c:v>
                </c:pt>
                <c:pt idx="1">
                  <c:v>PS2 HVPG ≥10mmHg (N 32)</c:v>
                </c:pt>
                <c:pt idx="2">
                  <c:v>PS3 EV (N 91)</c:v>
                </c:pt>
                <c:pt idx="3">
                  <c:v>PS4 Asc (N 48)</c:v>
                </c:pt>
                <c:pt idx="4">
                  <c:v>PS5 Ref/Rec Asc (N 34)</c:v>
                </c:pt>
              </c:strCache>
            </c:strRef>
          </c:cat>
          <c:val>
            <c:numRef>
              <c:f>Sheet3!$S$67:$S$71</c:f>
              <c:numCache>
                <c:formatCode>0.0%</c:formatCode>
                <c:ptCount val="5"/>
                <c:pt idx="0">
                  <c:v>0.0</c:v>
                </c:pt>
                <c:pt idx="1">
                  <c:v>0.011</c:v>
                </c:pt>
                <c:pt idx="2">
                  <c:v>0.031</c:v>
                </c:pt>
                <c:pt idx="3">
                  <c:v>0.062</c:v>
                </c:pt>
                <c:pt idx="4">
                  <c:v>0.029</c:v>
                </c:pt>
              </c:numCache>
            </c:numRef>
          </c:val>
        </c:ser>
        <c:ser>
          <c:idx val="2"/>
          <c:order val="2"/>
          <c:tx>
            <c:strRef>
              <c:f>Sheet3!$T$66</c:f>
              <c:strCache>
                <c:ptCount val="1"/>
                <c:pt idx="0">
                  <c:v>CI&gt;3.2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8000"/>
                </a:gs>
              </a:gsLst>
              <a:lin ang="16200000" scaled="0"/>
              <a:tileRect/>
            </a:gradFill>
            <a:ln>
              <a:noFill/>
            </a:ln>
          </c:spPr>
          <c:cat>
            <c:strRef>
              <c:f>Sheet3!$Q$67:$Q$71</c:f>
              <c:strCache>
                <c:ptCount val="5"/>
                <c:pt idx="0">
                  <c:v>PS1 HVPG &gt;5&lt;10mmHg (N 25)</c:v>
                </c:pt>
                <c:pt idx="1">
                  <c:v>PS2 HVPG ≥10mmHg (N 32)</c:v>
                </c:pt>
                <c:pt idx="2">
                  <c:v>PS3 EV (N 91)</c:v>
                </c:pt>
                <c:pt idx="3">
                  <c:v>PS4 Asc (N 48)</c:v>
                </c:pt>
                <c:pt idx="4">
                  <c:v>PS5 Ref/Rec Asc (N 34)</c:v>
                </c:pt>
              </c:strCache>
            </c:strRef>
          </c:cat>
          <c:val>
            <c:numRef>
              <c:f>Sheet3!$T$67:$T$71</c:f>
              <c:numCache>
                <c:formatCode>0.0%</c:formatCode>
                <c:ptCount val="5"/>
                <c:pt idx="0">
                  <c:v>0.44</c:v>
                </c:pt>
                <c:pt idx="1">
                  <c:v>0.562</c:v>
                </c:pt>
                <c:pt idx="2">
                  <c:v>0.681</c:v>
                </c:pt>
                <c:pt idx="3">
                  <c:v>0.562</c:v>
                </c:pt>
                <c:pt idx="4">
                  <c:v>0.559</c:v>
                </c:pt>
              </c:numCache>
            </c:numRef>
          </c:val>
        </c:ser>
        <c:ser>
          <c:idx val="3"/>
          <c:order val="3"/>
          <c:tx>
            <c:strRef>
              <c:f>Sheet3!$U$66</c:f>
              <c:strCache>
                <c:ptCount val="1"/>
                <c:pt idx="0">
                  <c:v>CI&gt;3.2 &amp; PHpc</c:v>
                </c:pt>
              </c:strCache>
            </c:strRef>
          </c:tx>
          <c:spPr>
            <a:pattFill prst="dkDnDiag">
              <a:fgClr>
                <a:srgbClr val="00B050"/>
              </a:fgClr>
              <a:bgClr>
                <a:sysClr val="window" lastClr="FFFFFF"/>
              </a:bgClr>
            </a:pattFill>
            <a:ln>
              <a:noFill/>
            </a:ln>
          </c:spPr>
          <c:cat>
            <c:strRef>
              <c:f>Sheet3!$Q$67:$Q$71</c:f>
              <c:strCache>
                <c:ptCount val="5"/>
                <c:pt idx="0">
                  <c:v>PS1 HVPG &gt;5&lt;10mmHg (N 25)</c:v>
                </c:pt>
                <c:pt idx="1">
                  <c:v>PS2 HVPG ≥10mmHg (N 32)</c:v>
                </c:pt>
                <c:pt idx="2">
                  <c:v>PS3 EV (N 91)</c:v>
                </c:pt>
                <c:pt idx="3">
                  <c:v>PS4 Asc (N 48)</c:v>
                </c:pt>
                <c:pt idx="4">
                  <c:v>PS5 Ref/Rec Asc (N 34)</c:v>
                </c:pt>
              </c:strCache>
            </c:strRef>
          </c:cat>
          <c:val>
            <c:numRef>
              <c:f>Sheet3!$U$67:$U$71</c:f>
              <c:numCache>
                <c:formatCode>0.0%</c:formatCode>
                <c:ptCount val="5"/>
                <c:pt idx="0">
                  <c:v>0.0</c:v>
                </c:pt>
                <c:pt idx="1">
                  <c:v>0.031</c:v>
                </c:pt>
                <c:pt idx="2">
                  <c:v>0.044</c:v>
                </c:pt>
                <c:pt idx="3">
                  <c:v>0.125</c:v>
                </c:pt>
                <c:pt idx="4">
                  <c:v>0.029</c:v>
                </c:pt>
              </c:numCache>
            </c:numRef>
          </c:val>
        </c:ser>
        <c:overlap val="100"/>
        <c:axId val="489761064"/>
        <c:axId val="511003304"/>
      </c:barChart>
      <c:catAx>
        <c:axId val="489761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800"/>
                </a:pPr>
                <a:r>
                  <a:rPr lang="en-US" sz="800" dirty="0"/>
                  <a:t>Prognostic </a:t>
                </a:r>
                <a:r>
                  <a:rPr lang="en-US" sz="800" dirty="0" smtClean="0"/>
                  <a:t>stages</a:t>
                </a:r>
                <a:endParaRPr lang="en-US" sz="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511003304"/>
        <c:crosses val="autoZero"/>
        <c:auto val="1"/>
        <c:lblAlgn val="ctr"/>
        <c:lblOffset val="100"/>
      </c:catAx>
      <c:valAx>
        <c:axId val="511003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Patients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4897610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/>
          </a:pPr>
          <a:endParaRPr lang="it-IT"/>
        </a:p>
      </c:txPr>
    </c:legend>
    <c:plotVisOnly val="1"/>
    <c:dispBlanksAs val="gap"/>
  </c:chart>
  <c:spPr>
    <a:ln>
      <a:solidFill>
        <a:srgbClr val="7F7F7F"/>
      </a:solidFill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0.09981</cdr:x>
      <cdr:y>0.08267</cdr:y>
    </cdr:from>
    <cdr:to>
      <cdr:x>0.28261</cdr:x>
      <cdr:y>0.18844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55773" y="208435"/>
          <a:ext cx="13843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it-IT" sz="1200" b="1" dirty="0" smtClean="0">
              <a:solidFill>
                <a:srgbClr val="000000"/>
              </a:solidFill>
              <a:latin typeface="Arial Unicode MS" pitchFamily="-101" charset="0"/>
              <a:ea typeface="Times New Roman" pitchFamily="-101" charset="0"/>
              <a:cs typeface="Times New Roman" pitchFamily="-101" charset="0"/>
            </a:rPr>
            <a:t>CI ≤ 3.2 L/min/m</a:t>
          </a:r>
          <a:r>
            <a:rPr lang="it-IT" sz="1200" b="1" baseline="30000" dirty="0" smtClean="0">
              <a:solidFill>
                <a:srgbClr val="000000"/>
              </a:solidFill>
              <a:latin typeface="Arial Unicode MS" pitchFamily="-101" charset="0"/>
              <a:ea typeface="Times New Roman" pitchFamily="-101" charset="0"/>
              <a:cs typeface="Times New Roman" pitchFamily="-101" charset="0"/>
            </a:rPr>
            <a:t>2 </a:t>
          </a:r>
          <a:endParaRPr lang="it-IT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0.10398</cdr:x>
      <cdr:y>0.11297</cdr:y>
    </cdr:from>
    <cdr:to>
      <cdr:x>0.28679</cdr:x>
      <cdr:y>0.22081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87400" y="279400"/>
          <a:ext cx="13843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200" b="1" dirty="0" err="1" smtClean="0">
              <a:solidFill>
                <a:srgbClr val="000000"/>
              </a:solidFill>
              <a:latin typeface="Arial Unicode MS" pitchFamily="-101" charset="0"/>
              <a:ea typeface="Times New Roman" pitchFamily="-101" charset="0"/>
              <a:cs typeface="Times New Roman" pitchFamily="-101" charset="0"/>
            </a:rPr>
            <a:t>CI</a:t>
          </a:r>
          <a:r>
            <a:rPr lang="it-IT" sz="1200" b="1" dirty="0" smtClean="0">
              <a:solidFill>
                <a:srgbClr val="000000"/>
              </a:solidFill>
              <a:latin typeface="Arial Unicode MS" pitchFamily="-101" charset="0"/>
              <a:ea typeface="Times New Roman" pitchFamily="-101" charset="0"/>
              <a:cs typeface="Times New Roman" pitchFamily="-101" charset="0"/>
            </a:rPr>
            <a:t> &gt; 3.2 </a:t>
          </a:r>
          <a:r>
            <a:rPr lang="it-IT" sz="1200" b="1" dirty="0" err="1" smtClean="0">
              <a:solidFill>
                <a:srgbClr val="000000"/>
              </a:solidFill>
              <a:latin typeface="Arial Unicode MS" pitchFamily="-101" charset="0"/>
              <a:ea typeface="Times New Roman" pitchFamily="-101" charset="0"/>
              <a:cs typeface="Times New Roman" pitchFamily="-101" charset="0"/>
            </a:rPr>
            <a:t>L</a:t>
          </a:r>
          <a:r>
            <a:rPr lang="it-IT" sz="1200" b="1" dirty="0" smtClean="0">
              <a:solidFill>
                <a:srgbClr val="000000"/>
              </a:solidFill>
              <a:latin typeface="Arial Unicode MS" pitchFamily="-101" charset="0"/>
              <a:ea typeface="Times New Roman" pitchFamily="-101" charset="0"/>
              <a:cs typeface="Times New Roman" pitchFamily="-101" charset="0"/>
            </a:rPr>
            <a:t>/min/m</a:t>
          </a:r>
          <a:r>
            <a:rPr lang="it-IT" sz="1200" b="1" baseline="30000" dirty="0" smtClean="0">
              <a:solidFill>
                <a:srgbClr val="000000"/>
              </a:solidFill>
              <a:latin typeface="Arial Unicode MS" pitchFamily="-101" charset="0"/>
              <a:ea typeface="Times New Roman" pitchFamily="-101" charset="0"/>
              <a:cs typeface="Times New Roman" pitchFamily="-101" charset="0"/>
            </a:rPr>
            <a:t>2 </a:t>
          </a:r>
          <a:endParaRPr lang="it-IT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BA9C3-51F7-254A-99E7-35348ECB8573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CA11B-D2B9-C640-B176-BEC7A306291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Vasodilatazione</a:t>
            </a:r>
            <a:r>
              <a:rPr lang="it-IT" baseline="0" dirty="0" smtClean="0"/>
              <a:t> splancnica&gt;ipertensione portale clinicamente significativa</a:t>
            </a:r>
          </a:p>
          <a:p>
            <a:r>
              <a:rPr lang="it-IT" baseline="0" dirty="0" smtClean="0"/>
              <a:t>Ruolo del NO e aumento del flusso che contribuisce al mantenimento dell’ipertensione portale (barrage epatico)</a:t>
            </a:r>
          </a:p>
          <a:p>
            <a:r>
              <a:rPr lang="it-IT" baseline="0" dirty="0" smtClean="0"/>
              <a:t>Dallo stadio </a:t>
            </a:r>
            <a:r>
              <a:rPr lang="it-IT" baseline="0" dirty="0" err="1" smtClean="0"/>
              <a:t>2</a:t>
            </a:r>
            <a:r>
              <a:rPr lang="it-IT" baseline="0" dirty="0" smtClean="0"/>
              <a:t> in poi è coinvolto il cuore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A11B-D2B9-C640-B176-BEC7A306291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Diagnosi di esclusione</a:t>
            </a:r>
            <a:r>
              <a:rPr lang="it-IT" baseline="0" dirty="0" smtClean="0"/>
              <a:t> (pazienti senza altre patologie confondenti)</a:t>
            </a:r>
          </a:p>
          <a:p>
            <a:r>
              <a:rPr lang="it-IT" baseline="0" dirty="0" smtClean="0"/>
              <a:t>Criteri non utilizzati nella pratica clinica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A11B-D2B9-C640-B176-BEC7A306291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IPOTESI</a:t>
            </a:r>
            <a:r>
              <a:rPr lang="it-IT" baseline="0" dirty="0" smtClean="0"/>
              <a:t> della s</a:t>
            </a:r>
            <a:r>
              <a:rPr lang="it-IT" dirty="0" smtClean="0"/>
              <a:t>toria</a:t>
            </a:r>
            <a:r>
              <a:rPr lang="it-IT" baseline="0" dirty="0" smtClean="0"/>
              <a:t> naturale ottenuta valutando i pazienti in diversi stadi di gravità, non studi prospettici di coorti di pazienti</a:t>
            </a:r>
          </a:p>
          <a:p>
            <a:r>
              <a:rPr lang="it-IT" baseline="0" dirty="0" err="1" smtClean="0"/>
              <a:t>progressioneda</a:t>
            </a:r>
            <a:r>
              <a:rPr lang="it-IT" baseline="0" dirty="0" smtClean="0"/>
              <a:t> disfunzione diastolica a disfunzione diastolica non caratterizzato e non certo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A11B-D2B9-C640-B176-BEC7A306291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>
                <a:ea typeface="ＭＳ Ｐゴシック" pitchFamily="-101" charset="-128"/>
                <a:cs typeface="ＭＳ Ｐゴシック" pitchFamily="-101" charset="-128"/>
              </a:rPr>
              <a:t>Stressare il fatto che mentre in genere</a:t>
            </a:r>
            <a:r>
              <a:rPr lang="it-IT" baseline="0" dirty="0" smtClean="0">
                <a:ea typeface="ＭＳ Ｐゴシック" pitchFamily="-101" charset="-128"/>
                <a:cs typeface="ＭＳ Ｐゴシック" pitchFamily="-101" charset="-128"/>
              </a:rPr>
              <a:t> si studia il cuore di pazienti compensati vs scompensati, noi abbiamo ulteriormente classificato i pazienti e studiati con metodiche </a:t>
            </a:r>
            <a:r>
              <a:rPr lang="it-IT" baseline="0" dirty="0" err="1" smtClean="0">
                <a:ea typeface="ＭＳ Ｐゴシック" pitchFamily="-101" charset="-128"/>
                <a:cs typeface="ＭＳ Ｐゴシック" pitchFamily="-101" charset="-128"/>
              </a:rPr>
              <a:t>gold</a:t>
            </a:r>
            <a:r>
              <a:rPr lang="it-IT" baseline="0" dirty="0" smtClean="0">
                <a:ea typeface="ＭＳ Ｐゴシック" pitchFamily="-101" charset="-128"/>
                <a:cs typeface="ＭＳ Ｐゴシック" pitchFamily="-101" charset="-128"/>
              </a:rPr>
              <a:t> standard per pressioni e volumi</a:t>
            </a:r>
            <a:endParaRPr lang="it-IT" dirty="0">
              <a:ea typeface="ＭＳ Ｐゴシック" pitchFamily="-101" charset="-128"/>
              <a:cs typeface="ＭＳ Ｐゴシック" pitchFamily="-101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34C77-CF6A-BC49-9A16-FA708C4A31C7}" type="slidenum">
              <a:rPr lang="it-IT">
                <a:latin typeface="Calibri" pitchFamily="-101" charset="0"/>
                <a:ea typeface="ＭＳ Ｐゴシック" pitchFamily="-101" charset="-128"/>
                <a:cs typeface="ＭＳ Ｐゴシック" pitchFamily="-101" charset="-128"/>
              </a:rPr>
              <a:pPr/>
              <a:t>7</a:t>
            </a:fld>
            <a:endParaRPr lang="it-IT">
              <a:latin typeface="Calibri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nostra stratificazione rispetta la gravità di malattia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A11B-D2B9-C640-B176-BEC7A306291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Consideriamo normale pazienti con CO tra 2,5-4,2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A11B-D2B9-C640-B176-BEC7A306291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Nella popolazione</a:t>
            </a:r>
            <a:r>
              <a:rPr lang="it-IT" baseline="0" dirty="0" smtClean="0"/>
              <a:t> generale il </a:t>
            </a:r>
            <a:r>
              <a:rPr lang="it-IT" baseline="0" dirty="0" err="1" smtClean="0"/>
              <a:t>CI</a:t>
            </a:r>
            <a:r>
              <a:rPr lang="it-IT" baseline="0" dirty="0" smtClean="0"/>
              <a:t> nel gruppo </a:t>
            </a:r>
            <a:r>
              <a:rPr lang="it-IT" baseline="0" dirty="0" err="1" smtClean="0"/>
              <a:t>5</a:t>
            </a:r>
            <a:r>
              <a:rPr lang="it-IT" baseline="0" dirty="0" smtClean="0"/>
              <a:t> cala perche cresce progressivamente la percentuale di pazienti con IC&lt;3,2</a:t>
            </a:r>
          </a:p>
          <a:p>
            <a:r>
              <a:rPr lang="it-IT" baseline="0" dirty="0" err="1" smtClean="0"/>
              <a:t>Pcph</a:t>
            </a:r>
            <a:r>
              <a:rPr lang="it-IT" baseline="0" dirty="0" smtClean="0"/>
              <a:t> a partire dallo stadio </a:t>
            </a:r>
            <a:r>
              <a:rPr lang="it-IT" baseline="0" dirty="0" err="1" smtClean="0"/>
              <a:t>2</a:t>
            </a:r>
            <a:r>
              <a:rPr lang="it-IT" baseline="0" dirty="0" smtClean="0"/>
              <a:t> in entrambe le popolazioni, </a:t>
            </a:r>
            <a:r>
              <a:rPr lang="it-IT" baseline="0" dirty="0" err="1" smtClean="0"/>
              <a:t>spt</a:t>
            </a:r>
            <a:r>
              <a:rPr lang="it-IT" baseline="0" dirty="0" smtClean="0"/>
              <a:t> in stadio </a:t>
            </a:r>
            <a:r>
              <a:rPr lang="it-IT" baseline="0" dirty="0" err="1" smtClean="0"/>
              <a:t>4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pz</a:t>
            </a:r>
            <a:r>
              <a:rPr lang="it-IT" baseline="0" dirty="0" smtClean="0"/>
              <a:t> ipodinamici cuore scompensato a fine corsa e sofferenza ventricolare, </a:t>
            </a:r>
            <a:r>
              <a:rPr lang="it-IT" baseline="0" dirty="0" err="1" smtClean="0"/>
              <a:t>pz</a:t>
            </a:r>
            <a:r>
              <a:rPr lang="it-IT" baseline="0" dirty="0" smtClean="0"/>
              <a:t> con IC&gt;3,2 cuore che inizia a soffrire dell’eccessive pressioni di riempimento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A11B-D2B9-C640-B176-BEC7A306291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1B4F-8934-6B44-9F15-04144DB86AF7}" type="datetimeFigureOut">
              <a:rPr lang="it-IT" smtClean="0"/>
              <a:pPr/>
              <a:t>11-04-2016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F5CA-DEAF-C949-B447-3CB61A2BFF14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575" y="1951619"/>
            <a:ext cx="1974850" cy="37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54652" y="1127146"/>
            <a:ext cx="81680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 err="1" smtClean="0">
                <a:latin typeface="+mj-lt"/>
                <a:cs typeface="Verdana"/>
              </a:rPr>
              <a:t>Cirrhotic</a:t>
            </a:r>
            <a:r>
              <a:rPr lang="it-IT" sz="3400" b="1" dirty="0" smtClean="0">
                <a:latin typeface="+mj-lt"/>
                <a:cs typeface="Verdana"/>
              </a:rPr>
              <a:t> Cardiomyopathy: </a:t>
            </a:r>
            <a:r>
              <a:rPr lang="it-IT" sz="3400" b="1" dirty="0" err="1" smtClean="0">
                <a:latin typeface="+mj-lt"/>
                <a:cs typeface="Verdana"/>
              </a:rPr>
              <a:t>new</a:t>
            </a:r>
            <a:r>
              <a:rPr lang="it-IT" sz="3400" b="1" dirty="0" smtClean="0">
                <a:latin typeface="+mj-lt"/>
                <a:cs typeface="Verdana"/>
              </a:rPr>
              <a:t> </a:t>
            </a:r>
            <a:r>
              <a:rPr lang="it-IT" sz="3400" b="1" dirty="0" err="1" smtClean="0">
                <a:latin typeface="+mj-lt"/>
                <a:cs typeface="Verdana"/>
              </a:rPr>
              <a:t>perspectives</a:t>
            </a:r>
            <a:endParaRPr lang="it-IT" sz="3400" b="1" dirty="0">
              <a:latin typeface="+mj-lt"/>
              <a:cs typeface="Verdan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45716" y="391998"/>
            <a:ext cx="42643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Verdana"/>
                <a:cs typeface="Verdana"/>
              </a:rPr>
              <a:t>Modena 12-13 Aprile 2016</a:t>
            </a:r>
          </a:p>
          <a:p>
            <a:pPr algn="ctr"/>
            <a:r>
              <a:rPr lang="it-IT" sz="1600" dirty="0" smtClean="0">
                <a:latin typeface="Verdana"/>
                <a:cs typeface="Verdana"/>
              </a:rPr>
              <a:t>1° Congresso Studentesco </a:t>
            </a:r>
            <a:r>
              <a:rPr lang="it-IT" sz="1600" dirty="0" err="1" smtClean="0">
                <a:latin typeface="Verdana"/>
                <a:cs typeface="Verdana"/>
              </a:rPr>
              <a:t>MoReMED</a:t>
            </a:r>
            <a:endParaRPr lang="it-IT" sz="1600" dirty="0">
              <a:latin typeface="Verdana"/>
              <a:cs typeface="Verdan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93316" y="5993934"/>
            <a:ext cx="402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Verdana"/>
                <a:cs typeface="Verdana"/>
              </a:rPr>
              <a:t>A cura di Ilenia Magnani</a:t>
            </a:r>
          </a:p>
          <a:p>
            <a:pPr algn="ctr"/>
            <a:r>
              <a:rPr lang="it-IT" sz="1200" dirty="0" err="1" smtClean="0">
                <a:latin typeface="Verdana"/>
                <a:cs typeface="Verdana"/>
              </a:rPr>
              <a:t>Supervisor</a:t>
            </a:r>
            <a:r>
              <a:rPr lang="it-IT" sz="1200" dirty="0" smtClean="0">
                <a:latin typeface="Verdana"/>
                <a:cs typeface="Verdana"/>
              </a:rPr>
              <a:t>: Professor Filippo </a:t>
            </a:r>
            <a:r>
              <a:rPr lang="it-IT" sz="1200" dirty="0" err="1" smtClean="0">
                <a:latin typeface="Verdana"/>
                <a:cs typeface="Verdana"/>
              </a:rPr>
              <a:t>Schepis</a:t>
            </a:r>
            <a:endParaRPr lang="it-IT" sz="1200" dirty="0">
              <a:latin typeface="Verdana"/>
              <a:cs typeface="Verdana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" y="5473701"/>
            <a:ext cx="2353518" cy="10434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700" y="5657500"/>
            <a:ext cx="3289300" cy="85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6524" y="-34925"/>
            <a:ext cx="9144000" cy="9620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Please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remind</a:t>
            </a:r>
            <a:r>
              <a:rPr lang="it-IT" sz="2800" b="1" dirty="0" smtClean="0">
                <a:solidFill>
                  <a:schemeClr val="tx1"/>
                </a:solidFill>
              </a:rPr>
              <a:t>!</a:t>
            </a:r>
            <a:endParaRPr lang="it-IT" sz="2800" b="1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9" y="1206500"/>
            <a:ext cx="9062381" cy="5309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4319" y="1193800"/>
            <a:ext cx="4414181" cy="459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470400" y="1193800"/>
            <a:ext cx="4648200" cy="459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Chart 1447"/>
          <p:cNvGraphicFramePr>
            <a:graphicFrameLocks/>
          </p:cNvGraphicFramePr>
          <p:nvPr/>
        </p:nvGraphicFramePr>
        <p:xfrm>
          <a:off x="806327" y="1201265"/>
          <a:ext cx="7572438" cy="252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448"/>
          <p:cNvGraphicFramePr>
            <a:graphicFrameLocks/>
          </p:cNvGraphicFramePr>
          <p:nvPr/>
        </p:nvGraphicFramePr>
        <p:xfrm>
          <a:off x="806327" y="3722661"/>
          <a:ext cx="7572438" cy="247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8808" y="161806"/>
            <a:ext cx="91274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Calibri" pitchFamily="-101" charset="0"/>
              </a:rPr>
              <a:t>CI</a:t>
            </a:r>
            <a:r>
              <a:rPr lang="it-IT" sz="2800" b="1" dirty="0" smtClean="0">
                <a:latin typeface="Calibri" pitchFamily="-101" charset="0"/>
              </a:rPr>
              <a:t> </a:t>
            </a:r>
            <a:r>
              <a:rPr lang="it-IT" sz="2800" b="1" dirty="0" err="1" smtClean="0">
                <a:latin typeface="Calibri" pitchFamily="-101" charset="0"/>
              </a:rPr>
              <a:t>determinants</a:t>
            </a:r>
            <a:r>
              <a:rPr lang="it-IT" sz="2800" b="1" dirty="0" smtClean="0">
                <a:latin typeface="Calibri" pitchFamily="-101" charset="0"/>
              </a:rPr>
              <a:t> in </a:t>
            </a:r>
            <a:r>
              <a:rPr lang="it-IT" sz="2800" b="1" dirty="0" err="1" smtClean="0">
                <a:latin typeface="Calibri" pitchFamily="-101" charset="0"/>
              </a:rPr>
              <a:t>different</a:t>
            </a:r>
            <a:r>
              <a:rPr lang="it-IT" sz="2800" b="1" dirty="0" smtClean="0">
                <a:latin typeface="Calibri" pitchFamily="-101" charset="0"/>
              </a:rPr>
              <a:t> </a:t>
            </a:r>
            <a:r>
              <a:rPr lang="it-IT" sz="2800" b="1" dirty="0" err="1" smtClean="0">
                <a:latin typeface="Calibri" pitchFamily="-101" charset="0"/>
              </a:rPr>
              <a:t>cardiodynamic</a:t>
            </a:r>
            <a:r>
              <a:rPr lang="it-IT" sz="2800" b="1" dirty="0" smtClean="0">
                <a:latin typeface="Calibri" pitchFamily="-101" charset="0"/>
              </a:rPr>
              <a:t> </a:t>
            </a:r>
            <a:r>
              <a:rPr lang="it-IT" sz="2800" b="1" dirty="0" err="1" smtClean="0">
                <a:latin typeface="Calibri" pitchFamily="-101" charset="0"/>
              </a:rPr>
              <a:t>groups</a:t>
            </a:r>
            <a:endParaRPr lang="en-GB" sz="2800" b="1" dirty="0" smtClean="0">
              <a:latin typeface="Calibri" pitchFamily="-101" charset="0"/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6524" y="0"/>
            <a:ext cx="91440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4367" y="173407"/>
            <a:ext cx="734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Cardiopulmonary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hemodynamic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features</a:t>
            </a:r>
            <a:endParaRPr lang="it-IT" sz="2800" b="1" dirty="0"/>
          </a:p>
        </p:txBody>
      </p:sp>
      <p:graphicFrame>
        <p:nvGraphicFramePr>
          <p:cNvPr id="5" name="Chart 906"/>
          <p:cNvGraphicFramePr>
            <a:graphicFrameLocks/>
          </p:cNvGraphicFramePr>
          <p:nvPr/>
        </p:nvGraphicFramePr>
        <p:xfrm>
          <a:off x="607660" y="1866900"/>
          <a:ext cx="7928679" cy="387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6524" y="0"/>
            <a:ext cx="91440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000000"/>
                </a:solidFill>
              </a:rPr>
              <a:t>Predictors</a:t>
            </a:r>
            <a:r>
              <a:rPr lang="it-IT" sz="2800" b="1" dirty="0" smtClean="0">
                <a:solidFill>
                  <a:srgbClr val="000000"/>
                </a:solidFill>
              </a:rPr>
              <a:t> </a:t>
            </a:r>
            <a:r>
              <a:rPr lang="it-IT" sz="2800" b="1" dirty="0" err="1" smtClean="0">
                <a:solidFill>
                  <a:srgbClr val="000000"/>
                </a:solidFill>
              </a:rPr>
              <a:t>of</a:t>
            </a:r>
            <a:r>
              <a:rPr lang="it-IT" sz="2800" b="1" dirty="0" smtClean="0">
                <a:solidFill>
                  <a:srgbClr val="000000"/>
                </a:solidFill>
              </a:rPr>
              <a:t> </a:t>
            </a:r>
            <a:r>
              <a:rPr lang="it-IT" sz="2800" b="1" dirty="0" err="1" smtClean="0">
                <a:solidFill>
                  <a:srgbClr val="000000"/>
                </a:solidFill>
              </a:rPr>
              <a:t>death</a:t>
            </a:r>
            <a:r>
              <a:rPr lang="it-IT" sz="2800" b="1" dirty="0" smtClean="0">
                <a:solidFill>
                  <a:srgbClr val="000000"/>
                </a:solidFill>
              </a:rPr>
              <a:t> in </a:t>
            </a:r>
            <a:r>
              <a:rPr lang="it-IT" sz="2800" b="1" dirty="0" err="1" smtClean="0">
                <a:solidFill>
                  <a:srgbClr val="000000"/>
                </a:solidFill>
              </a:rPr>
              <a:t>decompensated</a:t>
            </a:r>
            <a:r>
              <a:rPr lang="it-IT" sz="2800" b="1" dirty="0" smtClean="0">
                <a:solidFill>
                  <a:srgbClr val="000000"/>
                </a:solidFill>
              </a:rPr>
              <a:t> </a:t>
            </a:r>
            <a:r>
              <a:rPr lang="it-IT" sz="2800" b="1" dirty="0" err="1" smtClean="0">
                <a:solidFill>
                  <a:srgbClr val="000000"/>
                </a:solidFill>
              </a:rPr>
              <a:t>patients</a:t>
            </a:r>
            <a:endParaRPr lang="it-IT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161"/>
          <p:cNvGraphicFramePr>
            <a:graphicFrameLocks noGrp="1"/>
          </p:cNvGraphicFramePr>
          <p:nvPr/>
        </p:nvGraphicFramePr>
        <p:xfrm>
          <a:off x="2022982" y="4487836"/>
          <a:ext cx="4480659" cy="1097280"/>
        </p:xfrm>
        <a:graphic>
          <a:graphicData uri="http://schemas.openxmlformats.org/drawingml/2006/table">
            <a:tbl>
              <a:tblPr/>
              <a:tblGrid>
                <a:gridCol w="2118320"/>
                <a:gridCol w="811988"/>
                <a:gridCol w="835128"/>
                <a:gridCol w="715223"/>
              </a:tblGrid>
              <a:tr h="2230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VARIABLES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B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p</a:t>
                      </a:r>
                      <a:endParaRPr kumimoji="0" lang="it-IT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HR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B5513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Meld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B5513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 &gt;12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B5513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 1.7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0.030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5.3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B5513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CI &lt; 3.2L/min/m</a:t>
                      </a:r>
                      <a:r>
                        <a:rPr kumimoji="0" lang="it-IT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B5513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1.5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0.002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5.0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B5513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PcPH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B5513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 1.4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0.015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1" charset="0"/>
                          <a:ea typeface="MS Mincho" charset="-128"/>
                        </a:rPr>
                        <a:t>3.9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1" charset="0"/>
                        <a:ea typeface="MS Mincho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" y="1560208"/>
            <a:ext cx="3036068" cy="2531833"/>
            <a:chOff x="30899102" y="4453243"/>
            <a:chExt cx="2371857" cy="2066280"/>
          </a:xfrm>
        </p:grpSpPr>
        <p:pic>
          <p:nvPicPr>
            <p:cNvPr id="7" name="Picture 144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899102" y="4453243"/>
              <a:ext cx="2371857" cy="206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Line 4"/>
            <p:cNvCxnSpPr>
              <a:cxnSpLocks noChangeShapeType="1"/>
            </p:cNvCxnSpPr>
            <p:nvPr/>
          </p:nvCxnSpPr>
          <p:spPr bwMode="auto">
            <a:xfrm flipV="1">
              <a:off x="31447754" y="5849608"/>
              <a:ext cx="270404" cy="1058"/>
            </a:xfrm>
            <a:prstGeom prst="line">
              <a:avLst/>
            </a:prstGeom>
            <a:noFill/>
            <a:ln w="12700">
              <a:solidFill>
                <a:srgbClr val="10253F"/>
              </a:solidFill>
              <a:round/>
              <a:headEnd/>
              <a:tailEnd/>
            </a:ln>
          </p:spPr>
        </p:cxn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755978" y="5770289"/>
              <a:ext cx="774571" cy="15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it-IT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Meld ≤ 12 </a:t>
              </a:r>
              <a:r>
                <a:rPr lang="en-US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(N 26)</a:t>
              </a:r>
              <a:endParaRPr lang="en-GB" sz="600" dirty="0">
                <a:latin typeface="Times New Roman" pitchFamily="-101" charset="0"/>
                <a:ea typeface="Times New Roman" pitchFamily="-101" charset="0"/>
                <a:cs typeface="Times New Roman" pitchFamily="-101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1755978" y="6022526"/>
              <a:ext cx="761612" cy="15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it-IT" sz="600" b="1" dirty="0" err="1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Meld</a:t>
              </a:r>
              <a:r>
                <a:rPr lang="it-IT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 &gt; 12 (</a:t>
              </a:r>
              <a:r>
                <a:rPr lang="it-IT" sz="600" b="1" dirty="0" err="1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N</a:t>
              </a:r>
              <a:r>
                <a:rPr lang="it-IT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 56)</a:t>
              </a:r>
              <a:endParaRPr lang="en-GB" sz="600" dirty="0">
                <a:latin typeface="Times New Roman" pitchFamily="-101" charset="0"/>
                <a:ea typeface="Times New Roman" pitchFamily="-101" charset="0"/>
                <a:cs typeface="Times New Roman" pitchFamily="-101" charset="0"/>
              </a:endParaRPr>
            </a:p>
          </p:txBody>
        </p:sp>
        <p:cxnSp>
          <p:nvCxnSpPr>
            <p:cNvPr id="12" name="Line 4"/>
            <p:cNvCxnSpPr>
              <a:cxnSpLocks noChangeShapeType="1"/>
            </p:cNvCxnSpPr>
            <p:nvPr/>
          </p:nvCxnSpPr>
          <p:spPr bwMode="auto">
            <a:xfrm flipV="1">
              <a:off x="31447754" y="6118842"/>
              <a:ext cx="270404" cy="10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036074" y="1583009"/>
            <a:ext cx="27307837" cy="3800827"/>
            <a:chOff x="5275425" y="3059618"/>
            <a:chExt cx="25560141" cy="3574148"/>
          </a:xfrm>
        </p:grpSpPr>
        <p:pic>
          <p:nvPicPr>
            <p:cNvPr id="14" name="Picture 145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11883" y="4643834"/>
              <a:ext cx="2423683" cy="1989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5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75425" y="3059618"/>
              <a:ext cx="2891519" cy="237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2700684" y="4278405"/>
              <a:ext cx="98644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it-IT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CI ≤ 3.2L/min/m</a:t>
              </a:r>
              <a:r>
                <a:rPr lang="it-IT" sz="600" b="1" baseline="30000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2 </a:t>
              </a:r>
              <a:r>
                <a:rPr lang="en-US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(N 53)</a:t>
              </a:r>
              <a:endParaRPr lang="en-GB" sz="600" dirty="0">
                <a:latin typeface="Times New Roman" pitchFamily="-101" charset="0"/>
                <a:ea typeface="Times New Roman" pitchFamily="-101" charset="0"/>
                <a:cs typeface="Times New Roman" pitchFamily="-101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2700684" y="4463413"/>
              <a:ext cx="98644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it-IT" sz="600" b="1" dirty="0" err="1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CI</a:t>
              </a:r>
              <a:r>
                <a:rPr lang="it-IT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 &gt; 3.2L/min/m</a:t>
              </a:r>
              <a:r>
                <a:rPr lang="it-IT" sz="600" b="1" baseline="30000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2 </a:t>
              </a:r>
              <a:r>
                <a:rPr lang="en-US" sz="600" b="1" dirty="0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(N 29)</a:t>
              </a:r>
              <a:endParaRPr lang="en-GB" sz="600" dirty="0">
                <a:latin typeface="Times New Roman" pitchFamily="-101" charset="0"/>
                <a:ea typeface="Times New Roman" pitchFamily="-101" charset="0"/>
                <a:cs typeface="Times New Roman" pitchFamily="-101" charset="0"/>
              </a:endParaRPr>
            </a:p>
          </p:txBody>
        </p:sp>
        <p:cxnSp>
          <p:nvCxnSpPr>
            <p:cNvPr id="18" name="Line 4"/>
            <p:cNvCxnSpPr>
              <a:cxnSpLocks noChangeShapeType="1"/>
            </p:cNvCxnSpPr>
            <p:nvPr/>
          </p:nvCxnSpPr>
          <p:spPr bwMode="auto">
            <a:xfrm flipV="1">
              <a:off x="28710917" y="5901267"/>
              <a:ext cx="270404" cy="1058"/>
            </a:xfrm>
            <a:prstGeom prst="line">
              <a:avLst/>
            </a:prstGeom>
            <a:noFill/>
            <a:ln w="12700">
              <a:solidFill>
                <a:srgbClr val="10253F"/>
              </a:solidFill>
              <a:round/>
              <a:headEnd/>
              <a:tailEnd/>
            </a:ln>
          </p:spPr>
        </p:cxn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8941622" y="5795963"/>
              <a:ext cx="73609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600" b="1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No pcPH (N 71)</a:t>
              </a:r>
              <a:endParaRPr lang="en-GB" sz="600">
                <a:latin typeface="Times New Roman" pitchFamily="-101" charset="0"/>
                <a:ea typeface="Times New Roman" pitchFamily="-101" charset="0"/>
                <a:cs typeface="Times New Roman" pitchFamily="-101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8941622" y="6035675"/>
              <a:ext cx="6206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it-IT" sz="600" b="1">
                  <a:solidFill>
                    <a:srgbClr val="000000"/>
                  </a:solidFill>
                  <a:latin typeface="Arial Unicode MS" pitchFamily="-101" charset="0"/>
                  <a:ea typeface="Times New Roman" pitchFamily="-101" charset="0"/>
                  <a:cs typeface="Times New Roman" pitchFamily="-101" charset="0"/>
                </a:rPr>
                <a:t>pcPH (N 11)</a:t>
              </a:r>
              <a:endParaRPr lang="en-GB" sz="600">
                <a:latin typeface="Times New Roman" pitchFamily="-101" charset="0"/>
                <a:ea typeface="Times New Roman" pitchFamily="-101" charset="0"/>
                <a:cs typeface="Times New Roman" pitchFamily="-101" charset="0"/>
              </a:endParaRPr>
            </a:p>
          </p:txBody>
        </p:sp>
        <p:sp>
          <p:nvSpPr>
            <p:cNvPr id="21" name="Rettangolo 5"/>
            <p:cNvSpPr>
              <a:spLocks noChangeArrowheads="1"/>
            </p:cNvSpPr>
            <p:nvPr/>
          </p:nvSpPr>
          <p:spPr bwMode="auto">
            <a:xfrm>
              <a:off x="30024417" y="6064282"/>
              <a:ext cx="6591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600">
                  <a:solidFill>
                    <a:srgbClr val="000000"/>
                  </a:solidFill>
                  <a:latin typeface="Calibri" pitchFamily="-101" charset="0"/>
                </a:rPr>
                <a:t>Log Rank &lt;0.05</a:t>
              </a:r>
              <a:endParaRPr lang="en-GB" sz="600"/>
            </a:p>
          </p:txBody>
        </p:sp>
        <p:cxnSp>
          <p:nvCxnSpPr>
            <p:cNvPr id="22" name="Line 4"/>
            <p:cNvCxnSpPr>
              <a:cxnSpLocks noChangeShapeType="1"/>
            </p:cNvCxnSpPr>
            <p:nvPr/>
          </p:nvCxnSpPr>
          <p:spPr bwMode="auto">
            <a:xfrm flipV="1">
              <a:off x="28710917" y="6155271"/>
              <a:ext cx="270404" cy="10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3" name="Rettangolo 5"/>
            <p:cNvSpPr>
              <a:spLocks noChangeArrowheads="1"/>
            </p:cNvSpPr>
            <p:nvPr/>
          </p:nvSpPr>
          <p:spPr bwMode="auto">
            <a:xfrm>
              <a:off x="27518338" y="6064282"/>
              <a:ext cx="6591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600">
                  <a:solidFill>
                    <a:srgbClr val="000000"/>
                  </a:solidFill>
                  <a:latin typeface="Calibri" pitchFamily="-101" charset="0"/>
                </a:rPr>
                <a:t>Log Rank &lt;0.05</a:t>
              </a:r>
              <a:endParaRPr lang="en-GB" sz="600"/>
            </a:p>
          </p:txBody>
        </p:sp>
        <p:cxnSp>
          <p:nvCxnSpPr>
            <p:cNvPr id="24" name="Line 4"/>
            <p:cNvCxnSpPr>
              <a:cxnSpLocks noChangeShapeType="1"/>
            </p:cNvCxnSpPr>
            <p:nvPr/>
          </p:nvCxnSpPr>
          <p:spPr bwMode="auto">
            <a:xfrm flipV="1">
              <a:off x="22438206" y="4557993"/>
              <a:ext cx="270404" cy="10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" name="Line 4"/>
            <p:cNvCxnSpPr>
              <a:cxnSpLocks noChangeShapeType="1"/>
            </p:cNvCxnSpPr>
            <p:nvPr/>
          </p:nvCxnSpPr>
          <p:spPr bwMode="auto">
            <a:xfrm flipV="1">
              <a:off x="22446131" y="4377194"/>
              <a:ext cx="270404" cy="1058"/>
            </a:xfrm>
            <a:prstGeom prst="line">
              <a:avLst/>
            </a:prstGeom>
            <a:noFill/>
            <a:ln w="12700">
              <a:solidFill>
                <a:srgbClr val="10253F"/>
              </a:solidFill>
              <a:round/>
              <a:headEnd/>
              <a:tailEnd/>
            </a:ln>
          </p:spPr>
        </p:cxnSp>
      </p:grp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4938489" y="4035650"/>
            <a:ext cx="1053892" cy="19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600" b="1" dirty="0" err="1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CI</a:t>
            </a:r>
            <a:r>
              <a:rPr lang="it-IT" sz="600" b="1" dirty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 &gt; 3.2L/min/m</a:t>
            </a:r>
            <a:r>
              <a:rPr lang="it-IT" sz="600" b="1" baseline="30000" dirty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2 </a:t>
            </a:r>
            <a:r>
              <a:rPr lang="en-US" sz="600" b="1" dirty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(N 29)</a:t>
            </a:r>
            <a:endParaRPr lang="en-GB" sz="600" dirty="0">
              <a:latin typeface="Times New Roman" pitchFamily="-101" charset="0"/>
              <a:ea typeface="Times New Roman" pitchFamily="-101" charset="0"/>
              <a:cs typeface="Times New Roman" pitchFamily="-101" charset="0"/>
            </a:endParaRPr>
          </a:p>
        </p:txBody>
      </p:sp>
      <p:cxnSp>
        <p:nvCxnSpPr>
          <p:cNvPr id="27" name="Line 4"/>
          <p:cNvCxnSpPr>
            <a:cxnSpLocks noChangeShapeType="1"/>
          </p:cNvCxnSpPr>
          <p:nvPr/>
        </p:nvCxnSpPr>
        <p:spPr bwMode="auto">
          <a:xfrm flipV="1">
            <a:off x="24658063" y="4136229"/>
            <a:ext cx="288893" cy="1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" name="Line 4"/>
          <p:cNvCxnSpPr>
            <a:cxnSpLocks noChangeShapeType="1"/>
          </p:cNvCxnSpPr>
          <p:nvPr/>
        </p:nvCxnSpPr>
        <p:spPr bwMode="auto">
          <a:xfrm flipV="1">
            <a:off x="24666530" y="3943963"/>
            <a:ext cx="288893" cy="1125"/>
          </a:xfrm>
          <a:prstGeom prst="line">
            <a:avLst/>
          </a:prstGeom>
          <a:noFill/>
          <a:ln w="12700">
            <a:solidFill>
              <a:srgbClr val="10253F"/>
            </a:solidFill>
            <a:round/>
            <a:headEnd/>
            <a:tailEnd/>
          </a:ln>
        </p:spPr>
      </p:cxnSp>
      <p:cxnSp>
        <p:nvCxnSpPr>
          <p:cNvPr id="29" name="Line 4"/>
          <p:cNvCxnSpPr>
            <a:cxnSpLocks noChangeShapeType="1"/>
          </p:cNvCxnSpPr>
          <p:nvPr/>
        </p:nvCxnSpPr>
        <p:spPr bwMode="auto">
          <a:xfrm flipV="1">
            <a:off x="3539878" y="3268599"/>
            <a:ext cx="333622" cy="1296"/>
          </a:xfrm>
          <a:prstGeom prst="line">
            <a:avLst/>
          </a:prstGeom>
          <a:noFill/>
          <a:ln w="12700">
            <a:solidFill>
              <a:srgbClr val="10253F"/>
            </a:solidFill>
            <a:round/>
            <a:headEnd/>
            <a:tailEnd/>
          </a:ln>
        </p:spPr>
      </p:cxnSp>
      <p:cxnSp>
        <p:nvCxnSpPr>
          <p:cNvPr id="30" name="Line 4"/>
          <p:cNvCxnSpPr>
            <a:cxnSpLocks noChangeShapeType="1"/>
          </p:cNvCxnSpPr>
          <p:nvPr/>
        </p:nvCxnSpPr>
        <p:spPr bwMode="auto">
          <a:xfrm flipV="1">
            <a:off x="3539878" y="3602382"/>
            <a:ext cx="333622" cy="129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2" name="CasellaDiTesto 31"/>
          <p:cNvSpPr txBox="1"/>
          <p:nvPr/>
        </p:nvSpPr>
        <p:spPr>
          <a:xfrm>
            <a:off x="3873500" y="3452380"/>
            <a:ext cx="1257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CI ≤ 3.2L/min/m</a:t>
            </a:r>
            <a:r>
              <a:rPr lang="it-IT" sz="600" b="1" baseline="30000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2 </a:t>
            </a:r>
            <a:r>
              <a:rPr lang="en-US" sz="6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(N 53</a:t>
            </a:r>
            <a:r>
              <a:rPr lang="en-US" sz="8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)</a:t>
            </a:r>
            <a:endParaRPr lang="en-GB" sz="800" dirty="0">
              <a:latin typeface="Times New Roman" pitchFamily="-101" charset="0"/>
              <a:ea typeface="Times New Roman" pitchFamily="-101" charset="0"/>
              <a:cs typeface="Times New Roman" pitchFamily="-101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873500" y="3168874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err="1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CI</a:t>
            </a:r>
            <a:r>
              <a:rPr lang="it-IT" sz="6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 &gt; 3.2L/min/m</a:t>
            </a:r>
            <a:r>
              <a:rPr lang="it-IT" sz="600" b="1" baseline="30000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2 </a:t>
            </a:r>
            <a:r>
              <a:rPr lang="en-US" sz="6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(N 29)</a:t>
            </a:r>
            <a:endParaRPr lang="en-GB" sz="600" dirty="0" smtClean="0">
              <a:latin typeface="Times New Roman" pitchFamily="-101" charset="0"/>
              <a:ea typeface="Times New Roman" pitchFamily="-101" charset="0"/>
              <a:cs typeface="Times New Roman" pitchFamily="-101" charset="0"/>
            </a:endParaRPr>
          </a:p>
          <a:p>
            <a:endParaRPr lang="it-IT" dirty="0"/>
          </a:p>
        </p:txBody>
      </p:sp>
      <p:pic>
        <p:nvPicPr>
          <p:cNvPr id="34" name="Picture 14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1000" y="1577142"/>
            <a:ext cx="3086476" cy="25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Line 4"/>
          <p:cNvCxnSpPr>
            <a:cxnSpLocks noChangeShapeType="1"/>
          </p:cNvCxnSpPr>
          <p:nvPr/>
        </p:nvCxnSpPr>
        <p:spPr bwMode="auto">
          <a:xfrm>
            <a:off x="6503641" y="3272487"/>
            <a:ext cx="328722" cy="215"/>
          </a:xfrm>
          <a:prstGeom prst="line">
            <a:avLst/>
          </a:prstGeom>
          <a:noFill/>
          <a:ln w="12700">
            <a:solidFill>
              <a:srgbClr val="10253F"/>
            </a:solidFill>
            <a:round/>
            <a:headEnd/>
            <a:tailEnd/>
          </a:ln>
        </p:spPr>
      </p:cxn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991846" y="3204779"/>
            <a:ext cx="8948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b="1" dirty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No </a:t>
            </a:r>
            <a:r>
              <a:rPr lang="en-US" sz="600" b="1" dirty="0" err="1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pcPH</a:t>
            </a:r>
            <a:r>
              <a:rPr lang="en-US" sz="600" b="1" dirty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 (N 71)</a:t>
            </a:r>
            <a:endParaRPr lang="en-GB" sz="600" dirty="0">
              <a:latin typeface="Times New Roman" pitchFamily="-101" charset="0"/>
              <a:ea typeface="Times New Roman" pitchFamily="-101" charset="0"/>
              <a:cs typeface="Times New Roman" pitchFamily="-101" charset="0"/>
            </a:endParaRPr>
          </a:p>
        </p:txBody>
      </p:sp>
      <p:cxnSp>
        <p:nvCxnSpPr>
          <p:cNvPr id="37" name="Line 4"/>
          <p:cNvCxnSpPr>
            <a:cxnSpLocks noChangeShapeType="1"/>
          </p:cNvCxnSpPr>
          <p:nvPr/>
        </p:nvCxnSpPr>
        <p:spPr bwMode="auto">
          <a:xfrm>
            <a:off x="6503641" y="3600871"/>
            <a:ext cx="328722" cy="21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0" name="CasellaDiTesto 39"/>
          <p:cNvSpPr txBox="1"/>
          <p:nvPr/>
        </p:nvSpPr>
        <p:spPr>
          <a:xfrm>
            <a:off x="6991846" y="3451520"/>
            <a:ext cx="894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err="1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pcPH</a:t>
            </a:r>
            <a:r>
              <a:rPr lang="it-IT" sz="6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 (</a:t>
            </a:r>
            <a:r>
              <a:rPr lang="it-IT" sz="600" b="1" dirty="0" err="1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N</a:t>
            </a:r>
            <a:r>
              <a:rPr lang="it-IT" sz="6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 11</a:t>
            </a:r>
            <a:r>
              <a:rPr lang="it-IT" sz="800" b="1" dirty="0" smtClean="0">
                <a:solidFill>
                  <a:srgbClr val="000000"/>
                </a:solidFill>
                <a:latin typeface="Arial Unicode MS" pitchFamily="-101" charset="0"/>
                <a:ea typeface="Times New Roman" pitchFamily="-101" charset="0"/>
                <a:cs typeface="Times New Roman" pitchFamily="-101" charset="0"/>
              </a:rPr>
              <a:t>)</a:t>
            </a:r>
            <a:endParaRPr lang="en-GB" sz="800" dirty="0" smtClean="0">
              <a:latin typeface="Times New Roman" pitchFamily="-101" charset="0"/>
              <a:ea typeface="Times New Roman" pitchFamily="-101" charset="0"/>
              <a:cs typeface="Times New Roman" pitchFamily="-101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6524" y="-31632"/>
            <a:ext cx="91440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5231" y="2209800"/>
            <a:ext cx="789353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spcBef>
                <a:spcPct val="20000"/>
              </a:spcBef>
              <a:spcAft>
                <a:spcPts val="1200"/>
              </a:spcAft>
              <a:buFont typeface="Arial" pitchFamily="-101" charset="0"/>
              <a:buChar char="•"/>
              <a:tabLst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</a:pPr>
            <a:r>
              <a:rPr lang="en-GB" sz="2000" dirty="0" smtClean="0">
                <a:latin typeface="Calibri" pitchFamily="-101" charset="0"/>
              </a:rPr>
              <a:t>Systemic hemodynamic alterations occur as early as HVPG ≥ 10 mmHg </a:t>
            </a:r>
          </a:p>
          <a:p>
            <a:pPr marL="185738" indent="-185738">
              <a:spcBef>
                <a:spcPct val="20000"/>
              </a:spcBef>
              <a:spcAft>
                <a:spcPts val="1200"/>
              </a:spcAft>
              <a:buFont typeface="Arial" pitchFamily="-101" charset="0"/>
              <a:buChar char="•"/>
              <a:tabLst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</a:pPr>
            <a:r>
              <a:rPr lang="en-GB" sz="2000" dirty="0" smtClean="0">
                <a:latin typeface="Calibri" pitchFamily="-101" charset="0"/>
              </a:rPr>
              <a:t>Two main </a:t>
            </a:r>
            <a:r>
              <a:rPr lang="en-GB" sz="2000" dirty="0" err="1" smtClean="0">
                <a:latin typeface="Calibri" pitchFamily="-101" charset="0"/>
              </a:rPr>
              <a:t>cardiodynamic</a:t>
            </a:r>
            <a:r>
              <a:rPr lang="en-GB" sz="2000" dirty="0" smtClean="0">
                <a:latin typeface="Calibri" pitchFamily="-101" charset="0"/>
              </a:rPr>
              <a:t> groups (CI ≤3.2 L/min/m</a:t>
            </a:r>
            <a:r>
              <a:rPr lang="en-GB" sz="2000" baseline="30000" dirty="0" smtClean="0">
                <a:latin typeface="Calibri" pitchFamily="-101" charset="0"/>
              </a:rPr>
              <a:t>2</a:t>
            </a:r>
            <a:r>
              <a:rPr lang="en-GB" sz="2000" dirty="0" smtClean="0">
                <a:latin typeface="Calibri" pitchFamily="-101" charset="0"/>
              </a:rPr>
              <a:t> and CI &gt;3.2 L/min/m</a:t>
            </a:r>
            <a:r>
              <a:rPr lang="en-GB" sz="2000" baseline="30000" dirty="0" smtClean="0">
                <a:latin typeface="Calibri" pitchFamily="-101" charset="0"/>
              </a:rPr>
              <a:t>2</a:t>
            </a:r>
            <a:r>
              <a:rPr lang="en-GB" sz="2000" dirty="0" smtClean="0">
                <a:latin typeface="Calibri" pitchFamily="-101" charset="0"/>
              </a:rPr>
              <a:t>) with different </a:t>
            </a:r>
            <a:r>
              <a:rPr lang="en-GB" sz="2000" dirty="0" err="1" smtClean="0">
                <a:latin typeface="Calibri" pitchFamily="-101" charset="0"/>
              </a:rPr>
              <a:t>chronotropic</a:t>
            </a:r>
            <a:r>
              <a:rPr lang="en-GB" sz="2000" dirty="0" smtClean="0">
                <a:latin typeface="Calibri" pitchFamily="-101" charset="0"/>
              </a:rPr>
              <a:t> and </a:t>
            </a:r>
            <a:r>
              <a:rPr lang="en-GB" sz="2000" dirty="0" err="1" smtClean="0">
                <a:latin typeface="Calibri" pitchFamily="-101" charset="0"/>
              </a:rPr>
              <a:t>inotropic</a:t>
            </a:r>
            <a:r>
              <a:rPr lang="en-GB" sz="2000" dirty="0" smtClean="0">
                <a:latin typeface="Calibri" pitchFamily="-101" charset="0"/>
              </a:rPr>
              <a:t> adaptation to peripheral vasodilatation  throughout the prognostic groups have been identified</a:t>
            </a:r>
          </a:p>
          <a:p>
            <a:pPr marL="185738" indent="-185738">
              <a:spcBef>
                <a:spcPct val="20000"/>
              </a:spcBef>
              <a:spcAft>
                <a:spcPts val="1200"/>
              </a:spcAft>
              <a:buFont typeface="Arial" pitchFamily="-101" charset="0"/>
              <a:buChar char="•"/>
              <a:tabLst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</a:pPr>
            <a:r>
              <a:rPr lang="en-GB" sz="2000" dirty="0" err="1" smtClean="0">
                <a:latin typeface="Calibri" pitchFamily="-101" charset="0"/>
              </a:rPr>
              <a:t>PcPH</a:t>
            </a:r>
            <a:r>
              <a:rPr lang="en-GB" sz="2000" dirty="0" smtClean="0">
                <a:latin typeface="Calibri" pitchFamily="-101" charset="0"/>
              </a:rPr>
              <a:t> is observed in both </a:t>
            </a:r>
            <a:r>
              <a:rPr lang="en-GB" sz="2000" dirty="0" err="1" smtClean="0">
                <a:latin typeface="Calibri" pitchFamily="-101" charset="0"/>
              </a:rPr>
              <a:t>cardiodynamic</a:t>
            </a:r>
            <a:r>
              <a:rPr lang="en-GB" sz="2000" dirty="0" smtClean="0">
                <a:latin typeface="Calibri" pitchFamily="-101" charset="0"/>
              </a:rPr>
              <a:t> groups </a:t>
            </a:r>
          </a:p>
          <a:p>
            <a:pPr marL="185738" indent="-185738">
              <a:spcBef>
                <a:spcPct val="20000"/>
              </a:spcBef>
              <a:spcAft>
                <a:spcPts val="1200"/>
              </a:spcAft>
              <a:buFont typeface="Arial" pitchFamily="-101" charset="0"/>
              <a:buChar char="•"/>
              <a:tabLst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</a:pPr>
            <a:r>
              <a:rPr lang="en-GB" sz="2000" dirty="0" smtClean="0">
                <a:latin typeface="Calibri" pitchFamily="-101" charset="0"/>
              </a:rPr>
              <a:t>CI &lt;3.2 L/min/m2 and </a:t>
            </a:r>
            <a:r>
              <a:rPr lang="en-GB" sz="2000" dirty="0" err="1" smtClean="0">
                <a:latin typeface="Calibri" pitchFamily="-101" charset="0"/>
              </a:rPr>
              <a:t>PcPH</a:t>
            </a:r>
            <a:r>
              <a:rPr lang="en-GB" sz="2000" dirty="0" smtClean="0">
                <a:latin typeface="Calibri" pitchFamily="-101" charset="0"/>
              </a:rPr>
              <a:t> predict 1-year mortality independently from MELD in </a:t>
            </a:r>
            <a:r>
              <a:rPr lang="en-GB" sz="2000" dirty="0" err="1" smtClean="0">
                <a:latin typeface="Calibri" pitchFamily="-101" charset="0"/>
              </a:rPr>
              <a:t>decompensated</a:t>
            </a:r>
            <a:r>
              <a:rPr lang="en-GB" sz="2000" dirty="0" smtClean="0">
                <a:latin typeface="Calibri" pitchFamily="-101" charset="0"/>
              </a:rPr>
              <a:t> patients</a:t>
            </a:r>
          </a:p>
          <a:p>
            <a:pPr marL="185738" indent="-185738" algn="just">
              <a:spcBef>
                <a:spcPct val="20000"/>
              </a:spcBef>
              <a:tabLst>
                <a:tab pos="1217613" algn="l"/>
                <a:tab pos="2436813" algn="l"/>
                <a:tab pos="3656013" algn="l"/>
                <a:tab pos="4875213" algn="l"/>
                <a:tab pos="6094413" algn="l"/>
                <a:tab pos="7313613" algn="l"/>
                <a:tab pos="8532813" algn="l"/>
                <a:tab pos="9752013" algn="l"/>
                <a:tab pos="10971213" algn="l"/>
                <a:tab pos="12190413" algn="l"/>
                <a:tab pos="13409613" algn="l"/>
              </a:tabLst>
            </a:pPr>
            <a:endParaRPr lang="en-GB" sz="2000" dirty="0" smtClean="0">
              <a:latin typeface="Calibri" pitchFamily="-101" charset="0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33231" y="187771"/>
            <a:ext cx="687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Conclusions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1473200"/>
            <a:ext cx="64262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683000" y="698500"/>
            <a:ext cx="1930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Calibri" pitchFamily="-101" charset="0"/>
              </a:rPr>
              <a:t>THANKS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667500" y="5461000"/>
            <a:ext cx="1460500" cy="82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/>
          <p:cNvSpPr/>
          <p:nvPr/>
        </p:nvSpPr>
        <p:spPr>
          <a:xfrm>
            <a:off x="0" y="-34925"/>
            <a:ext cx="9144000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50825" y="874713"/>
            <a:ext cx="26511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s-ES" sz="2000" b="1"/>
              <a:t> </a:t>
            </a:r>
            <a:endParaRPr lang="es-E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defTabSz="762000"/>
            <a:r>
              <a:rPr lang="es-E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s-ES" sz="2000" b="1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-400050" y="-34925"/>
            <a:ext cx="10172700" cy="909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it-IT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Patho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physiology</a:t>
            </a:r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of</a:t>
            </a:r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Portal</a:t>
            </a:r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DDDDDD"/>
                  </a:outerShdw>
                </a:effectLst>
                <a:cs typeface="Verdana"/>
              </a:rPr>
              <a:t>Hypertension</a:t>
            </a:r>
            <a:endParaRPr lang="it-IT" sz="2800" b="1" dirty="0">
              <a:effectLst>
                <a:outerShdw blurRad="38100" dist="38100" dir="2700000" algn="tl">
                  <a:srgbClr val="DDDDDD"/>
                </a:outerShdw>
              </a:effectLst>
              <a:cs typeface="Verdana"/>
            </a:endParaRPr>
          </a:p>
        </p:txBody>
      </p:sp>
      <p:sp>
        <p:nvSpPr>
          <p:cNvPr id="19493" name="Freeform 37"/>
          <p:cNvSpPr>
            <a:spLocks/>
          </p:cNvSpPr>
          <p:nvPr/>
        </p:nvSpPr>
        <p:spPr bwMode="auto">
          <a:xfrm>
            <a:off x="2997200" y="2994025"/>
            <a:ext cx="4332288" cy="2830513"/>
          </a:xfrm>
          <a:custGeom>
            <a:avLst/>
            <a:gdLst>
              <a:gd name="T0" fmla="*/ 181484779 w 2491"/>
              <a:gd name="T1" fmla="*/ 340496410 h 2058"/>
              <a:gd name="T2" fmla="*/ 326671211 w 2491"/>
              <a:gd name="T3" fmla="*/ 408595142 h 2058"/>
              <a:gd name="T4" fmla="*/ 544452599 w 2491"/>
              <a:gd name="T5" fmla="*/ 453994755 h 2058"/>
              <a:gd name="T6" fmla="*/ 762232247 w 2491"/>
              <a:gd name="T7" fmla="*/ 544793981 h 2058"/>
              <a:gd name="T8" fmla="*/ 1270388237 w 2491"/>
              <a:gd name="T9" fmla="*/ 680991445 h 2058"/>
              <a:gd name="T10" fmla="*/ 1379278061 w 2491"/>
              <a:gd name="T11" fmla="*/ 726391058 h 2058"/>
              <a:gd name="T12" fmla="*/ 1633356056 w 2491"/>
              <a:gd name="T13" fmla="*/ 885290391 h 2058"/>
              <a:gd name="T14" fmla="*/ 1851137444 w 2491"/>
              <a:gd name="T15" fmla="*/ 930688629 h 2058"/>
              <a:gd name="T16" fmla="*/ 1960027268 w 2491"/>
              <a:gd name="T17" fmla="*/ 976088242 h 2058"/>
              <a:gd name="T18" fmla="*/ 2147483646 w 2491"/>
              <a:gd name="T19" fmla="*/ 1112287081 h 2058"/>
              <a:gd name="T20" fmla="*/ 2147483646 w 2491"/>
              <a:gd name="T21" fmla="*/ 1203086307 h 2058"/>
              <a:gd name="T22" fmla="*/ 2147483646 w 2491"/>
              <a:gd name="T23" fmla="*/ 1293885533 h 2058"/>
              <a:gd name="T24" fmla="*/ 2147483646 w 2491"/>
              <a:gd name="T25" fmla="*/ 1339283771 h 2058"/>
              <a:gd name="T26" fmla="*/ 2147483646 w 2491"/>
              <a:gd name="T27" fmla="*/ 1407383878 h 2058"/>
              <a:gd name="T28" fmla="*/ 2147483646 w 2491"/>
              <a:gd name="T29" fmla="*/ 1430082997 h 2058"/>
              <a:gd name="T30" fmla="*/ 2147483646 w 2491"/>
              <a:gd name="T31" fmla="*/ 1566281836 h 2058"/>
              <a:gd name="T32" fmla="*/ 2147483646 w 2491"/>
              <a:gd name="T33" fmla="*/ 2147483646 h 2058"/>
              <a:gd name="T34" fmla="*/ 2147483646 w 2491"/>
              <a:gd name="T35" fmla="*/ 2147483646 h 2058"/>
              <a:gd name="T36" fmla="*/ 2147483646 w 2491"/>
              <a:gd name="T37" fmla="*/ 2147483646 h 2058"/>
              <a:gd name="T38" fmla="*/ 2147483646 w 2491"/>
              <a:gd name="T39" fmla="*/ 2147483646 h 2058"/>
              <a:gd name="T40" fmla="*/ 2147483646 w 2491"/>
              <a:gd name="T41" fmla="*/ 2147483646 h 2058"/>
              <a:gd name="T42" fmla="*/ 2147483646 w 2491"/>
              <a:gd name="T43" fmla="*/ 2147483646 h 2058"/>
              <a:gd name="T44" fmla="*/ 2147483646 w 2491"/>
              <a:gd name="T45" fmla="*/ 2147483646 h 2058"/>
              <a:gd name="T46" fmla="*/ 2147483646 w 2491"/>
              <a:gd name="T47" fmla="*/ 2147483646 h 2058"/>
              <a:gd name="T48" fmla="*/ 2147483646 w 2491"/>
              <a:gd name="T49" fmla="*/ 2147483646 h 2058"/>
              <a:gd name="T50" fmla="*/ 2147483646 w 2491"/>
              <a:gd name="T51" fmla="*/ 2147483646 h 2058"/>
              <a:gd name="T52" fmla="*/ 2147483646 w 2491"/>
              <a:gd name="T53" fmla="*/ 2147483646 h 2058"/>
              <a:gd name="T54" fmla="*/ 2147483646 w 2491"/>
              <a:gd name="T55" fmla="*/ 2147483646 h 2058"/>
              <a:gd name="T56" fmla="*/ 2147483646 w 2491"/>
              <a:gd name="T57" fmla="*/ 2147483646 h 2058"/>
              <a:gd name="T58" fmla="*/ 2147483646 w 2491"/>
              <a:gd name="T59" fmla="*/ 2147483646 h 2058"/>
              <a:gd name="T60" fmla="*/ 2147483646 w 2491"/>
              <a:gd name="T61" fmla="*/ 2147483646 h 2058"/>
              <a:gd name="T62" fmla="*/ 2147483646 w 2491"/>
              <a:gd name="T63" fmla="*/ 2147483646 h 2058"/>
              <a:gd name="T64" fmla="*/ 2147483646 w 2491"/>
              <a:gd name="T65" fmla="*/ 2147483646 h 2058"/>
              <a:gd name="T66" fmla="*/ 2147483646 w 2491"/>
              <a:gd name="T67" fmla="*/ 2147483646 h 2058"/>
              <a:gd name="T68" fmla="*/ 2147483646 w 2491"/>
              <a:gd name="T69" fmla="*/ 2147483646 h 2058"/>
              <a:gd name="T70" fmla="*/ 2147483646 w 2491"/>
              <a:gd name="T71" fmla="*/ 1679780181 h 2058"/>
              <a:gd name="T72" fmla="*/ 2147483646 w 2491"/>
              <a:gd name="T73" fmla="*/ 1475482610 h 2058"/>
              <a:gd name="T74" fmla="*/ 2147483646 w 2491"/>
              <a:gd name="T75" fmla="*/ 1384683384 h 2058"/>
              <a:gd name="T76" fmla="*/ 2147483646 w 2491"/>
              <a:gd name="T77" fmla="*/ 1339283771 h 2058"/>
              <a:gd name="T78" fmla="*/ 2147483646 w 2491"/>
              <a:gd name="T79" fmla="*/ 1407383878 h 2058"/>
              <a:gd name="T80" fmla="*/ 2147483646 w 2491"/>
              <a:gd name="T81" fmla="*/ 1430082997 h 2058"/>
              <a:gd name="T82" fmla="*/ 2147483646 w 2491"/>
              <a:gd name="T83" fmla="*/ 1452783491 h 2058"/>
              <a:gd name="T84" fmla="*/ 2147483646 w 2491"/>
              <a:gd name="T85" fmla="*/ 1520882223 h 2058"/>
              <a:gd name="T86" fmla="*/ 2147483646 w 2491"/>
              <a:gd name="T87" fmla="*/ 1475482610 h 2058"/>
              <a:gd name="T88" fmla="*/ 2147483646 w 2491"/>
              <a:gd name="T89" fmla="*/ 1543582717 h 2058"/>
              <a:gd name="T90" fmla="*/ 2147483646 w 2491"/>
              <a:gd name="T91" fmla="*/ 1498183104 h 2058"/>
              <a:gd name="T92" fmla="*/ 2147483646 w 2491"/>
              <a:gd name="T93" fmla="*/ 1316584652 h 2058"/>
              <a:gd name="T94" fmla="*/ 2147483646 w 2491"/>
              <a:gd name="T95" fmla="*/ 1316584652 h 2058"/>
              <a:gd name="T96" fmla="*/ 2147483646 w 2491"/>
              <a:gd name="T97" fmla="*/ 1203086307 h 2058"/>
              <a:gd name="T98" fmla="*/ 2147483646 w 2491"/>
              <a:gd name="T99" fmla="*/ 1021487855 h 2058"/>
              <a:gd name="T100" fmla="*/ 2147483646 w 2491"/>
              <a:gd name="T101" fmla="*/ 703691939 h 2058"/>
              <a:gd name="T102" fmla="*/ 2147483646 w 2491"/>
              <a:gd name="T103" fmla="*/ 590193594 h 2058"/>
              <a:gd name="T104" fmla="*/ 2147483646 w 2491"/>
              <a:gd name="T105" fmla="*/ 522093487 h 2058"/>
              <a:gd name="T106" fmla="*/ 1669652664 w 2491"/>
              <a:gd name="T107" fmla="*/ 340496410 h 2058"/>
              <a:gd name="T108" fmla="*/ 798530594 w 2491"/>
              <a:gd name="T109" fmla="*/ 0 h 2058"/>
              <a:gd name="T110" fmla="*/ 0 w 2491"/>
              <a:gd name="T111" fmla="*/ 204297571 h 2058"/>
              <a:gd name="T112" fmla="*/ 181484779 w 2491"/>
              <a:gd name="T113" fmla="*/ 340496410 h 20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491" h="2058">
                <a:moveTo>
                  <a:pt x="60" y="180"/>
                </a:moveTo>
                <a:cubicBezTo>
                  <a:pt x="76" y="192"/>
                  <a:pt x="90" y="207"/>
                  <a:pt x="108" y="216"/>
                </a:cubicBezTo>
                <a:cubicBezTo>
                  <a:pt x="131" y="227"/>
                  <a:pt x="159" y="226"/>
                  <a:pt x="180" y="240"/>
                </a:cubicBezTo>
                <a:cubicBezTo>
                  <a:pt x="204" y="256"/>
                  <a:pt x="252" y="288"/>
                  <a:pt x="252" y="288"/>
                </a:cubicBezTo>
                <a:cubicBezTo>
                  <a:pt x="295" y="352"/>
                  <a:pt x="350" y="348"/>
                  <a:pt x="420" y="360"/>
                </a:cubicBezTo>
                <a:cubicBezTo>
                  <a:pt x="432" y="368"/>
                  <a:pt x="447" y="373"/>
                  <a:pt x="456" y="384"/>
                </a:cubicBezTo>
                <a:cubicBezTo>
                  <a:pt x="504" y="444"/>
                  <a:pt x="396" y="420"/>
                  <a:pt x="540" y="468"/>
                </a:cubicBezTo>
                <a:cubicBezTo>
                  <a:pt x="564" y="476"/>
                  <a:pt x="591" y="478"/>
                  <a:pt x="612" y="492"/>
                </a:cubicBezTo>
                <a:cubicBezTo>
                  <a:pt x="624" y="500"/>
                  <a:pt x="635" y="510"/>
                  <a:pt x="648" y="516"/>
                </a:cubicBezTo>
                <a:cubicBezTo>
                  <a:pt x="716" y="546"/>
                  <a:pt x="793" y="564"/>
                  <a:pt x="864" y="588"/>
                </a:cubicBezTo>
                <a:cubicBezTo>
                  <a:pt x="901" y="600"/>
                  <a:pt x="938" y="617"/>
                  <a:pt x="972" y="636"/>
                </a:cubicBezTo>
                <a:cubicBezTo>
                  <a:pt x="997" y="650"/>
                  <a:pt x="1020" y="668"/>
                  <a:pt x="1044" y="684"/>
                </a:cubicBezTo>
                <a:cubicBezTo>
                  <a:pt x="1056" y="692"/>
                  <a:pt x="1080" y="708"/>
                  <a:pt x="1080" y="708"/>
                </a:cubicBezTo>
                <a:cubicBezTo>
                  <a:pt x="1088" y="720"/>
                  <a:pt x="1093" y="735"/>
                  <a:pt x="1104" y="744"/>
                </a:cubicBezTo>
                <a:cubicBezTo>
                  <a:pt x="1114" y="752"/>
                  <a:pt x="1131" y="747"/>
                  <a:pt x="1140" y="756"/>
                </a:cubicBezTo>
                <a:cubicBezTo>
                  <a:pt x="1160" y="776"/>
                  <a:pt x="1172" y="804"/>
                  <a:pt x="1188" y="828"/>
                </a:cubicBezTo>
                <a:cubicBezTo>
                  <a:pt x="1268" y="947"/>
                  <a:pt x="1308" y="1070"/>
                  <a:pt x="1332" y="1212"/>
                </a:cubicBezTo>
                <a:cubicBezTo>
                  <a:pt x="1354" y="1360"/>
                  <a:pt x="1440" y="1606"/>
                  <a:pt x="1440" y="1716"/>
                </a:cubicBezTo>
                <a:cubicBezTo>
                  <a:pt x="1472" y="1826"/>
                  <a:pt x="1502" y="1840"/>
                  <a:pt x="1524" y="1872"/>
                </a:cubicBezTo>
                <a:cubicBezTo>
                  <a:pt x="1546" y="1904"/>
                  <a:pt x="1562" y="1900"/>
                  <a:pt x="1572" y="1908"/>
                </a:cubicBezTo>
                <a:cubicBezTo>
                  <a:pt x="1574" y="1933"/>
                  <a:pt x="1584" y="1920"/>
                  <a:pt x="1584" y="1920"/>
                </a:cubicBezTo>
                <a:cubicBezTo>
                  <a:pt x="1555" y="1947"/>
                  <a:pt x="1652" y="1936"/>
                  <a:pt x="1620" y="1968"/>
                </a:cubicBezTo>
                <a:cubicBezTo>
                  <a:pt x="1644" y="1972"/>
                  <a:pt x="1716" y="1956"/>
                  <a:pt x="1728" y="1944"/>
                </a:cubicBezTo>
                <a:cubicBezTo>
                  <a:pt x="1742" y="1985"/>
                  <a:pt x="1656" y="1872"/>
                  <a:pt x="1692" y="1896"/>
                </a:cubicBezTo>
                <a:cubicBezTo>
                  <a:pt x="1713" y="1910"/>
                  <a:pt x="1716" y="1884"/>
                  <a:pt x="1716" y="1884"/>
                </a:cubicBezTo>
                <a:cubicBezTo>
                  <a:pt x="1768" y="1880"/>
                  <a:pt x="1678" y="2030"/>
                  <a:pt x="1728" y="2016"/>
                </a:cubicBezTo>
                <a:cubicBezTo>
                  <a:pt x="1740" y="2013"/>
                  <a:pt x="1770" y="1943"/>
                  <a:pt x="1776" y="1932"/>
                </a:cubicBezTo>
                <a:cubicBezTo>
                  <a:pt x="1802" y="1880"/>
                  <a:pt x="1690" y="1977"/>
                  <a:pt x="1704" y="1920"/>
                </a:cubicBezTo>
                <a:cubicBezTo>
                  <a:pt x="1700" y="1820"/>
                  <a:pt x="1699" y="2008"/>
                  <a:pt x="1692" y="1908"/>
                </a:cubicBezTo>
                <a:cubicBezTo>
                  <a:pt x="1688" y="1850"/>
                  <a:pt x="1770" y="2058"/>
                  <a:pt x="1752" y="2004"/>
                </a:cubicBezTo>
                <a:cubicBezTo>
                  <a:pt x="1734" y="1950"/>
                  <a:pt x="1810" y="2044"/>
                  <a:pt x="1788" y="1992"/>
                </a:cubicBezTo>
                <a:cubicBezTo>
                  <a:pt x="1771" y="1953"/>
                  <a:pt x="1793" y="1958"/>
                  <a:pt x="1776" y="1920"/>
                </a:cubicBezTo>
                <a:cubicBezTo>
                  <a:pt x="1761" y="1887"/>
                  <a:pt x="1751" y="1954"/>
                  <a:pt x="1740" y="1920"/>
                </a:cubicBezTo>
                <a:cubicBezTo>
                  <a:pt x="1725" y="1883"/>
                  <a:pt x="1752" y="1956"/>
                  <a:pt x="1728" y="1884"/>
                </a:cubicBezTo>
                <a:cubicBezTo>
                  <a:pt x="1704" y="1812"/>
                  <a:pt x="1644" y="1654"/>
                  <a:pt x="1596" y="1488"/>
                </a:cubicBezTo>
                <a:cubicBezTo>
                  <a:pt x="1548" y="1322"/>
                  <a:pt x="1474" y="1006"/>
                  <a:pt x="1440" y="888"/>
                </a:cubicBezTo>
                <a:cubicBezTo>
                  <a:pt x="1411" y="802"/>
                  <a:pt x="1430" y="837"/>
                  <a:pt x="1392" y="780"/>
                </a:cubicBezTo>
                <a:cubicBezTo>
                  <a:pt x="1388" y="764"/>
                  <a:pt x="1369" y="745"/>
                  <a:pt x="1380" y="732"/>
                </a:cubicBezTo>
                <a:cubicBezTo>
                  <a:pt x="1396" y="713"/>
                  <a:pt x="1452" y="708"/>
                  <a:pt x="1452" y="708"/>
                </a:cubicBezTo>
                <a:cubicBezTo>
                  <a:pt x="1572" y="714"/>
                  <a:pt x="1946" y="685"/>
                  <a:pt x="2064" y="744"/>
                </a:cubicBezTo>
                <a:cubicBezTo>
                  <a:pt x="2111" y="768"/>
                  <a:pt x="2160" y="735"/>
                  <a:pt x="2208" y="756"/>
                </a:cubicBezTo>
                <a:cubicBezTo>
                  <a:pt x="2243" y="771"/>
                  <a:pt x="2188" y="747"/>
                  <a:pt x="2220" y="768"/>
                </a:cubicBezTo>
                <a:cubicBezTo>
                  <a:pt x="2282" y="809"/>
                  <a:pt x="2254" y="789"/>
                  <a:pt x="2328" y="804"/>
                </a:cubicBezTo>
                <a:cubicBezTo>
                  <a:pt x="2367" y="803"/>
                  <a:pt x="2306" y="778"/>
                  <a:pt x="2316" y="780"/>
                </a:cubicBezTo>
                <a:cubicBezTo>
                  <a:pt x="2326" y="782"/>
                  <a:pt x="2380" y="814"/>
                  <a:pt x="2388" y="816"/>
                </a:cubicBezTo>
                <a:cubicBezTo>
                  <a:pt x="2384" y="756"/>
                  <a:pt x="2405" y="836"/>
                  <a:pt x="2364" y="792"/>
                </a:cubicBezTo>
                <a:cubicBezTo>
                  <a:pt x="2326" y="751"/>
                  <a:pt x="2420" y="704"/>
                  <a:pt x="2364" y="696"/>
                </a:cubicBezTo>
                <a:cubicBezTo>
                  <a:pt x="2235" y="677"/>
                  <a:pt x="2491" y="747"/>
                  <a:pt x="2376" y="696"/>
                </a:cubicBezTo>
                <a:cubicBezTo>
                  <a:pt x="2309" y="666"/>
                  <a:pt x="2340" y="696"/>
                  <a:pt x="2244" y="636"/>
                </a:cubicBezTo>
                <a:cubicBezTo>
                  <a:pt x="2035" y="651"/>
                  <a:pt x="1869" y="549"/>
                  <a:pt x="1656" y="540"/>
                </a:cubicBezTo>
                <a:cubicBezTo>
                  <a:pt x="1495" y="486"/>
                  <a:pt x="1343" y="409"/>
                  <a:pt x="1176" y="372"/>
                </a:cubicBezTo>
                <a:cubicBezTo>
                  <a:pt x="1084" y="352"/>
                  <a:pt x="992" y="332"/>
                  <a:pt x="900" y="312"/>
                </a:cubicBezTo>
                <a:cubicBezTo>
                  <a:pt x="866" y="304"/>
                  <a:pt x="796" y="295"/>
                  <a:pt x="768" y="276"/>
                </a:cubicBezTo>
                <a:cubicBezTo>
                  <a:pt x="702" y="232"/>
                  <a:pt x="621" y="218"/>
                  <a:pt x="552" y="180"/>
                </a:cubicBezTo>
                <a:cubicBezTo>
                  <a:pt x="469" y="134"/>
                  <a:pt x="356" y="12"/>
                  <a:pt x="264" y="0"/>
                </a:cubicBezTo>
                <a:lnTo>
                  <a:pt x="0" y="108"/>
                </a:lnTo>
                <a:lnTo>
                  <a:pt x="60" y="180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514350" y="1460500"/>
            <a:ext cx="4570413" cy="2943225"/>
          </a:xfrm>
          <a:custGeom>
            <a:avLst/>
            <a:gdLst>
              <a:gd name="T0" fmla="*/ 397203640 w 3972"/>
              <a:gd name="T1" fmla="*/ 525399599 h 2385"/>
              <a:gd name="T2" fmla="*/ 270098521 w 3972"/>
              <a:gd name="T3" fmla="*/ 708146105 h 2385"/>
              <a:gd name="T4" fmla="*/ 285986805 w 3972"/>
              <a:gd name="T5" fmla="*/ 909168990 h 2385"/>
              <a:gd name="T6" fmla="*/ 127105119 w 3972"/>
              <a:gd name="T7" fmla="*/ 1219839038 h 2385"/>
              <a:gd name="T8" fmla="*/ 206546537 w 3972"/>
              <a:gd name="T9" fmla="*/ 1475686121 h 2385"/>
              <a:gd name="T10" fmla="*/ 31776567 w 3972"/>
              <a:gd name="T11" fmla="*/ 2023928108 h 2385"/>
              <a:gd name="T12" fmla="*/ 0 w 3972"/>
              <a:gd name="T13" fmla="*/ 2133576505 h 2385"/>
              <a:gd name="T14" fmla="*/ 111216835 w 3972"/>
              <a:gd name="T15" fmla="*/ 2147483646 h 2385"/>
              <a:gd name="T16" fmla="*/ 206546537 w 3972"/>
              <a:gd name="T17" fmla="*/ 2147483646 h 2385"/>
              <a:gd name="T18" fmla="*/ 492533342 w 3972"/>
              <a:gd name="T19" fmla="*/ 2147483646 h 2385"/>
              <a:gd name="T20" fmla="*/ 1080395234 w 3972"/>
              <a:gd name="T21" fmla="*/ 2147483646 h 2385"/>
              <a:gd name="T22" fmla="*/ 1159835502 w 3972"/>
              <a:gd name="T23" fmla="*/ 2147483646 h 2385"/>
              <a:gd name="T24" fmla="*/ 1382270323 w 3972"/>
              <a:gd name="T25" fmla="*/ 2147483646 h 2385"/>
              <a:gd name="T26" fmla="*/ 1668257127 w 3972"/>
              <a:gd name="T27" fmla="*/ 2147483646 h 2385"/>
              <a:gd name="T28" fmla="*/ 2033684199 w 3972"/>
              <a:gd name="T29" fmla="*/ 2147483646 h 2385"/>
              <a:gd name="T30" fmla="*/ 2147483646 w 3972"/>
              <a:gd name="T31" fmla="*/ 2147483646 h 2385"/>
              <a:gd name="T32" fmla="*/ 2147483646 w 3972"/>
              <a:gd name="T33" fmla="*/ 2147483646 h 2385"/>
              <a:gd name="T34" fmla="*/ 2147483646 w 3972"/>
              <a:gd name="T35" fmla="*/ 2147483646 h 2385"/>
              <a:gd name="T36" fmla="*/ 2147483646 w 3972"/>
              <a:gd name="T37" fmla="*/ 2147483646 h 2385"/>
              <a:gd name="T38" fmla="*/ 2147483646 w 3972"/>
              <a:gd name="T39" fmla="*/ 2147483646 h 2385"/>
              <a:gd name="T40" fmla="*/ 2147483646 w 3972"/>
              <a:gd name="T41" fmla="*/ 2023928108 h 2385"/>
              <a:gd name="T42" fmla="*/ 2147483646 w 3972"/>
              <a:gd name="T43" fmla="*/ 1877730656 h 2385"/>
              <a:gd name="T44" fmla="*/ 2147483646 w 3972"/>
              <a:gd name="T45" fmla="*/ 1841180367 h 2385"/>
              <a:gd name="T46" fmla="*/ 2147483646 w 3972"/>
              <a:gd name="T47" fmla="*/ 1567059374 h 2385"/>
              <a:gd name="T48" fmla="*/ 2147483646 w 3972"/>
              <a:gd name="T49" fmla="*/ 1457410977 h 2385"/>
              <a:gd name="T50" fmla="*/ 2147483646 w 3972"/>
              <a:gd name="T51" fmla="*/ 1347762579 h 2385"/>
              <a:gd name="T52" fmla="*/ 2147483646 w 3972"/>
              <a:gd name="T53" fmla="*/ 1347762579 h 2385"/>
              <a:gd name="T54" fmla="*/ 2147483646 w 3972"/>
              <a:gd name="T55" fmla="*/ 1256389326 h 2385"/>
              <a:gd name="T56" fmla="*/ 2147483646 w 3972"/>
              <a:gd name="T57" fmla="*/ 1073641586 h 2385"/>
              <a:gd name="T58" fmla="*/ 2147483646 w 3972"/>
              <a:gd name="T59" fmla="*/ 1037092531 h 2385"/>
              <a:gd name="T60" fmla="*/ 2147483646 w 3972"/>
              <a:gd name="T61" fmla="*/ 817794503 h 2385"/>
              <a:gd name="T62" fmla="*/ 2147483646 w 3972"/>
              <a:gd name="T63" fmla="*/ 561948653 h 2385"/>
              <a:gd name="T64" fmla="*/ 2147483646 w 3972"/>
              <a:gd name="T65" fmla="*/ 379200913 h 2385"/>
              <a:gd name="T66" fmla="*/ 2147483646 w 3972"/>
              <a:gd name="T67" fmla="*/ 507124455 h 2385"/>
              <a:gd name="T68" fmla="*/ 2147483646 w 3972"/>
              <a:gd name="T69" fmla="*/ 543673509 h 2385"/>
              <a:gd name="T70" fmla="*/ 2147483646 w 3972"/>
              <a:gd name="T71" fmla="*/ 598497708 h 2385"/>
              <a:gd name="T72" fmla="*/ 2147483646 w 3972"/>
              <a:gd name="T73" fmla="*/ 616772852 h 2385"/>
              <a:gd name="T74" fmla="*/ 2147483646 w 3972"/>
              <a:gd name="T75" fmla="*/ 434025112 h 2385"/>
              <a:gd name="T76" fmla="*/ 2147483646 w 3972"/>
              <a:gd name="T77" fmla="*/ 360925769 h 2385"/>
              <a:gd name="T78" fmla="*/ 2147483646 w 3972"/>
              <a:gd name="T79" fmla="*/ 434025112 h 2385"/>
              <a:gd name="T80" fmla="*/ 2147483646 w 3972"/>
              <a:gd name="T81" fmla="*/ 251277372 h 2385"/>
              <a:gd name="T82" fmla="*/ 2147483646 w 3972"/>
              <a:gd name="T83" fmla="*/ 379200913 h 2385"/>
              <a:gd name="T84" fmla="*/ 2147483646 w 3972"/>
              <a:gd name="T85" fmla="*/ 86804776 h 2385"/>
              <a:gd name="T86" fmla="*/ 1922467365 w 3972"/>
              <a:gd name="T87" fmla="*/ 105079920 h 2385"/>
              <a:gd name="T88" fmla="*/ 1715921978 w 3972"/>
              <a:gd name="T89" fmla="*/ 233003461 h 2385"/>
              <a:gd name="T90" fmla="*/ 1636480560 w 3972"/>
              <a:gd name="T91" fmla="*/ 141628974 h 2385"/>
              <a:gd name="T92" fmla="*/ 1286940621 w 3972"/>
              <a:gd name="T93" fmla="*/ 159904118 h 2385"/>
              <a:gd name="T94" fmla="*/ 921513548 w 3972"/>
              <a:gd name="T95" fmla="*/ 105079920 h 2385"/>
              <a:gd name="T96" fmla="*/ 714967011 w 3972"/>
              <a:gd name="T97" fmla="*/ 251277372 h 2385"/>
              <a:gd name="T98" fmla="*/ 667303311 w 3972"/>
              <a:gd name="T99" fmla="*/ 397476057 h 2385"/>
              <a:gd name="T100" fmla="*/ 444868491 w 3972"/>
              <a:gd name="T101" fmla="*/ 397476057 h 23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972" h="2385">
                <a:moveTo>
                  <a:pt x="372" y="321"/>
                </a:moveTo>
                <a:cubicBezTo>
                  <a:pt x="348" y="329"/>
                  <a:pt x="321" y="331"/>
                  <a:pt x="300" y="345"/>
                </a:cubicBezTo>
                <a:cubicBezTo>
                  <a:pt x="276" y="361"/>
                  <a:pt x="228" y="393"/>
                  <a:pt x="228" y="393"/>
                </a:cubicBezTo>
                <a:cubicBezTo>
                  <a:pt x="220" y="417"/>
                  <a:pt x="212" y="441"/>
                  <a:pt x="204" y="465"/>
                </a:cubicBezTo>
                <a:cubicBezTo>
                  <a:pt x="200" y="477"/>
                  <a:pt x="192" y="501"/>
                  <a:pt x="192" y="501"/>
                </a:cubicBezTo>
                <a:cubicBezTo>
                  <a:pt x="198" y="533"/>
                  <a:pt x="216" y="564"/>
                  <a:pt x="216" y="597"/>
                </a:cubicBezTo>
                <a:cubicBezTo>
                  <a:pt x="216" y="642"/>
                  <a:pt x="176" y="672"/>
                  <a:pt x="144" y="693"/>
                </a:cubicBezTo>
                <a:cubicBezTo>
                  <a:pt x="131" y="732"/>
                  <a:pt x="109" y="762"/>
                  <a:pt x="96" y="801"/>
                </a:cubicBezTo>
                <a:cubicBezTo>
                  <a:pt x="100" y="833"/>
                  <a:pt x="97" y="867"/>
                  <a:pt x="108" y="897"/>
                </a:cubicBezTo>
                <a:cubicBezTo>
                  <a:pt x="118" y="924"/>
                  <a:pt x="156" y="969"/>
                  <a:pt x="156" y="969"/>
                </a:cubicBezTo>
                <a:cubicBezTo>
                  <a:pt x="146" y="1067"/>
                  <a:pt x="155" y="1130"/>
                  <a:pt x="72" y="1185"/>
                </a:cubicBezTo>
                <a:cubicBezTo>
                  <a:pt x="56" y="1233"/>
                  <a:pt x="40" y="1281"/>
                  <a:pt x="24" y="1329"/>
                </a:cubicBezTo>
                <a:cubicBezTo>
                  <a:pt x="20" y="1341"/>
                  <a:pt x="16" y="1353"/>
                  <a:pt x="12" y="1365"/>
                </a:cubicBezTo>
                <a:cubicBezTo>
                  <a:pt x="8" y="1377"/>
                  <a:pt x="0" y="1401"/>
                  <a:pt x="0" y="1401"/>
                </a:cubicBezTo>
                <a:cubicBezTo>
                  <a:pt x="15" y="1462"/>
                  <a:pt x="7" y="1474"/>
                  <a:pt x="60" y="1509"/>
                </a:cubicBezTo>
                <a:cubicBezTo>
                  <a:pt x="116" y="1593"/>
                  <a:pt x="124" y="1557"/>
                  <a:pt x="84" y="1617"/>
                </a:cubicBezTo>
                <a:cubicBezTo>
                  <a:pt x="114" y="1706"/>
                  <a:pt x="103" y="1801"/>
                  <a:pt x="120" y="1893"/>
                </a:cubicBezTo>
                <a:cubicBezTo>
                  <a:pt x="124" y="1918"/>
                  <a:pt x="124" y="1981"/>
                  <a:pt x="156" y="2001"/>
                </a:cubicBezTo>
                <a:cubicBezTo>
                  <a:pt x="188" y="2021"/>
                  <a:pt x="232" y="2016"/>
                  <a:pt x="264" y="2037"/>
                </a:cubicBezTo>
                <a:cubicBezTo>
                  <a:pt x="300" y="2061"/>
                  <a:pt x="336" y="2073"/>
                  <a:pt x="372" y="2097"/>
                </a:cubicBezTo>
                <a:cubicBezTo>
                  <a:pt x="384" y="2133"/>
                  <a:pt x="396" y="2169"/>
                  <a:pt x="408" y="2205"/>
                </a:cubicBezTo>
                <a:cubicBezTo>
                  <a:pt x="457" y="2351"/>
                  <a:pt x="761" y="2299"/>
                  <a:pt x="816" y="2301"/>
                </a:cubicBezTo>
                <a:cubicBezTo>
                  <a:pt x="828" y="2309"/>
                  <a:pt x="842" y="2315"/>
                  <a:pt x="852" y="2325"/>
                </a:cubicBezTo>
                <a:cubicBezTo>
                  <a:pt x="862" y="2335"/>
                  <a:pt x="864" y="2353"/>
                  <a:pt x="876" y="2361"/>
                </a:cubicBezTo>
                <a:cubicBezTo>
                  <a:pt x="897" y="2374"/>
                  <a:pt x="948" y="2385"/>
                  <a:pt x="948" y="2385"/>
                </a:cubicBezTo>
                <a:cubicBezTo>
                  <a:pt x="976" y="2343"/>
                  <a:pt x="996" y="2329"/>
                  <a:pt x="1044" y="2313"/>
                </a:cubicBezTo>
                <a:cubicBezTo>
                  <a:pt x="1146" y="2321"/>
                  <a:pt x="1215" y="2363"/>
                  <a:pt x="1248" y="2265"/>
                </a:cubicBezTo>
                <a:cubicBezTo>
                  <a:pt x="1252" y="2237"/>
                  <a:pt x="1234" y="2192"/>
                  <a:pt x="1260" y="2181"/>
                </a:cubicBezTo>
                <a:cubicBezTo>
                  <a:pt x="1640" y="2021"/>
                  <a:pt x="1390" y="2255"/>
                  <a:pt x="1512" y="2133"/>
                </a:cubicBezTo>
                <a:cubicBezTo>
                  <a:pt x="1530" y="2079"/>
                  <a:pt x="1501" y="2010"/>
                  <a:pt x="1536" y="1965"/>
                </a:cubicBezTo>
                <a:cubicBezTo>
                  <a:pt x="1552" y="1945"/>
                  <a:pt x="1608" y="1989"/>
                  <a:pt x="1608" y="1989"/>
                </a:cubicBezTo>
                <a:cubicBezTo>
                  <a:pt x="1640" y="1985"/>
                  <a:pt x="1676" y="1993"/>
                  <a:pt x="1704" y="1977"/>
                </a:cubicBezTo>
                <a:cubicBezTo>
                  <a:pt x="1765" y="1941"/>
                  <a:pt x="1740" y="1912"/>
                  <a:pt x="1764" y="1869"/>
                </a:cubicBezTo>
                <a:cubicBezTo>
                  <a:pt x="1778" y="1844"/>
                  <a:pt x="1796" y="1821"/>
                  <a:pt x="1812" y="1797"/>
                </a:cubicBezTo>
                <a:cubicBezTo>
                  <a:pt x="1819" y="1786"/>
                  <a:pt x="1814" y="1768"/>
                  <a:pt x="1824" y="1761"/>
                </a:cubicBezTo>
                <a:cubicBezTo>
                  <a:pt x="1845" y="1746"/>
                  <a:pt x="1872" y="1745"/>
                  <a:pt x="1896" y="1737"/>
                </a:cubicBezTo>
                <a:cubicBezTo>
                  <a:pt x="1908" y="1733"/>
                  <a:pt x="1932" y="1725"/>
                  <a:pt x="1932" y="1725"/>
                </a:cubicBezTo>
                <a:cubicBezTo>
                  <a:pt x="1963" y="1679"/>
                  <a:pt x="1981" y="1665"/>
                  <a:pt x="1992" y="1617"/>
                </a:cubicBezTo>
                <a:cubicBezTo>
                  <a:pt x="1997" y="1593"/>
                  <a:pt x="1988" y="1563"/>
                  <a:pt x="2004" y="1545"/>
                </a:cubicBezTo>
                <a:cubicBezTo>
                  <a:pt x="2021" y="1526"/>
                  <a:pt x="2051" y="1526"/>
                  <a:pt x="2076" y="1521"/>
                </a:cubicBezTo>
                <a:cubicBezTo>
                  <a:pt x="2131" y="1510"/>
                  <a:pt x="2162" y="1503"/>
                  <a:pt x="2208" y="1473"/>
                </a:cubicBezTo>
                <a:cubicBezTo>
                  <a:pt x="2210" y="1466"/>
                  <a:pt x="2239" y="1338"/>
                  <a:pt x="2268" y="1329"/>
                </a:cubicBezTo>
                <a:cubicBezTo>
                  <a:pt x="2310" y="1316"/>
                  <a:pt x="2356" y="1321"/>
                  <a:pt x="2400" y="1317"/>
                </a:cubicBezTo>
                <a:cubicBezTo>
                  <a:pt x="2460" y="1297"/>
                  <a:pt x="2432" y="1317"/>
                  <a:pt x="2460" y="1233"/>
                </a:cubicBezTo>
                <a:cubicBezTo>
                  <a:pt x="2464" y="1221"/>
                  <a:pt x="2472" y="1197"/>
                  <a:pt x="2472" y="1197"/>
                </a:cubicBezTo>
                <a:cubicBezTo>
                  <a:pt x="2562" y="1215"/>
                  <a:pt x="2619" y="1219"/>
                  <a:pt x="2712" y="1209"/>
                </a:cubicBezTo>
                <a:cubicBezTo>
                  <a:pt x="2798" y="1180"/>
                  <a:pt x="2763" y="1199"/>
                  <a:pt x="2820" y="1161"/>
                </a:cubicBezTo>
                <a:cubicBezTo>
                  <a:pt x="2837" y="1005"/>
                  <a:pt x="2825" y="1045"/>
                  <a:pt x="2988" y="1029"/>
                </a:cubicBezTo>
                <a:cubicBezTo>
                  <a:pt x="3024" y="1017"/>
                  <a:pt x="3064" y="1014"/>
                  <a:pt x="3096" y="993"/>
                </a:cubicBezTo>
                <a:cubicBezTo>
                  <a:pt x="3143" y="962"/>
                  <a:pt x="3118" y="974"/>
                  <a:pt x="3168" y="957"/>
                </a:cubicBezTo>
                <a:cubicBezTo>
                  <a:pt x="3176" y="945"/>
                  <a:pt x="3186" y="934"/>
                  <a:pt x="3192" y="921"/>
                </a:cubicBezTo>
                <a:cubicBezTo>
                  <a:pt x="3198" y="910"/>
                  <a:pt x="3192" y="889"/>
                  <a:pt x="3204" y="885"/>
                </a:cubicBezTo>
                <a:cubicBezTo>
                  <a:pt x="3223" y="879"/>
                  <a:pt x="3244" y="893"/>
                  <a:pt x="3264" y="897"/>
                </a:cubicBezTo>
                <a:cubicBezTo>
                  <a:pt x="3304" y="893"/>
                  <a:pt x="3346" y="898"/>
                  <a:pt x="3384" y="885"/>
                </a:cubicBezTo>
                <a:cubicBezTo>
                  <a:pt x="3398" y="880"/>
                  <a:pt x="3398" y="859"/>
                  <a:pt x="3408" y="849"/>
                </a:cubicBezTo>
                <a:cubicBezTo>
                  <a:pt x="3418" y="839"/>
                  <a:pt x="3432" y="833"/>
                  <a:pt x="3444" y="825"/>
                </a:cubicBezTo>
                <a:cubicBezTo>
                  <a:pt x="3464" y="765"/>
                  <a:pt x="3452" y="752"/>
                  <a:pt x="3504" y="729"/>
                </a:cubicBezTo>
                <a:cubicBezTo>
                  <a:pt x="3527" y="719"/>
                  <a:pt x="3552" y="713"/>
                  <a:pt x="3576" y="705"/>
                </a:cubicBezTo>
                <a:cubicBezTo>
                  <a:pt x="3588" y="701"/>
                  <a:pt x="3600" y="697"/>
                  <a:pt x="3612" y="693"/>
                </a:cubicBezTo>
                <a:cubicBezTo>
                  <a:pt x="3624" y="689"/>
                  <a:pt x="3648" y="681"/>
                  <a:pt x="3648" y="681"/>
                </a:cubicBezTo>
                <a:cubicBezTo>
                  <a:pt x="3664" y="657"/>
                  <a:pt x="3680" y="633"/>
                  <a:pt x="3696" y="609"/>
                </a:cubicBezTo>
                <a:cubicBezTo>
                  <a:pt x="3709" y="589"/>
                  <a:pt x="3686" y="547"/>
                  <a:pt x="3708" y="537"/>
                </a:cubicBezTo>
                <a:cubicBezTo>
                  <a:pt x="3763" y="513"/>
                  <a:pt x="3828" y="529"/>
                  <a:pt x="3888" y="525"/>
                </a:cubicBezTo>
                <a:cubicBezTo>
                  <a:pt x="3919" y="479"/>
                  <a:pt x="3972" y="433"/>
                  <a:pt x="3924" y="369"/>
                </a:cubicBezTo>
                <a:cubicBezTo>
                  <a:pt x="3912" y="353"/>
                  <a:pt x="3884" y="361"/>
                  <a:pt x="3864" y="357"/>
                </a:cubicBezTo>
                <a:cubicBezTo>
                  <a:pt x="3835" y="271"/>
                  <a:pt x="3854" y="306"/>
                  <a:pt x="3816" y="249"/>
                </a:cubicBezTo>
                <a:cubicBezTo>
                  <a:pt x="3760" y="253"/>
                  <a:pt x="3700" y="241"/>
                  <a:pt x="3648" y="261"/>
                </a:cubicBezTo>
                <a:cubicBezTo>
                  <a:pt x="3621" y="271"/>
                  <a:pt x="3616" y="309"/>
                  <a:pt x="3600" y="333"/>
                </a:cubicBezTo>
                <a:cubicBezTo>
                  <a:pt x="3568" y="381"/>
                  <a:pt x="3588" y="361"/>
                  <a:pt x="3540" y="393"/>
                </a:cubicBezTo>
                <a:cubicBezTo>
                  <a:pt x="3488" y="383"/>
                  <a:pt x="3435" y="371"/>
                  <a:pt x="3384" y="357"/>
                </a:cubicBezTo>
                <a:cubicBezTo>
                  <a:pt x="3360" y="350"/>
                  <a:pt x="3312" y="333"/>
                  <a:pt x="3312" y="333"/>
                </a:cubicBezTo>
                <a:cubicBezTo>
                  <a:pt x="3187" y="340"/>
                  <a:pt x="3098" y="327"/>
                  <a:pt x="3000" y="393"/>
                </a:cubicBezTo>
                <a:cubicBezTo>
                  <a:pt x="2983" y="341"/>
                  <a:pt x="2982" y="327"/>
                  <a:pt x="2928" y="309"/>
                </a:cubicBezTo>
                <a:cubicBezTo>
                  <a:pt x="2789" y="317"/>
                  <a:pt x="2695" y="276"/>
                  <a:pt x="2652" y="405"/>
                </a:cubicBezTo>
                <a:cubicBezTo>
                  <a:pt x="2640" y="401"/>
                  <a:pt x="2623" y="403"/>
                  <a:pt x="2616" y="393"/>
                </a:cubicBezTo>
                <a:cubicBezTo>
                  <a:pt x="2604" y="376"/>
                  <a:pt x="2597" y="303"/>
                  <a:pt x="2568" y="285"/>
                </a:cubicBezTo>
                <a:cubicBezTo>
                  <a:pt x="2568" y="285"/>
                  <a:pt x="2478" y="255"/>
                  <a:pt x="2460" y="249"/>
                </a:cubicBezTo>
                <a:cubicBezTo>
                  <a:pt x="2448" y="245"/>
                  <a:pt x="2424" y="237"/>
                  <a:pt x="2424" y="237"/>
                </a:cubicBezTo>
                <a:cubicBezTo>
                  <a:pt x="2392" y="241"/>
                  <a:pt x="2358" y="238"/>
                  <a:pt x="2328" y="249"/>
                </a:cubicBezTo>
                <a:cubicBezTo>
                  <a:pt x="2312" y="255"/>
                  <a:pt x="2306" y="276"/>
                  <a:pt x="2292" y="285"/>
                </a:cubicBezTo>
                <a:cubicBezTo>
                  <a:pt x="2281" y="292"/>
                  <a:pt x="2268" y="293"/>
                  <a:pt x="2256" y="297"/>
                </a:cubicBezTo>
                <a:cubicBezTo>
                  <a:pt x="2223" y="199"/>
                  <a:pt x="2138" y="215"/>
                  <a:pt x="2064" y="165"/>
                </a:cubicBezTo>
                <a:cubicBezTo>
                  <a:pt x="2016" y="169"/>
                  <a:pt x="1964" y="158"/>
                  <a:pt x="1920" y="177"/>
                </a:cubicBezTo>
                <a:cubicBezTo>
                  <a:pt x="1894" y="189"/>
                  <a:pt x="1872" y="249"/>
                  <a:pt x="1872" y="249"/>
                </a:cubicBezTo>
                <a:cubicBezTo>
                  <a:pt x="1860" y="245"/>
                  <a:pt x="1843" y="248"/>
                  <a:pt x="1836" y="237"/>
                </a:cubicBezTo>
                <a:cubicBezTo>
                  <a:pt x="1806" y="192"/>
                  <a:pt x="1832" y="92"/>
                  <a:pt x="1776" y="57"/>
                </a:cubicBezTo>
                <a:cubicBezTo>
                  <a:pt x="1737" y="33"/>
                  <a:pt x="1662" y="27"/>
                  <a:pt x="1620" y="21"/>
                </a:cubicBezTo>
                <a:cubicBezTo>
                  <a:pt x="1543" y="31"/>
                  <a:pt x="1512" y="29"/>
                  <a:pt x="1452" y="69"/>
                </a:cubicBezTo>
                <a:cubicBezTo>
                  <a:pt x="1428" y="105"/>
                  <a:pt x="1416" y="141"/>
                  <a:pt x="1392" y="177"/>
                </a:cubicBezTo>
                <a:cubicBezTo>
                  <a:pt x="1389" y="176"/>
                  <a:pt x="1308" y="163"/>
                  <a:pt x="1296" y="153"/>
                </a:cubicBezTo>
                <a:cubicBezTo>
                  <a:pt x="1285" y="144"/>
                  <a:pt x="1282" y="127"/>
                  <a:pt x="1272" y="117"/>
                </a:cubicBezTo>
                <a:cubicBezTo>
                  <a:pt x="1262" y="107"/>
                  <a:pt x="1248" y="101"/>
                  <a:pt x="1236" y="93"/>
                </a:cubicBezTo>
                <a:cubicBezTo>
                  <a:pt x="1174" y="0"/>
                  <a:pt x="1205" y="25"/>
                  <a:pt x="984" y="69"/>
                </a:cubicBezTo>
                <a:cubicBezTo>
                  <a:pt x="972" y="71"/>
                  <a:pt x="980" y="95"/>
                  <a:pt x="972" y="105"/>
                </a:cubicBezTo>
                <a:cubicBezTo>
                  <a:pt x="955" y="126"/>
                  <a:pt x="924" y="133"/>
                  <a:pt x="900" y="141"/>
                </a:cubicBezTo>
                <a:cubicBezTo>
                  <a:pt x="828" y="117"/>
                  <a:pt x="771" y="84"/>
                  <a:pt x="696" y="69"/>
                </a:cubicBezTo>
                <a:cubicBezTo>
                  <a:pt x="660" y="75"/>
                  <a:pt x="614" y="67"/>
                  <a:pt x="588" y="93"/>
                </a:cubicBezTo>
                <a:cubicBezTo>
                  <a:pt x="568" y="113"/>
                  <a:pt x="556" y="141"/>
                  <a:pt x="540" y="165"/>
                </a:cubicBezTo>
                <a:cubicBezTo>
                  <a:pt x="532" y="177"/>
                  <a:pt x="516" y="201"/>
                  <a:pt x="516" y="201"/>
                </a:cubicBezTo>
                <a:cubicBezTo>
                  <a:pt x="512" y="221"/>
                  <a:pt x="522" y="252"/>
                  <a:pt x="504" y="261"/>
                </a:cubicBezTo>
                <a:cubicBezTo>
                  <a:pt x="479" y="274"/>
                  <a:pt x="448" y="249"/>
                  <a:pt x="420" y="249"/>
                </a:cubicBezTo>
                <a:cubicBezTo>
                  <a:pt x="392" y="249"/>
                  <a:pt x="364" y="257"/>
                  <a:pt x="336" y="261"/>
                </a:cubicBezTo>
                <a:cubicBezTo>
                  <a:pt x="318" y="314"/>
                  <a:pt x="313" y="291"/>
                  <a:pt x="372" y="32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611188" y="1519238"/>
            <a:ext cx="4522787" cy="2825750"/>
          </a:xfrm>
          <a:custGeom>
            <a:avLst/>
            <a:gdLst>
              <a:gd name="T0" fmla="*/ 2147483646 w 3932"/>
              <a:gd name="T1" fmla="*/ 443087472 h 2290"/>
              <a:gd name="T2" fmla="*/ 2147483646 w 3932"/>
              <a:gd name="T3" fmla="*/ 443087472 h 2290"/>
              <a:gd name="T4" fmla="*/ 2147483646 w 3932"/>
              <a:gd name="T5" fmla="*/ 370000497 h 2290"/>
              <a:gd name="T6" fmla="*/ 2147483646 w 3932"/>
              <a:gd name="T7" fmla="*/ 114197319 h 2290"/>
              <a:gd name="T8" fmla="*/ 607292278 w 3932"/>
              <a:gd name="T9" fmla="*/ 260371268 h 2290"/>
              <a:gd name="T10" fmla="*/ 518645883 w 3932"/>
              <a:gd name="T11" fmla="*/ 333457009 h 2290"/>
              <a:gd name="T12" fmla="*/ 428676699 w 3932"/>
              <a:gd name="T13" fmla="*/ 406543984 h 2290"/>
              <a:gd name="T14" fmla="*/ 398246809 w 3932"/>
              <a:gd name="T15" fmla="*/ 461358598 h 2290"/>
              <a:gd name="T16" fmla="*/ 353261642 w 3932"/>
              <a:gd name="T17" fmla="*/ 497902086 h 2290"/>
              <a:gd name="T18" fmla="*/ 338707516 w 3932"/>
              <a:gd name="T19" fmla="*/ 552717934 h 2290"/>
              <a:gd name="T20" fmla="*/ 248738332 w 3932"/>
              <a:gd name="T21" fmla="*/ 717161777 h 2290"/>
              <a:gd name="T22" fmla="*/ 232861417 w 3932"/>
              <a:gd name="T23" fmla="*/ 771977625 h 2290"/>
              <a:gd name="T24" fmla="*/ 142892233 w 3932"/>
              <a:gd name="T25" fmla="*/ 936421467 h 2290"/>
              <a:gd name="T26" fmla="*/ 38368923 w 3932"/>
              <a:gd name="T27" fmla="*/ 1283583981 h 2290"/>
              <a:gd name="T28" fmla="*/ 9261821 w 3932"/>
              <a:gd name="T29" fmla="*/ 2050992282 h 2290"/>
              <a:gd name="T30" fmla="*/ 158769148 w 3932"/>
              <a:gd name="T31" fmla="*/ 2147483646 h 2290"/>
              <a:gd name="T32" fmla="*/ 263292458 w 3932"/>
              <a:gd name="T33" fmla="*/ 2147483646 h 2290"/>
              <a:gd name="T34" fmla="*/ 338707516 w 3932"/>
              <a:gd name="T35" fmla="*/ 2147483646 h 2290"/>
              <a:gd name="T36" fmla="*/ 412799785 w 3932"/>
              <a:gd name="T37" fmla="*/ 2147483646 h 2290"/>
              <a:gd name="T38" fmla="*/ 488215993 w 3932"/>
              <a:gd name="T39" fmla="*/ 2147483646 h 2290"/>
              <a:gd name="T40" fmla="*/ 668154360 w 3932"/>
              <a:gd name="T41" fmla="*/ 2147483646 h 2290"/>
              <a:gd name="T42" fmla="*/ 803107561 w 3932"/>
              <a:gd name="T43" fmla="*/ 2147483646 h 2290"/>
              <a:gd name="T44" fmla="*/ 848092728 w 3932"/>
              <a:gd name="T45" fmla="*/ 2147483646 h 2290"/>
              <a:gd name="T46" fmla="*/ 1402461957 w 3932"/>
              <a:gd name="T47" fmla="*/ 2147483646 h 2290"/>
              <a:gd name="T48" fmla="*/ 1566523410 w 3932"/>
              <a:gd name="T49" fmla="*/ 2147483646 h 2290"/>
              <a:gd name="T50" fmla="*/ 1776892818 w 3932"/>
              <a:gd name="T51" fmla="*/ 2147483646 h 2290"/>
              <a:gd name="T52" fmla="*/ 1971385312 w 3932"/>
              <a:gd name="T53" fmla="*/ 2147483646 h 2290"/>
              <a:gd name="T54" fmla="*/ 2045477581 w 3932"/>
              <a:gd name="T55" fmla="*/ 2147483646 h 2290"/>
              <a:gd name="T56" fmla="*/ 2147483646 w 3932"/>
              <a:gd name="T57" fmla="*/ 2147483646 h 2290"/>
              <a:gd name="T58" fmla="*/ 2147483646 w 3932"/>
              <a:gd name="T59" fmla="*/ 2147483646 h 2290"/>
              <a:gd name="T60" fmla="*/ 2147483646 w 3932"/>
              <a:gd name="T61" fmla="*/ 2147483646 h 2290"/>
              <a:gd name="T62" fmla="*/ 2147483646 w 3932"/>
              <a:gd name="T63" fmla="*/ 2147483646 h 2290"/>
              <a:gd name="T64" fmla="*/ 2147483646 w 3932"/>
              <a:gd name="T65" fmla="*/ 2105808130 h 2290"/>
              <a:gd name="T66" fmla="*/ 2147483646 w 3932"/>
              <a:gd name="T67" fmla="*/ 1959634180 h 2290"/>
              <a:gd name="T68" fmla="*/ 2147483646 w 3932"/>
              <a:gd name="T69" fmla="*/ 1936794963 h 2290"/>
              <a:gd name="T70" fmla="*/ 2147483646 w 3932"/>
              <a:gd name="T71" fmla="*/ 1607904810 h 2290"/>
              <a:gd name="T72" fmla="*/ 2147483646 w 3932"/>
              <a:gd name="T73" fmla="*/ 785680661 h 2290"/>
              <a:gd name="T74" fmla="*/ 2147483646 w 3932"/>
              <a:gd name="T75" fmla="*/ 566420971 h 2290"/>
              <a:gd name="T76" fmla="*/ 2147483646 w 3932"/>
              <a:gd name="T77" fmla="*/ 529877483 h 2290"/>
              <a:gd name="T78" fmla="*/ 2147483646 w 3932"/>
              <a:gd name="T79" fmla="*/ 456791742 h 2290"/>
              <a:gd name="T80" fmla="*/ 2147483646 w 3932"/>
              <a:gd name="T81" fmla="*/ 479630959 h 2290"/>
              <a:gd name="T82" fmla="*/ 2147483646 w 3932"/>
              <a:gd name="T83" fmla="*/ 406543984 h 2290"/>
              <a:gd name="T84" fmla="*/ 2147483646 w 3932"/>
              <a:gd name="T85" fmla="*/ 443087472 h 22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32" h="2290">
                <a:moveTo>
                  <a:pt x="3596" y="291"/>
                </a:moveTo>
                <a:cubicBezTo>
                  <a:pt x="3135" y="303"/>
                  <a:pt x="3089" y="312"/>
                  <a:pt x="2622" y="291"/>
                </a:cubicBezTo>
                <a:cubicBezTo>
                  <a:pt x="2541" y="287"/>
                  <a:pt x="2454" y="255"/>
                  <a:pt x="2373" y="243"/>
                </a:cubicBezTo>
                <a:cubicBezTo>
                  <a:pt x="2130" y="206"/>
                  <a:pt x="1908" y="138"/>
                  <a:pt x="1671" y="75"/>
                </a:cubicBezTo>
                <a:cubicBezTo>
                  <a:pt x="732" y="87"/>
                  <a:pt x="944" y="0"/>
                  <a:pt x="459" y="171"/>
                </a:cubicBezTo>
                <a:cubicBezTo>
                  <a:pt x="384" y="251"/>
                  <a:pt x="465" y="176"/>
                  <a:pt x="392" y="219"/>
                </a:cubicBezTo>
                <a:cubicBezTo>
                  <a:pt x="368" y="233"/>
                  <a:pt x="324" y="267"/>
                  <a:pt x="324" y="267"/>
                </a:cubicBezTo>
                <a:cubicBezTo>
                  <a:pt x="316" y="279"/>
                  <a:pt x="310" y="293"/>
                  <a:pt x="301" y="303"/>
                </a:cubicBezTo>
                <a:cubicBezTo>
                  <a:pt x="292" y="313"/>
                  <a:pt x="275" y="316"/>
                  <a:pt x="267" y="327"/>
                </a:cubicBezTo>
                <a:cubicBezTo>
                  <a:pt x="259" y="337"/>
                  <a:pt x="261" y="352"/>
                  <a:pt x="256" y="363"/>
                </a:cubicBezTo>
                <a:cubicBezTo>
                  <a:pt x="236" y="401"/>
                  <a:pt x="210" y="435"/>
                  <a:pt x="188" y="471"/>
                </a:cubicBezTo>
                <a:cubicBezTo>
                  <a:pt x="181" y="482"/>
                  <a:pt x="182" y="496"/>
                  <a:pt x="176" y="507"/>
                </a:cubicBezTo>
                <a:cubicBezTo>
                  <a:pt x="157" y="545"/>
                  <a:pt x="122" y="574"/>
                  <a:pt x="108" y="615"/>
                </a:cubicBezTo>
                <a:cubicBezTo>
                  <a:pt x="84" y="693"/>
                  <a:pt x="48" y="762"/>
                  <a:pt x="29" y="843"/>
                </a:cubicBezTo>
                <a:cubicBezTo>
                  <a:pt x="8" y="1050"/>
                  <a:pt x="7" y="1033"/>
                  <a:pt x="7" y="1347"/>
                </a:cubicBezTo>
                <a:cubicBezTo>
                  <a:pt x="7" y="1610"/>
                  <a:pt x="0" y="1684"/>
                  <a:pt x="120" y="1875"/>
                </a:cubicBezTo>
                <a:cubicBezTo>
                  <a:pt x="147" y="1918"/>
                  <a:pt x="159" y="1943"/>
                  <a:pt x="199" y="1971"/>
                </a:cubicBezTo>
                <a:cubicBezTo>
                  <a:pt x="259" y="2067"/>
                  <a:pt x="180" y="1951"/>
                  <a:pt x="256" y="2031"/>
                </a:cubicBezTo>
                <a:cubicBezTo>
                  <a:pt x="331" y="2111"/>
                  <a:pt x="222" y="2027"/>
                  <a:pt x="312" y="2091"/>
                </a:cubicBezTo>
                <a:cubicBezTo>
                  <a:pt x="354" y="2158"/>
                  <a:pt x="311" y="2105"/>
                  <a:pt x="369" y="2139"/>
                </a:cubicBezTo>
                <a:cubicBezTo>
                  <a:pt x="415" y="2166"/>
                  <a:pt x="460" y="2204"/>
                  <a:pt x="505" y="2235"/>
                </a:cubicBezTo>
                <a:cubicBezTo>
                  <a:pt x="505" y="2235"/>
                  <a:pt x="590" y="2265"/>
                  <a:pt x="607" y="2271"/>
                </a:cubicBezTo>
                <a:cubicBezTo>
                  <a:pt x="618" y="2275"/>
                  <a:pt x="641" y="2283"/>
                  <a:pt x="641" y="2283"/>
                </a:cubicBezTo>
                <a:cubicBezTo>
                  <a:pt x="915" y="2273"/>
                  <a:pt x="896" y="2290"/>
                  <a:pt x="1060" y="2247"/>
                </a:cubicBezTo>
                <a:cubicBezTo>
                  <a:pt x="1101" y="2218"/>
                  <a:pt x="1136" y="2200"/>
                  <a:pt x="1184" y="2187"/>
                </a:cubicBezTo>
                <a:cubicBezTo>
                  <a:pt x="1232" y="2149"/>
                  <a:pt x="1284" y="2118"/>
                  <a:pt x="1343" y="2103"/>
                </a:cubicBezTo>
                <a:cubicBezTo>
                  <a:pt x="1388" y="2071"/>
                  <a:pt x="1445" y="2041"/>
                  <a:pt x="1490" y="2007"/>
                </a:cubicBezTo>
                <a:cubicBezTo>
                  <a:pt x="1555" y="1958"/>
                  <a:pt x="1496" y="1988"/>
                  <a:pt x="1546" y="1935"/>
                </a:cubicBezTo>
                <a:cubicBezTo>
                  <a:pt x="1595" y="1883"/>
                  <a:pt x="1654" y="1840"/>
                  <a:pt x="1705" y="1791"/>
                </a:cubicBezTo>
                <a:cubicBezTo>
                  <a:pt x="1732" y="1764"/>
                  <a:pt x="1753" y="1729"/>
                  <a:pt x="1784" y="1707"/>
                </a:cubicBezTo>
                <a:cubicBezTo>
                  <a:pt x="1841" y="1667"/>
                  <a:pt x="1877" y="1616"/>
                  <a:pt x="1920" y="1563"/>
                </a:cubicBezTo>
                <a:cubicBezTo>
                  <a:pt x="1934" y="1546"/>
                  <a:pt x="1953" y="1534"/>
                  <a:pt x="1965" y="1515"/>
                </a:cubicBezTo>
                <a:cubicBezTo>
                  <a:pt x="1966" y="1514"/>
                  <a:pt x="2017" y="1409"/>
                  <a:pt x="2033" y="1383"/>
                </a:cubicBezTo>
                <a:cubicBezTo>
                  <a:pt x="2041" y="1351"/>
                  <a:pt x="2208" y="1308"/>
                  <a:pt x="2056" y="1287"/>
                </a:cubicBezTo>
                <a:cubicBezTo>
                  <a:pt x="2174" y="1308"/>
                  <a:pt x="2253" y="1272"/>
                  <a:pt x="2253" y="1272"/>
                </a:cubicBezTo>
                <a:cubicBezTo>
                  <a:pt x="2411" y="1200"/>
                  <a:pt x="2627" y="1160"/>
                  <a:pt x="2627" y="1056"/>
                </a:cubicBezTo>
                <a:cubicBezTo>
                  <a:pt x="3400" y="812"/>
                  <a:pt x="3102" y="828"/>
                  <a:pt x="3680" y="516"/>
                </a:cubicBezTo>
                <a:cubicBezTo>
                  <a:pt x="3693" y="512"/>
                  <a:pt x="3889" y="373"/>
                  <a:pt x="3876" y="372"/>
                </a:cubicBezTo>
                <a:cubicBezTo>
                  <a:pt x="3808" y="369"/>
                  <a:pt x="3932" y="344"/>
                  <a:pt x="3864" y="348"/>
                </a:cubicBezTo>
                <a:cubicBezTo>
                  <a:pt x="3782" y="362"/>
                  <a:pt x="3897" y="289"/>
                  <a:pt x="3816" y="300"/>
                </a:cubicBezTo>
                <a:cubicBezTo>
                  <a:pt x="3767" y="296"/>
                  <a:pt x="3826" y="323"/>
                  <a:pt x="3777" y="315"/>
                </a:cubicBezTo>
                <a:cubicBezTo>
                  <a:pt x="3734" y="308"/>
                  <a:pt x="3683" y="282"/>
                  <a:pt x="3641" y="267"/>
                </a:cubicBezTo>
                <a:cubicBezTo>
                  <a:pt x="3625" y="261"/>
                  <a:pt x="3611" y="283"/>
                  <a:pt x="3596" y="29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1295317" y="2266950"/>
            <a:ext cx="2124242" cy="369974"/>
          </a:xfrm>
          <a:prstGeom prst="rect">
            <a:avLst/>
          </a:prstGeom>
          <a:solidFill>
            <a:srgbClr val="0000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 dirty="0" err="1">
                <a:solidFill>
                  <a:srgbClr val="CCECFF"/>
                </a:solidFill>
                <a:cs typeface="Verdana"/>
              </a:rPr>
              <a:t>Increased</a:t>
            </a:r>
            <a:r>
              <a:rPr lang="es-ES_tradnl" b="1" dirty="0">
                <a:solidFill>
                  <a:srgbClr val="CCECFF"/>
                </a:solidFill>
                <a:cs typeface="Verdana"/>
              </a:rPr>
              <a:t> </a:t>
            </a:r>
            <a:r>
              <a:rPr lang="es-ES_tradnl" b="1" dirty="0" err="1">
                <a:solidFill>
                  <a:srgbClr val="CCECFF"/>
                </a:solidFill>
                <a:cs typeface="Verdana"/>
              </a:rPr>
              <a:t>resistance</a:t>
            </a:r>
            <a:endParaRPr lang="es-ES" b="1" dirty="0">
              <a:solidFill>
                <a:srgbClr val="CCECFF"/>
              </a:solidFill>
              <a:cs typeface="Verdana"/>
            </a:endParaRPr>
          </a:p>
        </p:txBody>
      </p:sp>
      <p:sp>
        <p:nvSpPr>
          <p:cNvPr id="25607" name="Rectangle 41"/>
          <p:cNvSpPr>
            <a:spLocks noChangeArrowheads="1"/>
          </p:cNvSpPr>
          <p:nvPr/>
        </p:nvSpPr>
        <p:spPr bwMode="auto">
          <a:xfrm>
            <a:off x="2255838" y="5464175"/>
            <a:ext cx="2630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546225" y="3825873"/>
            <a:ext cx="2900363" cy="955675"/>
            <a:chOff x="866" y="2410"/>
            <a:chExt cx="1624" cy="602"/>
          </a:xfrm>
        </p:grpSpPr>
        <p:sp>
          <p:nvSpPr>
            <p:cNvPr id="25637" name="Rectangle 43"/>
            <p:cNvSpPr>
              <a:spLocks noChangeArrowheads="1"/>
            </p:cNvSpPr>
            <p:nvPr/>
          </p:nvSpPr>
          <p:spPr bwMode="auto">
            <a:xfrm>
              <a:off x="866" y="2643"/>
              <a:ext cx="162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defTabSz="762000" eaLnBrk="1" hangingPunct="1"/>
              <a:r>
                <a:rPr lang="es-ES_tradnl" sz="1600" b="1" dirty="0" err="1">
                  <a:solidFill>
                    <a:srgbClr val="FF0000"/>
                  </a:solidFill>
                  <a:cs typeface="Verdana"/>
                </a:rPr>
                <a:t>Splanchnic</a:t>
              </a:r>
              <a:r>
                <a:rPr lang="es-ES_tradnl" sz="1600" b="1" dirty="0">
                  <a:solidFill>
                    <a:srgbClr val="FF0000"/>
                  </a:solidFill>
                  <a:cs typeface="Verdana"/>
                </a:rPr>
                <a:t> </a:t>
              </a:r>
            </a:p>
            <a:p>
              <a:pPr algn="ctr" defTabSz="762000" eaLnBrk="1" hangingPunct="1"/>
              <a:r>
                <a:rPr lang="es-ES_tradnl" sz="1600" b="1" dirty="0" err="1">
                  <a:solidFill>
                    <a:srgbClr val="FF0000"/>
                  </a:solidFill>
                  <a:cs typeface="Verdana"/>
                </a:rPr>
                <a:t>Vasodilatation</a:t>
              </a:r>
              <a:endParaRPr lang="es-ES" sz="1600" b="1" dirty="0">
                <a:solidFill>
                  <a:srgbClr val="FF0000"/>
                </a:solidFill>
                <a:cs typeface="Verdana"/>
              </a:endParaRPr>
            </a:p>
          </p:txBody>
        </p:sp>
        <p:sp>
          <p:nvSpPr>
            <p:cNvPr id="25638" name="Line 44"/>
            <p:cNvSpPr>
              <a:spLocks noChangeShapeType="1"/>
            </p:cNvSpPr>
            <p:nvPr/>
          </p:nvSpPr>
          <p:spPr bwMode="auto">
            <a:xfrm flipH="1">
              <a:off x="1674" y="2410"/>
              <a:ext cx="204" cy="213"/>
            </a:xfrm>
            <a:prstGeom prst="line">
              <a:avLst/>
            </a:prstGeom>
            <a:noFill/>
            <a:ln w="25400">
              <a:solidFill>
                <a:srgbClr val="111111"/>
              </a:solidFill>
              <a:round/>
              <a:headEnd type="none" w="sm" len="sm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030664" y="4159250"/>
            <a:ext cx="2948392" cy="369888"/>
            <a:chOff x="2257" y="2620"/>
            <a:chExt cx="1651" cy="233"/>
          </a:xfrm>
        </p:grpSpPr>
        <p:sp>
          <p:nvSpPr>
            <p:cNvPr id="25635" name="Rectangle 46"/>
            <p:cNvSpPr>
              <a:spLocks noChangeArrowheads="1"/>
            </p:cNvSpPr>
            <p:nvPr/>
          </p:nvSpPr>
          <p:spPr bwMode="auto">
            <a:xfrm>
              <a:off x="2962" y="2620"/>
              <a:ext cx="946" cy="233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_tradnl" b="1" dirty="0" err="1">
                  <a:solidFill>
                    <a:srgbClr val="CCECFF"/>
                  </a:solidFill>
                  <a:cs typeface="Verdana"/>
                </a:rPr>
                <a:t>increase</a:t>
              </a:r>
              <a:r>
                <a:rPr lang="es-ES_tradnl" b="1" dirty="0">
                  <a:solidFill>
                    <a:srgbClr val="CCECFF"/>
                  </a:solidFill>
                  <a:cs typeface="Verdana"/>
                </a:rPr>
                <a:t> in </a:t>
              </a:r>
              <a:r>
                <a:rPr lang="es-ES_tradnl" b="1" dirty="0" err="1">
                  <a:solidFill>
                    <a:srgbClr val="CCECFF"/>
                  </a:solidFill>
                  <a:cs typeface="Verdana"/>
                </a:rPr>
                <a:t>flow</a:t>
              </a:r>
              <a:endParaRPr lang="es-ES" b="1" dirty="0">
                <a:solidFill>
                  <a:srgbClr val="CCECFF"/>
                </a:solidFill>
                <a:cs typeface="Verdana"/>
              </a:endParaRPr>
            </a:p>
          </p:txBody>
        </p:sp>
        <p:sp>
          <p:nvSpPr>
            <p:cNvPr id="25636" name="Line 47"/>
            <p:cNvSpPr>
              <a:spLocks noChangeShapeType="1"/>
            </p:cNvSpPr>
            <p:nvPr/>
          </p:nvSpPr>
          <p:spPr bwMode="auto">
            <a:xfrm>
              <a:off x="2257" y="2736"/>
              <a:ext cx="5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505" name="Freeform 49"/>
          <p:cNvSpPr>
            <a:spLocks/>
          </p:cNvSpPr>
          <p:nvPr/>
        </p:nvSpPr>
        <p:spPr bwMode="auto">
          <a:xfrm>
            <a:off x="4854576" y="2054225"/>
            <a:ext cx="2153372" cy="1617663"/>
          </a:xfrm>
          <a:custGeom>
            <a:avLst/>
            <a:gdLst>
              <a:gd name="T0" fmla="*/ 0 w 1414"/>
              <a:gd name="T1" fmla="*/ 714 h 1322"/>
              <a:gd name="T2" fmla="*/ 81 w 1414"/>
              <a:gd name="T3" fmla="*/ 660 h 1322"/>
              <a:gd name="T4" fmla="*/ 117 w 1414"/>
              <a:gd name="T5" fmla="*/ 624 h 1322"/>
              <a:gd name="T6" fmla="*/ 161 w 1414"/>
              <a:gd name="T7" fmla="*/ 570 h 1322"/>
              <a:gd name="T8" fmla="*/ 190 w 1414"/>
              <a:gd name="T9" fmla="*/ 533 h 1322"/>
              <a:gd name="T10" fmla="*/ 309 w 1414"/>
              <a:gd name="T11" fmla="*/ 462 h 1322"/>
              <a:gd name="T12" fmla="*/ 426 w 1414"/>
              <a:gd name="T13" fmla="*/ 365 h 1322"/>
              <a:gd name="T14" fmla="*/ 455 w 1414"/>
              <a:gd name="T15" fmla="*/ 335 h 1322"/>
              <a:gd name="T16" fmla="*/ 544 w 1414"/>
              <a:gd name="T17" fmla="*/ 294 h 1322"/>
              <a:gd name="T18" fmla="*/ 610 w 1414"/>
              <a:gd name="T19" fmla="*/ 269 h 1322"/>
              <a:gd name="T20" fmla="*/ 654 w 1414"/>
              <a:gd name="T21" fmla="*/ 221 h 1322"/>
              <a:gd name="T22" fmla="*/ 691 w 1414"/>
              <a:gd name="T23" fmla="*/ 191 h 1322"/>
              <a:gd name="T24" fmla="*/ 705 w 1414"/>
              <a:gd name="T25" fmla="*/ 173 h 1322"/>
              <a:gd name="T26" fmla="*/ 801 w 1414"/>
              <a:gd name="T27" fmla="*/ 131 h 1322"/>
              <a:gd name="T28" fmla="*/ 882 w 1414"/>
              <a:gd name="T29" fmla="*/ 53 h 1322"/>
              <a:gd name="T30" fmla="*/ 1014 w 1414"/>
              <a:gd name="T31" fmla="*/ 29 h 1322"/>
              <a:gd name="T32" fmla="*/ 1014 w 1414"/>
              <a:gd name="T33" fmla="*/ 66 h 1322"/>
              <a:gd name="T34" fmla="*/ 926 w 1414"/>
              <a:gd name="T35" fmla="*/ 131 h 1322"/>
              <a:gd name="T36" fmla="*/ 853 w 1414"/>
              <a:gd name="T37" fmla="*/ 234 h 1322"/>
              <a:gd name="T38" fmla="*/ 749 w 1414"/>
              <a:gd name="T39" fmla="*/ 299 h 1322"/>
              <a:gd name="T40" fmla="*/ 699 w 1414"/>
              <a:gd name="T41" fmla="*/ 341 h 1322"/>
              <a:gd name="T42" fmla="*/ 675 w 1414"/>
              <a:gd name="T43" fmla="*/ 377 h 1322"/>
              <a:gd name="T44" fmla="*/ 595 w 1414"/>
              <a:gd name="T45" fmla="*/ 456 h 1322"/>
              <a:gd name="T46" fmla="*/ 470 w 1414"/>
              <a:gd name="T47" fmla="*/ 503 h 1322"/>
              <a:gd name="T48" fmla="*/ 419 w 1414"/>
              <a:gd name="T49" fmla="*/ 563 h 1322"/>
              <a:gd name="T50" fmla="*/ 389 w 1414"/>
              <a:gd name="T51" fmla="*/ 594 h 1322"/>
              <a:gd name="T52" fmla="*/ 368 w 1414"/>
              <a:gd name="T53" fmla="*/ 617 h 1322"/>
              <a:gd name="T54" fmla="*/ 353 w 1414"/>
              <a:gd name="T55" fmla="*/ 636 h 1322"/>
              <a:gd name="T56" fmla="*/ 257 w 1414"/>
              <a:gd name="T57" fmla="*/ 684 h 1322"/>
              <a:gd name="T58" fmla="*/ 213 w 1414"/>
              <a:gd name="T59" fmla="*/ 719 h 1322"/>
              <a:gd name="T60" fmla="*/ 183 w 1414"/>
              <a:gd name="T61" fmla="*/ 755 h 1322"/>
              <a:gd name="T62" fmla="*/ 161 w 1414"/>
              <a:gd name="T63" fmla="*/ 785 h 1322"/>
              <a:gd name="T64" fmla="*/ 0 w 1414"/>
              <a:gd name="T65" fmla="*/ 714 h 13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14" h="1322">
                <a:moveTo>
                  <a:pt x="0" y="1201"/>
                </a:moveTo>
                <a:cubicBezTo>
                  <a:pt x="35" y="1173"/>
                  <a:pt x="79" y="1142"/>
                  <a:pt x="111" y="1110"/>
                </a:cubicBezTo>
                <a:cubicBezTo>
                  <a:pt x="130" y="1091"/>
                  <a:pt x="143" y="1068"/>
                  <a:pt x="161" y="1049"/>
                </a:cubicBezTo>
                <a:cubicBezTo>
                  <a:pt x="176" y="1008"/>
                  <a:pt x="196" y="993"/>
                  <a:pt x="222" y="959"/>
                </a:cubicBezTo>
                <a:cubicBezTo>
                  <a:pt x="237" y="940"/>
                  <a:pt x="242" y="911"/>
                  <a:pt x="262" y="898"/>
                </a:cubicBezTo>
                <a:cubicBezTo>
                  <a:pt x="318" y="862"/>
                  <a:pt x="368" y="815"/>
                  <a:pt x="424" y="777"/>
                </a:cubicBezTo>
                <a:cubicBezTo>
                  <a:pt x="487" y="735"/>
                  <a:pt x="538" y="673"/>
                  <a:pt x="586" y="615"/>
                </a:cubicBezTo>
                <a:cubicBezTo>
                  <a:pt x="605" y="592"/>
                  <a:pt x="603" y="581"/>
                  <a:pt x="626" y="564"/>
                </a:cubicBezTo>
                <a:cubicBezTo>
                  <a:pt x="662" y="537"/>
                  <a:pt x="707" y="513"/>
                  <a:pt x="748" y="494"/>
                </a:cubicBezTo>
                <a:cubicBezTo>
                  <a:pt x="811" y="466"/>
                  <a:pt x="795" y="487"/>
                  <a:pt x="838" y="453"/>
                </a:cubicBezTo>
                <a:cubicBezTo>
                  <a:pt x="894" y="409"/>
                  <a:pt x="811" y="458"/>
                  <a:pt x="899" y="372"/>
                </a:cubicBezTo>
                <a:cubicBezTo>
                  <a:pt x="916" y="355"/>
                  <a:pt x="937" y="342"/>
                  <a:pt x="950" y="322"/>
                </a:cubicBezTo>
                <a:cubicBezTo>
                  <a:pt x="957" y="312"/>
                  <a:pt x="961" y="300"/>
                  <a:pt x="970" y="292"/>
                </a:cubicBezTo>
                <a:cubicBezTo>
                  <a:pt x="1013" y="254"/>
                  <a:pt x="1052" y="246"/>
                  <a:pt x="1101" y="221"/>
                </a:cubicBezTo>
                <a:cubicBezTo>
                  <a:pt x="1131" y="176"/>
                  <a:pt x="1174" y="129"/>
                  <a:pt x="1212" y="89"/>
                </a:cubicBezTo>
                <a:cubicBezTo>
                  <a:pt x="1242" y="0"/>
                  <a:pt x="1282" y="42"/>
                  <a:pt x="1394" y="49"/>
                </a:cubicBezTo>
                <a:cubicBezTo>
                  <a:pt x="1401" y="69"/>
                  <a:pt x="1414" y="90"/>
                  <a:pt x="1394" y="110"/>
                </a:cubicBezTo>
                <a:cubicBezTo>
                  <a:pt x="1353" y="152"/>
                  <a:pt x="1299" y="162"/>
                  <a:pt x="1273" y="221"/>
                </a:cubicBezTo>
                <a:cubicBezTo>
                  <a:pt x="1242" y="291"/>
                  <a:pt x="1239" y="346"/>
                  <a:pt x="1172" y="393"/>
                </a:cubicBezTo>
                <a:cubicBezTo>
                  <a:pt x="1136" y="447"/>
                  <a:pt x="1083" y="470"/>
                  <a:pt x="1030" y="504"/>
                </a:cubicBezTo>
                <a:cubicBezTo>
                  <a:pt x="1009" y="535"/>
                  <a:pt x="982" y="546"/>
                  <a:pt x="960" y="575"/>
                </a:cubicBezTo>
                <a:cubicBezTo>
                  <a:pt x="914" y="634"/>
                  <a:pt x="962" y="576"/>
                  <a:pt x="929" y="635"/>
                </a:cubicBezTo>
                <a:cubicBezTo>
                  <a:pt x="903" y="682"/>
                  <a:pt x="863" y="736"/>
                  <a:pt x="818" y="767"/>
                </a:cubicBezTo>
                <a:cubicBezTo>
                  <a:pt x="766" y="803"/>
                  <a:pt x="699" y="813"/>
                  <a:pt x="646" y="847"/>
                </a:cubicBezTo>
                <a:cubicBezTo>
                  <a:pt x="624" y="882"/>
                  <a:pt x="599" y="914"/>
                  <a:pt x="576" y="948"/>
                </a:cubicBezTo>
                <a:cubicBezTo>
                  <a:pt x="557" y="1008"/>
                  <a:pt x="582" y="953"/>
                  <a:pt x="535" y="999"/>
                </a:cubicBezTo>
                <a:cubicBezTo>
                  <a:pt x="523" y="1011"/>
                  <a:pt x="515" y="1025"/>
                  <a:pt x="505" y="1039"/>
                </a:cubicBezTo>
                <a:cubicBezTo>
                  <a:pt x="498" y="1049"/>
                  <a:pt x="494" y="1061"/>
                  <a:pt x="485" y="1070"/>
                </a:cubicBezTo>
                <a:cubicBezTo>
                  <a:pt x="448" y="1107"/>
                  <a:pt x="391" y="1113"/>
                  <a:pt x="353" y="1151"/>
                </a:cubicBezTo>
                <a:cubicBezTo>
                  <a:pt x="333" y="1171"/>
                  <a:pt x="313" y="1191"/>
                  <a:pt x="293" y="1211"/>
                </a:cubicBezTo>
                <a:cubicBezTo>
                  <a:pt x="276" y="1228"/>
                  <a:pt x="252" y="1272"/>
                  <a:pt x="252" y="1272"/>
                </a:cubicBezTo>
                <a:cubicBezTo>
                  <a:pt x="239" y="1311"/>
                  <a:pt x="249" y="1295"/>
                  <a:pt x="222" y="1322"/>
                </a:cubicBezTo>
                <a:lnTo>
                  <a:pt x="0" y="1201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32" name="Line 51"/>
          <p:cNvSpPr>
            <a:spLocks noChangeShapeType="1"/>
          </p:cNvSpPr>
          <p:nvPr/>
        </p:nvSpPr>
        <p:spPr bwMode="auto">
          <a:xfrm rot="3965409" flipH="1">
            <a:off x="5025341" y="3708840"/>
            <a:ext cx="476250" cy="392821"/>
          </a:xfrm>
          <a:prstGeom prst="line">
            <a:avLst/>
          </a:prstGeom>
          <a:noFill/>
          <a:ln w="25400">
            <a:solidFill>
              <a:srgbClr val="11111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33" name="Rectangle 52"/>
          <p:cNvSpPr>
            <a:spLocks noChangeArrowheads="1"/>
          </p:cNvSpPr>
          <p:nvPr/>
        </p:nvSpPr>
        <p:spPr bwMode="auto">
          <a:xfrm>
            <a:off x="5290250" y="1600200"/>
            <a:ext cx="277831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algn="ctr" defTabSz="762000" eaLnBrk="1" hangingPunct="1"/>
            <a:r>
              <a:rPr lang="es-ES_tradnl" sz="1600" b="1" dirty="0">
                <a:solidFill>
                  <a:srgbClr val="FF0000"/>
                </a:solidFill>
                <a:cs typeface="Verdana"/>
              </a:rPr>
              <a:t>Porto-</a:t>
            </a:r>
            <a:r>
              <a:rPr lang="es-ES_tradnl" sz="1600" b="1" dirty="0" err="1">
                <a:solidFill>
                  <a:srgbClr val="FF0000"/>
                </a:solidFill>
                <a:cs typeface="Verdana"/>
              </a:rPr>
              <a:t>systemic</a:t>
            </a:r>
            <a:r>
              <a:rPr lang="es-ES_tradnl" sz="1600" b="1" dirty="0">
                <a:solidFill>
                  <a:srgbClr val="FF0000"/>
                </a:solidFill>
                <a:cs typeface="Verdana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cs typeface="Verdana"/>
              </a:rPr>
              <a:t>collaterals</a:t>
            </a:r>
            <a:endParaRPr lang="es-ES" sz="1600" b="1" dirty="0">
              <a:solidFill>
                <a:srgbClr val="FF0000"/>
              </a:solidFill>
              <a:cs typeface="Verdana"/>
            </a:endParaRPr>
          </a:p>
        </p:txBody>
      </p:sp>
      <p:sp>
        <p:nvSpPr>
          <p:cNvPr id="25634" name="Line 53"/>
          <p:cNvSpPr>
            <a:spLocks noChangeShapeType="1"/>
          </p:cNvSpPr>
          <p:nvPr/>
        </p:nvSpPr>
        <p:spPr bwMode="auto">
          <a:xfrm flipV="1">
            <a:off x="5631290" y="2819400"/>
            <a:ext cx="414247" cy="295275"/>
          </a:xfrm>
          <a:prstGeom prst="line">
            <a:avLst/>
          </a:prstGeom>
          <a:noFill/>
          <a:ln w="28575">
            <a:solidFill>
              <a:srgbClr val="11111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22238" y="2565400"/>
            <a:ext cx="7295555" cy="3676651"/>
            <a:chOff x="68" y="1616"/>
            <a:chExt cx="4085" cy="2316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8" y="1616"/>
              <a:ext cx="927" cy="2125"/>
              <a:chOff x="576" y="912"/>
              <a:chExt cx="816" cy="2928"/>
            </a:xfrm>
          </p:grpSpPr>
          <p:sp>
            <p:nvSpPr>
              <p:cNvPr id="25627" name="Line 56"/>
              <p:cNvSpPr>
                <a:spLocks noChangeShapeType="1"/>
              </p:cNvSpPr>
              <p:nvPr/>
            </p:nvSpPr>
            <p:spPr bwMode="auto">
              <a:xfrm flipH="1" flipV="1">
                <a:off x="576" y="912"/>
                <a:ext cx="0" cy="29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28" name="Line 57"/>
              <p:cNvSpPr>
                <a:spLocks noChangeShapeType="1"/>
              </p:cNvSpPr>
              <p:nvPr/>
            </p:nvSpPr>
            <p:spPr bwMode="auto">
              <a:xfrm>
                <a:off x="576" y="91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29" name="Line 58"/>
              <p:cNvSpPr>
                <a:spLocks noChangeShapeType="1"/>
              </p:cNvSpPr>
              <p:nvPr/>
            </p:nvSpPr>
            <p:spPr bwMode="auto">
              <a:xfrm>
                <a:off x="576" y="3840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650" y="3006"/>
              <a:ext cx="3503" cy="926"/>
              <a:chOff x="650" y="3006"/>
              <a:chExt cx="3503" cy="926"/>
            </a:xfrm>
          </p:grpSpPr>
          <p:sp>
            <p:nvSpPr>
              <p:cNvPr id="25619" name="Rectangle 60"/>
              <p:cNvSpPr>
                <a:spLocks noChangeArrowheads="1"/>
              </p:cNvSpPr>
              <p:nvPr/>
            </p:nvSpPr>
            <p:spPr bwMode="auto">
              <a:xfrm>
                <a:off x="2921" y="3563"/>
                <a:ext cx="1232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Na</a:t>
                </a:r>
                <a:r>
                  <a:rPr lang="es-ES_tradnl" sz="1600" b="1" dirty="0">
                    <a:solidFill>
                      <a:srgbClr val="111111"/>
                    </a:solidFill>
                    <a:cs typeface="Verdana"/>
                  </a:rPr>
                  <a:t> </a:t>
                </a:r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and</a:t>
                </a:r>
                <a:r>
                  <a:rPr lang="es-ES_tradnl" sz="1600" b="1" dirty="0">
                    <a:solidFill>
                      <a:srgbClr val="111111"/>
                    </a:solidFill>
                    <a:cs typeface="Verdana"/>
                  </a:rPr>
                  <a:t> </a:t>
                </a:r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Water</a:t>
                </a:r>
                <a:r>
                  <a:rPr lang="es-ES_tradnl" sz="1600" b="1" dirty="0">
                    <a:solidFill>
                      <a:srgbClr val="111111"/>
                    </a:solidFill>
                    <a:cs typeface="Verdana"/>
                  </a:rPr>
                  <a:t> </a:t>
                </a:r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retention</a:t>
                </a:r>
                <a:endParaRPr lang="es-ES" sz="1600" b="1" dirty="0">
                  <a:solidFill>
                    <a:srgbClr val="111111"/>
                  </a:solidFill>
                  <a:cs typeface="Verdana"/>
                </a:endParaRPr>
              </a:p>
              <a:p>
                <a:pPr algn="ctr"/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Hypervolemia</a:t>
                </a:r>
                <a:endParaRPr lang="es-ES_tradnl" sz="1600" b="1" dirty="0">
                  <a:solidFill>
                    <a:srgbClr val="111111"/>
                  </a:solidFill>
                  <a:cs typeface="Verdana"/>
                </a:endParaRPr>
              </a:p>
            </p:txBody>
          </p:sp>
          <p:sp>
            <p:nvSpPr>
              <p:cNvPr id="25620" name="Rectangle 61"/>
              <p:cNvSpPr>
                <a:spLocks noChangeArrowheads="1"/>
              </p:cNvSpPr>
              <p:nvPr/>
            </p:nvSpPr>
            <p:spPr bwMode="auto">
              <a:xfrm>
                <a:off x="650" y="3661"/>
                <a:ext cx="19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 defTabSz="762000" eaLnBrk="1" hangingPunct="1"/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Activation</a:t>
                </a:r>
                <a:r>
                  <a:rPr lang="es-ES_tradnl" sz="1600" b="1" dirty="0">
                    <a:solidFill>
                      <a:srgbClr val="111111"/>
                    </a:solidFill>
                    <a:cs typeface="Verdana"/>
                  </a:rPr>
                  <a:t> </a:t>
                </a:r>
                <a:r>
                  <a:rPr lang="es-ES" sz="1600" b="1" dirty="0">
                    <a:solidFill>
                      <a:srgbClr val="111111"/>
                    </a:solidFill>
                    <a:cs typeface="Verdana"/>
                  </a:rPr>
                  <a:t>NE, </a:t>
                </a:r>
                <a:r>
                  <a:rPr lang="es-ES_tradnl" sz="1600" b="1" dirty="0">
                    <a:solidFill>
                      <a:srgbClr val="111111"/>
                    </a:solidFill>
                    <a:cs typeface="Verdana"/>
                  </a:rPr>
                  <a:t>VP</a:t>
                </a:r>
                <a:r>
                  <a:rPr lang="es-ES" sz="1600" b="1" dirty="0">
                    <a:solidFill>
                      <a:srgbClr val="111111"/>
                    </a:solidFill>
                    <a:cs typeface="Verdana"/>
                  </a:rPr>
                  <a:t>, A-II</a:t>
                </a:r>
              </a:p>
            </p:txBody>
          </p:sp>
          <p:sp>
            <p:nvSpPr>
              <p:cNvPr id="25621" name="Rectangle 62"/>
              <p:cNvSpPr>
                <a:spLocks noChangeArrowheads="1"/>
              </p:cNvSpPr>
              <p:nvPr/>
            </p:nvSpPr>
            <p:spPr bwMode="auto">
              <a:xfrm>
                <a:off x="736" y="3122"/>
                <a:ext cx="1947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 defTabSz="762000" eaLnBrk="1" hangingPunct="1"/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Hypotension</a:t>
                </a:r>
                <a:r>
                  <a:rPr lang="es-ES_tradnl" sz="1600" b="1" dirty="0">
                    <a:solidFill>
                      <a:srgbClr val="111111"/>
                    </a:solidFill>
                    <a:cs typeface="Verdana"/>
                  </a:rPr>
                  <a:t> </a:t>
                </a:r>
              </a:p>
              <a:p>
                <a:pPr algn="ctr" defTabSz="762000" eaLnBrk="1" hangingPunct="1"/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Effective</a:t>
                </a:r>
                <a:r>
                  <a:rPr lang="es-ES_tradnl" sz="1600" b="1" dirty="0">
                    <a:solidFill>
                      <a:srgbClr val="111111"/>
                    </a:solidFill>
                    <a:cs typeface="Verdana"/>
                  </a:rPr>
                  <a:t> </a:t>
                </a:r>
                <a:r>
                  <a:rPr lang="es-ES_tradnl" sz="1600" b="1" dirty="0" err="1">
                    <a:solidFill>
                      <a:srgbClr val="111111"/>
                    </a:solidFill>
                    <a:cs typeface="Verdana"/>
                  </a:rPr>
                  <a:t>hypovolemia</a:t>
                </a:r>
                <a:endParaRPr lang="es-ES" sz="1600" b="1" dirty="0">
                  <a:solidFill>
                    <a:srgbClr val="111111"/>
                  </a:solidFill>
                  <a:cs typeface="Verdana"/>
                </a:endParaRPr>
              </a:p>
            </p:txBody>
          </p:sp>
          <p:sp>
            <p:nvSpPr>
              <p:cNvPr id="25622" name="Line 63"/>
              <p:cNvSpPr>
                <a:spLocks noChangeShapeType="1"/>
              </p:cNvSpPr>
              <p:nvPr/>
            </p:nvSpPr>
            <p:spPr bwMode="auto">
              <a:xfrm>
                <a:off x="2444" y="3739"/>
                <a:ext cx="357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23" name="Line 64"/>
              <p:cNvSpPr>
                <a:spLocks noChangeShapeType="1"/>
              </p:cNvSpPr>
              <p:nvPr/>
            </p:nvSpPr>
            <p:spPr bwMode="auto">
              <a:xfrm flipH="1">
                <a:off x="1670" y="3006"/>
                <a:ext cx="6" cy="1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24" name="Line 65"/>
              <p:cNvSpPr>
                <a:spLocks noChangeShapeType="1"/>
              </p:cNvSpPr>
              <p:nvPr/>
            </p:nvSpPr>
            <p:spPr bwMode="auto">
              <a:xfrm flipV="1">
                <a:off x="3594" y="3353"/>
                <a:ext cx="0" cy="1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25" name="Line 66"/>
              <p:cNvSpPr>
                <a:spLocks noChangeShapeType="1"/>
              </p:cNvSpPr>
              <p:nvPr/>
            </p:nvSpPr>
            <p:spPr bwMode="auto">
              <a:xfrm>
                <a:off x="1676" y="3469"/>
                <a:ext cx="2" cy="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26" name="Text Box 67"/>
              <p:cNvSpPr txBox="1">
                <a:spLocks noChangeArrowheads="1"/>
              </p:cNvSpPr>
              <p:nvPr/>
            </p:nvSpPr>
            <p:spPr bwMode="auto">
              <a:xfrm>
                <a:off x="3170" y="3096"/>
                <a:ext cx="9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FF0000"/>
                    </a:solidFill>
                    <a:cs typeface="Verdana"/>
                  </a:rPr>
                  <a:t>Increased  CO</a:t>
                </a:r>
              </a:p>
            </p:txBody>
          </p:sp>
        </p:grpSp>
        <p:sp>
          <p:nvSpPr>
            <p:cNvPr id="25618" name="Line 68"/>
            <p:cNvSpPr>
              <a:spLocks noChangeShapeType="1"/>
            </p:cNvSpPr>
            <p:nvPr/>
          </p:nvSpPr>
          <p:spPr bwMode="auto">
            <a:xfrm flipV="1">
              <a:off x="3579" y="289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2844662" y="2809875"/>
            <a:ext cx="2751313" cy="871538"/>
            <a:chOff x="1638" y="1770"/>
            <a:chExt cx="1540" cy="549"/>
          </a:xfrm>
        </p:grpSpPr>
        <p:sp>
          <p:nvSpPr>
            <p:cNvPr id="25614" name="Rectangle 70"/>
            <p:cNvSpPr>
              <a:spLocks noChangeArrowheads="1"/>
            </p:cNvSpPr>
            <p:nvPr/>
          </p:nvSpPr>
          <p:spPr bwMode="auto">
            <a:xfrm>
              <a:off x="1798" y="2086"/>
              <a:ext cx="1380" cy="23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defTabSz="762000" eaLnBrk="1" hangingPunct="1"/>
              <a:r>
                <a:rPr lang="es-ES_tradnl" b="1" dirty="0">
                  <a:solidFill>
                    <a:schemeClr val="tx2"/>
                  </a:solidFill>
                  <a:latin typeface="+mj-lt"/>
                  <a:cs typeface="Verdana"/>
                </a:rPr>
                <a:t>PORTAL HYPERTENSION</a:t>
              </a:r>
              <a:endParaRPr lang="es-ES" b="1" dirty="0">
                <a:solidFill>
                  <a:schemeClr val="tx2"/>
                </a:solidFill>
                <a:latin typeface="+mj-lt"/>
                <a:cs typeface="Verdana"/>
              </a:endParaRPr>
            </a:p>
          </p:txBody>
        </p:sp>
        <p:sp>
          <p:nvSpPr>
            <p:cNvPr id="25615" name="Line 71"/>
            <p:cNvSpPr>
              <a:spLocks noChangeShapeType="1"/>
            </p:cNvSpPr>
            <p:nvPr/>
          </p:nvSpPr>
          <p:spPr bwMode="auto">
            <a:xfrm>
              <a:off x="1638" y="1770"/>
              <a:ext cx="425" cy="2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5613" name="Text Box 75"/>
          <p:cNvSpPr txBox="1">
            <a:spLocks noChangeArrowheads="1"/>
          </p:cNvSpPr>
          <p:nvPr/>
        </p:nvSpPr>
        <p:spPr bwMode="auto">
          <a:xfrm>
            <a:off x="153988" y="6505575"/>
            <a:ext cx="1724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chemeClr val="bg2"/>
                </a:solidFill>
              </a:rPr>
              <a:t>Modified from J G-Abraldes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130513" y="3311525"/>
            <a:ext cx="2531703" cy="3698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HVPG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 animBg="1"/>
      <p:bldP spid="25632" grpId="0" animBg="1"/>
      <p:bldP spid="25633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4240" y="1936284"/>
            <a:ext cx="6995521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err="1" smtClean="0">
                <a:latin typeface="Verdana"/>
                <a:cs typeface="Verdana"/>
              </a:rPr>
              <a:t>Hepatic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complications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of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heart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failure</a:t>
            </a:r>
            <a:endParaRPr lang="it-IT" sz="2400" dirty="0" smtClean="0">
              <a:latin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err="1" smtClean="0">
                <a:latin typeface="Verdana"/>
                <a:cs typeface="Verdana"/>
              </a:rPr>
              <a:t>Cardiac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complication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of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liver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disease</a:t>
            </a:r>
            <a:endParaRPr lang="it-IT" sz="2400" dirty="0" smtClean="0">
              <a:latin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err="1" smtClean="0">
                <a:latin typeface="Verdana"/>
                <a:cs typeface="Verdana"/>
              </a:rPr>
              <a:t>Cardiac</a:t>
            </a:r>
            <a:r>
              <a:rPr lang="it-IT" sz="2400" dirty="0" smtClean="0">
                <a:latin typeface="Verdana"/>
                <a:cs typeface="Verdana"/>
              </a:rPr>
              <a:t> and </a:t>
            </a:r>
            <a:r>
              <a:rPr lang="it-IT" sz="2400" dirty="0" err="1" smtClean="0">
                <a:latin typeface="Verdana"/>
                <a:cs typeface="Verdana"/>
              </a:rPr>
              <a:t>hepatic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complications</a:t>
            </a:r>
            <a:r>
              <a:rPr lang="it-IT" sz="2400" dirty="0" smtClean="0">
                <a:latin typeface="Verdana"/>
                <a:cs typeface="Verdana"/>
              </a:rPr>
              <a:t> </a:t>
            </a:r>
            <a:r>
              <a:rPr lang="it-IT" sz="2400" dirty="0" err="1" smtClean="0">
                <a:latin typeface="Verdana"/>
                <a:cs typeface="Verdana"/>
              </a:rPr>
              <a:t>of</a:t>
            </a:r>
            <a:r>
              <a:rPr lang="it-IT" sz="2400" dirty="0" smtClean="0">
                <a:latin typeface="Verdana"/>
                <a:cs typeface="Verdana"/>
              </a:rPr>
              <a:t> joint </a:t>
            </a:r>
            <a:r>
              <a:rPr lang="it-IT" sz="2400" dirty="0" err="1" smtClean="0">
                <a:latin typeface="Verdana"/>
                <a:cs typeface="Verdana"/>
              </a:rPr>
              <a:t>ethiology</a:t>
            </a:r>
            <a:endParaRPr lang="en-US" sz="2400" dirty="0" smtClean="0">
              <a:latin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it-IT" sz="2000" dirty="0" smtClean="0">
              <a:latin typeface="Verdana"/>
              <a:cs typeface="Verdana"/>
            </a:endParaRPr>
          </a:p>
          <a:p>
            <a:pPr marL="342900" indent="-342900" algn="ctr"/>
            <a:endParaRPr lang="it-IT" sz="2000" dirty="0">
              <a:latin typeface="Verdana"/>
              <a:cs typeface="Verdan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87099" y="1196883"/>
            <a:ext cx="7369802" cy="5158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reccia sinistra 9"/>
          <p:cNvSpPr/>
          <p:nvPr/>
        </p:nvSpPr>
        <p:spPr>
          <a:xfrm>
            <a:off x="4126318" y="3725161"/>
            <a:ext cx="1360877" cy="399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3544516" y="2266794"/>
            <a:ext cx="3324041" cy="1098786"/>
            <a:chOff x="3544516" y="1906343"/>
            <a:chExt cx="3324041" cy="1098786"/>
          </a:xfrm>
        </p:grpSpPr>
        <p:sp>
          <p:nvSpPr>
            <p:cNvPr id="9" name="Freccia sinistra 8"/>
            <p:cNvSpPr/>
            <p:nvPr/>
          </p:nvSpPr>
          <p:spPr>
            <a:xfrm>
              <a:off x="5507680" y="1906343"/>
              <a:ext cx="1360877" cy="16072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sinistra 10"/>
            <p:cNvSpPr/>
            <p:nvPr/>
          </p:nvSpPr>
          <p:spPr>
            <a:xfrm>
              <a:off x="3544516" y="2528326"/>
              <a:ext cx="1360877" cy="16072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sinistra 11"/>
            <p:cNvSpPr/>
            <p:nvPr/>
          </p:nvSpPr>
          <p:spPr>
            <a:xfrm>
              <a:off x="3876549" y="2844405"/>
              <a:ext cx="1360877" cy="16072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0" y="-34925"/>
            <a:ext cx="9144000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Hepato-cardiac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disorders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7483" y="969780"/>
            <a:ext cx="5476875" cy="4922837"/>
          </a:xfrm>
          <a:prstGeom prst="rect">
            <a:avLst/>
          </a:prstGeom>
          <a:noFill/>
          <a:ln w="9525">
            <a:solidFill>
              <a:srgbClr val="A3BBD1"/>
            </a:solidFill>
            <a:miter lim="800000"/>
            <a:headEnd/>
            <a:tailEnd/>
          </a:ln>
          <a:effectLst>
            <a:outerShdw blurRad="63500" dist="117088" dir="8363922" algn="ctr" rotWithShape="0">
              <a:schemeClr val="bg2">
                <a:alpha val="50000"/>
              </a:schemeClr>
            </a:outerShdw>
          </a:effectLst>
          <a:extLst/>
        </p:spPr>
      </p:pic>
      <p:sp>
        <p:nvSpPr>
          <p:cNvPr id="3" name="Rettangolo arrotondato 2"/>
          <p:cNvSpPr/>
          <p:nvPr/>
        </p:nvSpPr>
        <p:spPr>
          <a:xfrm>
            <a:off x="1782970" y="1595422"/>
            <a:ext cx="5476875" cy="58860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4925"/>
            <a:ext cx="9144000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Cirrhotic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Cardiomiophaty</a:t>
            </a:r>
            <a:r>
              <a:rPr lang="it-IT" sz="2800" b="1" dirty="0" smtClean="0">
                <a:solidFill>
                  <a:schemeClr val="tx1"/>
                </a:solidFill>
              </a:rPr>
              <a:t>: </a:t>
            </a:r>
            <a:r>
              <a:rPr lang="it-IT" sz="2800" b="1" dirty="0" err="1" smtClean="0">
                <a:solidFill>
                  <a:schemeClr val="tx1"/>
                </a:solidFill>
              </a:rPr>
              <a:t>definition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6" name="Processo 5"/>
          <p:cNvSpPr/>
          <p:nvPr/>
        </p:nvSpPr>
        <p:spPr>
          <a:xfrm>
            <a:off x="1041400" y="2374525"/>
            <a:ext cx="7442200" cy="1206875"/>
          </a:xfrm>
          <a:prstGeom prst="flowChartProcess">
            <a:avLst/>
          </a:prstGeom>
          <a:solidFill>
            <a:srgbClr val="FFFF00"/>
          </a:solidFill>
          <a:scene3d>
            <a:camera prst="orthographicFront">
              <a:rot lat="0" lon="0" rev="19194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WORK IN PROGRESS!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5330" y="954459"/>
            <a:ext cx="7733341" cy="5359561"/>
          </a:xfrm>
          <a:prstGeom prst="rect">
            <a:avLst/>
          </a:prstGeom>
          <a:noFill/>
          <a:ln>
            <a:noFill/>
          </a:ln>
          <a:effectLst>
            <a:outerShdw blurRad="63500" dist="193857" dir="890355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-34925"/>
            <a:ext cx="9144000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Cirrhotic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Cardiomiophaty</a:t>
            </a:r>
            <a:r>
              <a:rPr lang="it-IT" sz="2800" b="1" dirty="0" smtClean="0">
                <a:solidFill>
                  <a:schemeClr val="tx1"/>
                </a:solidFill>
              </a:rPr>
              <a:t>: </a:t>
            </a:r>
            <a:r>
              <a:rPr lang="it-IT" sz="2800" b="1" dirty="0" err="1" smtClean="0">
                <a:solidFill>
                  <a:schemeClr val="tx1"/>
                </a:solidFill>
              </a:rPr>
              <a:t>natural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history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84175" y="2179638"/>
            <a:ext cx="8553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it-IT" sz="2000" dirty="0" err="1">
                <a:latin typeface="Calibri" pitchFamily="-101" charset="0"/>
              </a:rPr>
              <a:t>To</a:t>
            </a:r>
            <a:r>
              <a:rPr lang="it-IT" sz="2000" dirty="0">
                <a:latin typeface="Calibri" pitchFamily="-101" charset="0"/>
              </a:rPr>
              <a:t> investigate </a:t>
            </a:r>
            <a:r>
              <a:rPr lang="it-IT" sz="2000" dirty="0" err="1">
                <a:latin typeface="Calibri" pitchFamily="-101" charset="0"/>
              </a:rPr>
              <a:t>cardiopulmonary</a:t>
            </a:r>
            <a:r>
              <a:rPr lang="it-IT" sz="2000" dirty="0">
                <a:latin typeface="Calibri" pitchFamily="-101" charset="0"/>
              </a:rPr>
              <a:t> </a:t>
            </a:r>
            <a:r>
              <a:rPr lang="it-IT" sz="2000" dirty="0" err="1">
                <a:latin typeface="Calibri" pitchFamily="-101" charset="0"/>
              </a:rPr>
              <a:t>hemodynamic</a:t>
            </a:r>
            <a:r>
              <a:rPr lang="it-IT" sz="2000" dirty="0" smtClean="0">
                <a:latin typeface="Calibri" pitchFamily="-101" charset="0"/>
              </a:rPr>
              <a:t> </a:t>
            </a:r>
            <a:r>
              <a:rPr lang="it-IT" sz="2000" dirty="0" err="1" smtClean="0">
                <a:latin typeface="Calibri" pitchFamily="-101" charset="0"/>
              </a:rPr>
              <a:t>across</a:t>
            </a:r>
            <a:r>
              <a:rPr lang="it-IT" sz="2000" dirty="0" smtClean="0">
                <a:latin typeface="Calibri" pitchFamily="-101" charset="0"/>
              </a:rPr>
              <a:t> </a:t>
            </a:r>
            <a:r>
              <a:rPr lang="it-IT" sz="2000" dirty="0" err="1">
                <a:latin typeface="Calibri" pitchFamily="-101" charset="0"/>
              </a:rPr>
              <a:t>current</a:t>
            </a:r>
            <a:r>
              <a:rPr lang="it-IT" sz="2000" dirty="0">
                <a:latin typeface="Calibri" pitchFamily="-101" charset="0"/>
              </a:rPr>
              <a:t> </a:t>
            </a:r>
            <a:r>
              <a:rPr lang="it-IT" sz="2000" dirty="0" err="1">
                <a:latin typeface="Calibri" pitchFamily="-101" charset="0"/>
              </a:rPr>
              <a:t>stages</a:t>
            </a:r>
            <a:r>
              <a:rPr lang="it-IT" sz="2000" dirty="0">
                <a:latin typeface="Calibri" pitchFamily="-101" charset="0"/>
              </a:rPr>
              <a:t> </a:t>
            </a:r>
            <a:r>
              <a:rPr lang="it-IT" sz="2000" dirty="0" err="1">
                <a:latin typeface="Calibri" pitchFamily="-101" charset="0"/>
              </a:rPr>
              <a:t>of</a:t>
            </a:r>
            <a:r>
              <a:rPr lang="it-IT" sz="2000" dirty="0">
                <a:latin typeface="Calibri" pitchFamily="-101" charset="0"/>
              </a:rPr>
              <a:t> </a:t>
            </a:r>
            <a:r>
              <a:rPr lang="it-IT" sz="2000" dirty="0" err="1">
                <a:latin typeface="Calibri" pitchFamily="-101" charset="0"/>
              </a:rPr>
              <a:t>cirrhosis</a:t>
            </a:r>
            <a:r>
              <a:rPr lang="it-IT" sz="2000" dirty="0">
                <a:latin typeface="Calibri" pitchFamily="-101" charset="0"/>
              </a:rPr>
              <a:t> and </a:t>
            </a:r>
            <a:r>
              <a:rPr lang="it-IT" sz="2000" dirty="0" err="1">
                <a:latin typeface="Calibri" pitchFamily="-101" charset="0"/>
              </a:rPr>
              <a:t>their</a:t>
            </a:r>
            <a:r>
              <a:rPr lang="it-IT" sz="2000" dirty="0">
                <a:latin typeface="Calibri" pitchFamily="-101" charset="0"/>
              </a:rPr>
              <a:t> </a:t>
            </a:r>
            <a:r>
              <a:rPr lang="it-IT" sz="2000" dirty="0" err="1">
                <a:latin typeface="Calibri" pitchFamily="-101" charset="0"/>
              </a:rPr>
              <a:t>prognostic</a:t>
            </a:r>
            <a:r>
              <a:rPr lang="it-IT" sz="2000" dirty="0">
                <a:latin typeface="Calibri" pitchFamily="-101" charset="0"/>
              </a:rPr>
              <a:t> impact on </a:t>
            </a:r>
            <a:r>
              <a:rPr lang="it-IT" sz="2000" dirty="0" err="1">
                <a:latin typeface="Calibri" pitchFamily="-101" charset="0"/>
              </a:rPr>
              <a:t>decompensated</a:t>
            </a:r>
            <a:r>
              <a:rPr lang="it-IT" sz="2000" dirty="0">
                <a:latin typeface="Calibri" pitchFamily="-101" charset="0"/>
              </a:rPr>
              <a:t> </a:t>
            </a:r>
            <a:r>
              <a:rPr lang="it-IT" sz="2000" dirty="0" err="1">
                <a:latin typeface="Calibri" pitchFamily="-101" charset="0"/>
              </a:rPr>
              <a:t>patients</a:t>
            </a:r>
            <a:r>
              <a:rPr lang="it-IT" sz="2000" dirty="0">
                <a:latin typeface="Calibri" pitchFamily="-101" charset="0"/>
              </a:rPr>
              <a:t>. </a:t>
            </a:r>
            <a:endParaRPr lang="en-US" sz="2000" dirty="0">
              <a:latin typeface="Calibri" pitchFamily="-101" charset="0"/>
            </a:endParaRPr>
          </a:p>
        </p:txBody>
      </p:sp>
      <p:pic>
        <p:nvPicPr>
          <p:cNvPr id="17412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3594100"/>
            <a:ext cx="20208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-34925"/>
            <a:ext cx="9144000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Aim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4 10"/>
          <p:cNvCxnSpPr>
            <a:cxnSpLocks noChangeShapeType="1"/>
          </p:cNvCxnSpPr>
          <p:nvPr/>
        </p:nvCxnSpPr>
        <p:spPr bwMode="auto">
          <a:xfrm rot="5400000">
            <a:off x="2383631" y="196773"/>
            <a:ext cx="798513" cy="3584575"/>
          </a:xfrm>
          <a:prstGeom prst="bentConnector3">
            <a:avLst>
              <a:gd name="adj1" fmla="val 49903"/>
            </a:avLst>
          </a:prstGeom>
          <a:noFill/>
          <a:ln w="25400">
            <a:solidFill>
              <a:srgbClr val="C4BD97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" name="Rettangolo 21"/>
          <p:cNvSpPr/>
          <p:nvPr/>
        </p:nvSpPr>
        <p:spPr>
          <a:xfrm>
            <a:off x="96767" y="2422700"/>
            <a:ext cx="1790096" cy="1139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B53E0F"/>
                </a:solidFill>
              </a:rPr>
              <a:t>GROUP 1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D0D0D"/>
                </a:solidFill>
              </a:rPr>
              <a:t>HVPG &gt;5 ≤ 10 </a:t>
            </a:r>
            <a:r>
              <a:rPr lang="it-IT" sz="1400" b="1" dirty="0" err="1">
                <a:solidFill>
                  <a:srgbClr val="0D0D0D"/>
                </a:solidFill>
              </a:rPr>
              <a:t>mmHg</a:t>
            </a:r>
            <a:endParaRPr lang="it-IT" sz="1400" b="1" dirty="0">
              <a:solidFill>
                <a:srgbClr val="0D0D0D"/>
              </a:solidFill>
            </a:endParaRPr>
          </a:p>
          <a:p>
            <a:pPr algn="ctr">
              <a:defRPr/>
            </a:pPr>
            <a:endParaRPr lang="it-IT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it-IT" sz="1600" b="1" dirty="0" err="1">
                <a:solidFill>
                  <a:srgbClr val="FFFF00"/>
                </a:solidFill>
              </a:rPr>
              <a:t>N</a:t>
            </a:r>
            <a:r>
              <a:rPr lang="it-IT" sz="1600" b="1" dirty="0">
                <a:solidFill>
                  <a:srgbClr val="FFFF00"/>
                </a:solidFill>
              </a:rPr>
              <a:t>=25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009504" y="2422700"/>
            <a:ext cx="1608312" cy="1139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B53E0F"/>
                </a:solidFill>
              </a:rPr>
              <a:t>GROUP 2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0D0D0D"/>
                </a:solidFill>
              </a:rPr>
              <a:t>HVPG ≥ 10 mmHg NO VARICES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FFFF00"/>
                </a:solidFill>
              </a:rPr>
              <a:t>N=32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738766" y="2423498"/>
            <a:ext cx="1640687" cy="11391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B53E0F"/>
                </a:solidFill>
              </a:rPr>
              <a:t>GROUP 3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0D0D0D"/>
                </a:solidFill>
              </a:rPr>
              <a:t>HVPG ≥ 10 mmHg WITH VARICES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FFFF00"/>
                </a:solidFill>
              </a:rPr>
              <a:t>N=91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5503333" y="2423503"/>
            <a:ext cx="1682786" cy="11391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FB5513"/>
                </a:solidFill>
              </a:rPr>
              <a:t>GROUP 4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ASCITES</a:t>
            </a:r>
          </a:p>
          <a:p>
            <a:pPr algn="ctr">
              <a:defRPr/>
            </a:pPr>
            <a:endParaRPr lang="en-GB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FFFF00"/>
                </a:solidFill>
              </a:rPr>
              <a:t>N=48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7294974" y="2423503"/>
            <a:ext cx="1789476" cy="11399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FB5513"/>
                </a:solidFill>
              </a:rPr>
              <a:t>GROUP 5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FFFFFF"/>
                </a:solidFill>
              </a:rPr>
              <a:t>REFRACTORY ASCITES</a:t>
            </a:r>
          </a:p>
          <a:p>
            <a:pPr algn="ctr">
              <a:defRPr/>
            </a:pPr>
            <a:endParaRPr lang="en-GB" sz="16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FFFF00"/>
                </a:solidFill>
              </a:rPr>
              <a:t>N=34</a:t>
            </a:r>
          </a:p>
        </p:txBody>
      </p:sp>
      <p:cxnSp>
        <p:nvCxnSpPr>
          <p:cNvPr id="34" name="Connettore 4 33"/>
          <p:cNvCxnSpPr>
            <a:cxnSpLocks noChangeShapeType="1"/>
          </p:cNvCxnSpPr>
          <p:nvPr/>
        </p:nvCxnSpPr>
        <p:spPr bwMode="auto">
          <a:xfrm rot="16200000" flipH="1">
            <a:off x="5983287" y="181692"/>
            <a:ext cx="798513" cy="3614738"/>
          </a:xfrm>
          <a:prstGeom prst="bentConnector3">
            <a:avLst>
              <a:gd name="adj1" fmla="val 49903"/>
            </a:avLst>
          </a:prstGeom>
          <a:noFill/>
          <a:ln w="25400">
            <a:solidFill>
              <a:srgbClr val="C4BD97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9" name="Processo 20"/>
          <p:cNvSpPr/>
          <p:nvPr/>
        </p:nvSpPr>
        <p:spPr>
          <a:xfrm>
            <a:off x="3096411" y="901624"/>
            <a:ext cx="2939143" cy="616182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D0D0D"/>
                </a:solidFill>
              </a:rPr>
              <a:t>230 PATIENTS ANALYSED </a:t>
            </a:r>
          </a:p>
        </p:txBody>
      </p:sp>
      <p:cxnSp>
        <p:nvCxnSpPr>
          <p:cNvPr id="33" name="Connettore 4 10"/>
          <p:cNvCxnSpPr>
            <a:cxnSpLocks noChangeShapeType="1"/>
          </p:cNvCxnSpPr>
          <p:nvPr/>
        </p:nvCxnSpPr>
        <p:spPr bwMode="auto">
          <a:xfrm rot="5400000">
            <a:off x="3294062" y="1107205"/>
            <a:ext cx="798513" cy="1763712"/>
          </a:xfrm>
          <a:prstGeom prst="bentConnector3">
            <a:avLst>
              <a:gd name="adj1" fmla="val 49903"/>
            </a:avLst>
          </a:prstGeom>
          <a:noFill/>
          <a:ln w="25400">
            <a:solidFill>
              <a:srgbClr val="C4BD97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6" name="Connettore 4 33"/>
          <p:cNvCxnSpPr>
            <a:cxnSpLocks noChangeShapeType="1"/>
          </p:cNvCxnSpPr>
          <p:nvPr/>
        </p:nvCxnSpPr>
        <p:spPr bwMode="auto">
          <a:xfrm rot="16200000" flipH="1">
            <a:off x="5060156" y="1104823"/>
            <a:ext cx="798513" cy="1768475"/>
          </a:xfrm>
          <a:prstGeom prst="bentConnector3">
            <a:avLst>
              <a:gd name="adj1" fmla="val 49903"/>
            </a:avLst>
          </a:prstGeom>
          <a:noFill/>
          <a:ln w="25400">
            <a:solidFill>
              <a:srgbClr val="C4BD97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Connettore 2 29"/>
          <p:cNvCxnSpPr/>
          <p:nvPr/>
        </p:nvCxnSpPr>
        <p:spPr>
          <a:xfrm flipH="1">
            <a:off x="4554538" y="1589804"/>
            <a:ext cx="20637" cy="798513"/>
          </a:xfrm>
          <a:prstGeom prst="straightConnector1">
            <a:avLst/>
          </a:prstGeom>
          <a:ln>
            <a:solidFill>
              <a:srgbClr val="C4BD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0" y="-34924"/>
            <a:ext cx="9144000" cy="6614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Results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98500" y="3580529"/>
            <a:ext cx="3619500" cy="338554"/>
          </a:xfrm>
          <a:prstGeom prst="rect">
            <a:avLst/>
          </a:prstGeom>
          <a:solidFill>
            <a:srgbClr val="47FF2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COMPENSATED</a:t>
            </a:r>
            <a:endParaRPr lang="it-IT" sz="16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035554" y="3562691"/>
            <a:ext cx="2286000" cy="338554"/>
          </a:xfrm>
          <a:prstGeom prst="rect">
            <a:avLst/>
          </a:prstGeom>
          <a:solidFill>
            <a:srgbClr val="E431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DECOMPENSATED</a:t>
            </a:r>
            <a:endParaRPr lang="it-IT" sz="1600" b="1" dirty="0"/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31" y="4656139"/>
            <a:ext cx="1705031" cy="1238595"/>
          </a:xfrm>
          <a:prstGeom prst="rect">
            <a:avLst/>
          </a:prstGeom>
          <a:ln>
            <a:solidFill>
              <a:srgbClr val="3C8C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101600" y="4656139"/>
            <a:ext cx="889000" cy="1323439"/>
          </a:xfrm>
          <a:prstGeom prst="rect">
            <a:avLst/>
          </a:prstGeom>
          <a:noFill/>
          <a:ln w="9525">
            <a:solidFill>
              <a:srgbClr val="25406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MAP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PAPm</a:t>
            </a:r>
            <a:endParaRPr lang="en-US" sz="16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PWP</a:t>
            </a:r>
          </a:p>
        </p:txBody>
      </p:sp>
      <p:pic>
        <p:nvPicPr>
          <p:cNvPr id="41" name="Picture 5" descr="Slid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78" y="4656137"/>
            <a:ext cx="2122496" cy="1323439"/>
          </a:xfrm>
          <a:prstGeom prst="rect">
            <a:avLst/>
          </a:prstGeom>
          <a:ln>
            <a:solidFill>
              <a:srgbClr val="3C8C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2994811" y="4656138"/>
            <a:ext cx="889000" cy="830997"/>
          </a:xfrm>
          <a:prstGeom prst="rect">
            <a:avLst/>
          </a:prstGeom>
          <a:noFill/>
          <a:ln w="9525">
            <a:solidFill>
              <a:srgbClr val="25406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WHVP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FHVP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HVPG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6343650" y="4656138"/>
            <a:ext cx="889000" cy="1077218"/>
          </a:xfrm>
          <a:prstGeom prst="rect">
            <a:avLst/>
          </a:prstGeom>
          <a:noFill/>
          <a:ln w="9525">
            <a:solidFill>
              <a:srgbClr val="25406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+mn-lt"/>
                <a:ea typeface="+mn-ea"/>
                <a:cs typeface="+mn-cs"/>
              </a:rPr>
              <a:t>Alb</a:t>
            </a:r>
            <a:endParaRPr lang="en-US" sz="1600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Cr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+mn-lt"/>
                <a:ea typeface="+mn-ea"/>
                <a:cs typeface="+mn-cs"/>
              </a:rPr>
              <a:t>Bil</a:t>
            </a:r>
            <a:endParaRPr lang="en-US" sz="1600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ea typeface="+mn-ea"/>
                <a:cs typeface="+mn-cs"/>
              </a:rPr>
              <a:t>INR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7349229" y="4494761"/>
            <a:ext cx="1681368" cy="1484816"/>
            <a:chOff x="5937250" y="3832225"/>
            <a:chExt cx="1970616" cy="1285875"/>
          </a:xfrm>
        </p:grpSpPr>
        <p:pic>
          <p:nvPicPr>
            <p:cNvPr id="4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7250" y="3832225"/>
              <a:ext cx="1949972" cy="12858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24342" y="4250266"/>
              <a:ext cx="383524" cy="40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34925"/>
            <a:ext cx="91440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22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1832392"/>
              </p:ext>
            </p:extLst>
          </p:nvPr>
        </p:nvGraphicFramePr>
        <p:xfrm>
          <a:off x="811460" y="1554274"/>
          <a:ext cx="7521080" cy="488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1554274"/>
            <a:ext cx="13668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11651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MELD and HVPG </a:t>
            </a:r>
            <a:r>
              <a:rPr lang="it-IT" sz="2800" b="1" dirty="0" err="1" smtClean="0"/>
              <a:t>across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prognostic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stages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6524" y="-34925"/>
            <a:ext cx="91440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6" name="AutoShape 6"/>
          <p:cNvSpPr>
            <a:spLocks noChangeAspect="1" noChangeArrowheads="1" noTextEdit="1"/>
          </p:cNvSpPr>
          <p:nvPr/>
        </p:nvSpPr>
        <p:spPr bwMode="auto">
          <a:xfrm>
            <a:off x="1523999" y="1881188"/>
            <a:ext cx="7603477" cy="386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20" name="CasellaDiTesto 719"/>
          <p:cNvSpPr txBox="1"/>
          <p:nvPr/>
        </p:nvSpPr>
        <p:spPr>
          <a:xfrm>
            <a:off x="746124" y="234925"/>
            <a:ext cx="734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Cardiopulmonary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systemic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hemodynamic</a:t>
            </a:r>
            <a:endParaRPr lang="it-IT" sz="2800" b="1" dirty="0"/>
          </a:p>
        </p:txBody>
      </p:sp>
      <p:graphicFrame>
        <p:nvGraphicFramePr>
          <p:cNvPr id="722" name="Chart 2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3032139"/>
              </p:ext>
            </p:extLst>
          </p:nvPr>
        </p:nvGraphicFramePr>
        <p:xfrm>
          <a:off x="533469" y="1881188"/>
          <a:ext cx="8077062" cy="48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23" name="Picture 732" descr="Cuo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653" y="1204590"/>
            <a:ext cx="777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687</Words>
  <Application>Microsoft Macintosh PowerPoint</Application>
  <PresentationFormat>Presentazione su schermo (4:3)</PresentationFormat>
  <Paragraphs>141</Paragraphs>
  <Slides>15</Slides>
  <Notes>7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Ilenia Magnani</dc:creator>
  <cp:lastModifiedBy>Ilenia Magnani</cp:lastModifiedBy>
  <cp:revision>18</cp:revision>
  <dcterms:created xsi:type="dcterms:W3CDTF">2016-04-11T19:22:27Z</dcterms:created>
  <dcterms:modified xsi:type="dcterms:W3CDTF">2016-04-11T19:59:45Z</dcterms:modified>
</cp:coreProperties>
</file>