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13"/>
  </p:notesMasterIdLst>
  <p:sldIdLst>
    <p:sldId id="256" r:id="rId2"/>
    <p:sldId id="263" r:id="rId3"/>
    <p:sldId id="264" r:id="rId4"/>
    <p:sldId id="266" r:id="rId5"/>
    <p:sldId id="268" r:id="rId6"/>
    <p:sldId id="265" r:id="rId7"/>
    <p:sldId id="258" r:id="rId8"/>
    <p:sldId id="261" r:id="rId9"/>
    <p:sldId id="267" r:id="rId10"/>
    <p:sldId id="260" r:id="rId11"/>
    <p:sldId id="26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5"/>
    <a:srgbClr val="F5F5F5"/>
    <a:srgbClr val="1C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50"/>
    <p:restoredTop sz="82245"/>
  </p:normalViewPr>
  <p:slideViewPr>
    <p:cSldViewPr snapToGrid="0" snapToObjects="1">
      <p:cViewPr varScale="1">
        <p:scale>
          <a:sx n="108" d="100"/>
          <a:sy n="108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45" d="100"/>
        <a:sy n="1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4B55A-37FB-C74E-89E5-201AC93A18EA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154BD-8736-A048-991F-9DD36CFDAC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73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Burnet’s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1957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speculation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immune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system’s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speculations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by Lewis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immunosurveillance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54BD-8736-A048-991F-9DD36CFDAC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/>
              <a:t>The </a:t>
            </a:r>
            <a:r>
              <a:rPr lang="it-IT" sz="3200" dirty="0" err="1" smtClean="0"/>
              <a:t>finding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</a:t>
            </a:r>
            <a:r>
              <a:rPr lang="it-IT" sz="3200" dirty="0" err="1" smtClean="0"/>
              <a:t>elevated</a:t>
            </a:r>
            <a:r>
              <a:rPr lang="it-IT" sz="3200" dirty="0" smtClean="0"/>
              <a:t> TIL </a:t>
            </a:r>
            <a:r>
              <a:rPr lang="it-IT" sz="3200" dirty="0" err="1" smtClean="0"/>
              <a:t>levels</a:t>
            </a:r>
            <a:r>
              <a:rPr lang="it-IT" sz="3200" dirty="0" smtClean="0"/>
              <a:t> correlate with </a:t>
            </a:r>
            <a:r>
              <a:rPr lang="it-IT" sz="3200" dirty="0" err="1" smtClean="0"/>
              <a:t>good</a:t>
            </a:r>
            <a:r>
              <a:rPr lang="it-IT" sz="3200" dirty="0" smtClean="0"/>
              <a:t> </a:t>
            </a:r>
            <a:r>
              <a:rPr lang="it-IT" sz="3200" dirty="0" err="1" smtClean="0"/>
              <a:t>clinical</a:t>
            </a:r>
            <a:r>
              <a:rPr lang="it-IT" sz="3200" dirty="0" smtClean="0"/>
              <a:t> </a:t>
            </a:r>
            <a:r>
              <a:rPr lang="it-IT" sz="3200" dirty="0" err="1" smtClean="0"/>
              <a:t>outcomes</a:t>
            </a:r>
            <a:r>
              <a:rPr lang="it-IT" sz="3200" dirty="0" smtClean="0"/>
              <a:t> in TNBC and ERBB2+ BC </a:t>
            </a:r>
            <a:r>
              <a:rPr lang="it-IT" sz="3200" dirty="0" err="1" smtClean="0"/>
              <a:t>patients</a:t>
            </a:r>
            <a:r>
              <a:rPr lang="it-IT" sz="3200" dirty="0" smtClean="0"/>
              <a:t> </a:t>
            </a:r>
            <a:r>
              <a:rPr lang="it-IT" sz="3200" dirty="0" err="1" smtClean="0"/>
              <a:t>has</a:t>
            </a:r>
            <a:r>
              <a:rPr lang="it-IT" sz="3200" dirty="0" smtClean="0"/>
              <a:t> </a:t>
            </a:r>
            <a:r>
              <a:rPr lang="it-IT" sz="3200" dirty="0" err="1" smtClean="0"/>
              <a:t>raised</a:t>
            </a:r>
            <a:r>
              <a:rPr lang="it-IT" sz="3200" dirty="0" smtClean="0"/>
              <a:t> </a:t>
            </a:r>
            <a:r>
              <a:rPr lang="it-IT" sz="3200" dirty="0" err="1" smtClean="0"/>
              <a:t>several</a:t>
            </a:r>
            <a:r>
              <a:rPr lang="it-IT" sz="3200" dirty="0" smtClean="0"/>
              <a:t> </a:t>
            </a:r>
            <a:r>
              <a:rPr lang="it-IT" sz="3200" dirty="0" err="1" smtClean="0"/>
              <a:t>ques</a:t>
            </a:r>
            <a:r>
              <a:rPr lang="it-IT" sz="3200" dirty="0" smtClean="0"/>
              <a:t>- </a:t>
            </a:r>
            <a:r>
              <a:rPr lang="it-IT" sz="3200" dirty="0" err="1" smtClean="0"/>
              <a:t>tions</a:t>
            </a:r>
            <a:r>
              <a:rPr lang="it-IT" sz="3200" dirty="0" smtClean="0"/>
              <a:t>. First, </a:t>
            </a:r>
            <a:r>
              <a:rPr lang="it-IT" sz="3200" dirty="0" err="1" smtClean="0"/>
              <a:t>given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BC </a:t>
            </a:r>
            <a:r>
              <a:rPr lang="it-IT" sz="3200" dirty="0" err="1" smtClean="0"/>
              <a:t>lesions</a:t>
            </a:r>
            <a:r>
              <a:rPr lang="it-IT" sz="3200" dirty="0" smtClean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, </a:t>
            </a:r>
            <a:r>
              <a:rPr lang="it-IT" sz="3200" dirty="0" err="1" smtClean="0"/>
              <a:t>until</a:t>
            </a:r>
            <a:r>
              <a:rPr lang="it-IT" sz="3200" dirty="0" smtClean="0"/>
              <a:t> </a:t>
            </a:r>
            <a:r>
              <a:rPr lang="it-IT" sz="3200" dirty="0" err="1" smtClean="0"/>
              <a:t>now</a:t>
            </a:r>
            <a:r>
              <a:rPr lang="it-IT" sz="3200" dirty="0" smtClean="0"/>
              <a:t>, </a:t>
            </a:r>
            <a:r>
              <a:rPr lang="it-IT" sz="3200" dirty="0" err="1" smtClean="0"/>
              <a:t>been</a:t>
            </a:r>
            <a:r>
              <a:rPr lang="it-IT" sz="3200" dirty="0" smtClean="0"/>
              <a:t> </a:t>
            </a:r>
            <a:r>
              <a:rPr lang="it-IT" sz="3200" dirty="0" err="1" smtClean="0"/>
              <a:t>classified</a:t>
            </a:r>
            <a:r>
              <a:rPr lang="it-IT" sz="3200" dirty="0" smtClean="0"/>
              <a:t> in a </a:t>
            </a:r>
            <a:r>
              <a:rPr lang="it-IT" sz="3200" dirty="0" err="1" smtClean="0"/>
              <a:t>binary</a:t>
            </a:r>
            <a:r>
              <a:rPr lang="it-IT" sz="3200" dirty="0" smtClean="0"/>
              <a:t> fashion (i.e., TIL+ versus TIL−), do </a:t>
            </a:r>
            <a:r>
              <a:rPr lang="it-IT" sz="3200" dirty="0" err="1" smtClean="0"/>
              <a:t>patients</a:t>
            </a:r>
            <a:r>
              <a:rPr lang="it-IT" sz="3200" dirty="0" smtClean="0"/>
              <a:t> with ‘intermediate’ TIL </a:t>
            </a:r>
            <a:r>
              <a:rPr lang="it-IT" sz="3200" dirty="0" err="1" smtClean="0"/>
              <a:t>levels</a:t>
            </a:r>
            <a:r>
              <a:rPr lang="it-IT" sz="3200" dirty="0" smtClean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 an intermediate </a:t>
            </a:r>
            <a:r>
              <a:rPr lang="it-IT" sz="3200" dirty="0" err="1" smtClean="0"/>
              <a:t>prognosis</a:t>
            </a:r>
            <a:r>
              <a:rPr lang="it-IT" sz="3200" dirty="0" smtClean="0"/>
              <a:t>? Second, </a:t>
            </a:r>
            <a:r>
              <a:rPr lang="it-IT" sz="3200" dirty="0" err="1" smtClean="0"/>
              <a:t>what</a:t>
            </a:r>
            <a:r>
              <a:rPr lang="it-IT" sz="3200" dirty="0" smtClean="0"/>
              <a:t> are the </a:t>
            </a:r>
            <a:r>
              <a:rPr lang="it-IT" sz="3200" dirty="0" err="1" smtClean="0"/>
              <a:t>prognostic</a:t>
            </a:r>
            <a:r>
              <a:rPr lang="it-IT" sz="3200" dirty="0" smtClean="0"/>
              <a:t> and </a:t>
            </a:r>
            <a:r>
              <a:rPr lang="it-IT" sz="3200" dirty="0" err="1" smtClean="0"/>
              <a:t>predictive</a:t>
            </a:r>
            <a:r>
              <a:rPr lang="it-IT" sz="3200" dirty="0" smtClean="0"/>
              <a:t> </a:t>
            </a:r>
            <a:r>
              <a:rPr lang="it-IT" sz="3200" dirty="0" err="1" smtClean="0"/>
              <a:t>values</a:t>
            </a:r>
            <a:r>
              <a:rPr lang="it-IT" sz="3200" dirty="0" smtClean="0"/>
              <a:t> of </a:t>
            </a:r>
            <a:r>
              <a:rPr lang="it-IT" sz="3200" dirty="0" err="1" smtClean="0"/>
              <a:t>specific</a:t>
            </a:r>
            <a:r>
              <a:rPr lang="it-IT" sz="3200" dirty="0" smtClean="0"/>
              <a:t> TIL </a:t>
            </a:r>
            <a:r>
              <a:rPr lang="it-IT" sz="3200" dirty="0" err="1" smtClean="0"/>
              <a:t>subsets</a:t>
            </a:r>
            <a:r>
              <a:rPr lang="it-IT" sz="3200" dirty="0" smtClean="0"/>
              <a:t> and </a:t>
            </a:r>
            <a:r>
              <a:rPr lang="it-IT" sz="3200" dirty="0" err="1" smtClean="0"/>
              <a:t>other</a:t>
            </a:r>
            <a:r>
              <a:rPr lang="it-IT" sz="3200" dirty="0" smtClean="0"/>
              <a:t> </a:t>
            </a:r>
            <a:r>
              <a:rPr lang="it-IT" sz="3200" dirty="0" err="1" smtClean="0"/>
              <a:t>tumor-infiltrating</a:t>
            </a:r>
            <a:r>
              <a:rPr lang="it-IT" sz="3200" dirty="0" smtClean="0"/>
              <a:t> immune </a:t>
            </a:r>
            <a:r>
              <a:rPr lang="it-IT" sz="3200" dirty="0" err="1" smtClean="0"/>
              <a:t>cells</a:t>
            </a:r>
            <a:r>
              <a:rPr lang="it-IT" sz="3200" dirty="0" smtClean="0"/>
              <a:t>? Third, </a:t>
            </a:r>
            <a:r>
              <a:rPr lang="it-IT" sz="3200" dirty="0" err="1" smtClean="0"/>
              <a:t>what</a:t>
            </a:r>
            <a:r>
              <a:rPr lang="it-IT" sz="3200" dirty="0" smtClean="0"/>
              <a:t> are the </a:t>
            </a:r>
            <a:r>
              <a:rPr lang="it-IT" sz="3200" dirty="0" err="1" smtClean="0"/>
              <a:t>endogenous</a:t>
            </a:r>
            <a:r>
              <a:rPr lang="it-IT" sz="3200" dirty="0" smtClean="0"/>
              <a:t> </a:t>
            </a:r>
            <a:r>
              <a:rPr lang="it-IT" sz="3200" dirty="0" err="1" smtClean="0"/>
              <a:t>molecular</a:t>
            </a:r>
            <a:r>
              <a:rPr lang="it-IT" sz="3200" dirty="0" smtClean="0"/>
              <a:t> and </a:t>
            </a:r>
            <a:r>
              <a:rPr lang="it-IT" sz="3200" dirty="0" err="1" smtClean="0"/>
              <a:t>cellular</a:t>
            </a:r>
            <a:r>
              <a:rPr lang="it-IT" sz="3200" dirty="0" smtClean="0"/>
              <a:t> </a:t>
            </a:r>
            <a:r>
              <a:rPr lang="it-IT" sz="3200" dirty="0" err="1" smtClean="0"/>
              <a:t>mechanisms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</a:t>
            </a:r>
            <a:r>
              <a:rPr lang="it-IT" sz="3200" dirty="0" err="1" smtClean="0"/>
              <a:t>convert</a:t>
            </a:r>
            <a:r>
              <a:rPr lang="it-IT" sz="3200" dirty="0" smtClean="0"/>
              <a:t> TIL− </a:t>
            </a:r>
            <a:r>
              <a:rPr lang="it-IT" sz="3200" dirty="0" err="1" smtClean="0"/>
              <a:t>into</a:t>
            </a:r>
            <a:r>
              <a:rPr lang="it-IT" sz="3200" dirty="0" smtClean="0"/>
              <a:t> TIL+ </a:t>
            </a:r>
            <a:r>
              <a:rPr lang="it-IT" sz="3200" dirty="0" err="1" smtClean="0"/>
              <a:t>BCs</a:t>
            </a:r>
            <a:r>
              <a:rPr lang="it-IT" sz="3200" dirty="0" smtClean="0"/>
              <a:t>, and can </a:t>
            </a:r>
            <a:r>
              <a:rPr lang="it-IT" sz="3200" dirty="0" err="1" smtClean="0"/>
              <a:t>they</a:t>
            </a:r>
            <a:r>
              <a:rPr lang="it-IT" sz="3200" dirty="0" smtClean="0"/>
              <a:t> </a:t>
            </a:r>
            <a:r>
              <a:rPr lang="it-IT" sz="3200" dirty="0" err="1" smtClean="0"/>
              <a:t>yield</a:t>
            </a:r>
            <a:r>
              <a:rPr lang="it-IT" sz="3200" dirty="0" smtClean="0"/>
              <a:t> </a:t>
            </a:r>
            <a:r>
              <a:rPr lang="it-IT" sz="3200" dirty="0" err="1" smtClean="0"/>
              <a:t>clues</a:t>
            </a:r>
            <a:r>
              <a:rPr lang="it-IT" sz="3200" dirty="0" smtClean="0"/>
              <a:t> for the </a:t>
            </a:r>
            <a:r>
              <a:rPr lang="it-IT" sz="3200" dirty="0" err="1" smtClean="0"/>
              <a:t>development</a:t>
            </a:r>
            <a:r>
              <a:rPr lang="it-IT" sz="3200" dirty="0" smtClean="0"/>
              <a:t> of </a:t>
            </a:r>
            <a:r>
              <a:rPr lang="it-IT" sz="3200" dirty="0" err="1" smtClean="0"/>
              <a:t>therapeutic</a:t>
            </a:r>
            <a:r>
              <a:rPr lang="it-IT" sz="3200" dirty="0" smtClean="0"/>
              <a:t> </a:t>
            </a:r>
            <a:r>
              <a:rPr lang="it-IT" sz="3200" dirty="0" err="1" smtClean="0"/>
              <a:t>strategies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re-</a:t>
            </a:r>
            <a:r>
              <a:rPr lang="it-IT" sz="3200" dirty="0" err="1" smtClean="0"/>
              <a:t>establish</a:t>
            </a:r>
            <a:r>
              <a:rPr lang="it-IT" sz="3200" dirty="0" smtClean="0"/>
              <a:t> </a:t>
            </a:r>
            <a:r>
              <a:rPr lang="it-IT" sz="3200" dirty="0" err="1" smtClean="0"/>
              <a:t>immunosurveillance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former</a:t>
            </a:r>
            <a:r>
              <a:rPr lang="it-IT" sz="3200" dirty="0" smtClean="0"/>
              <a:t>? </a:t>
            </a:r>
            <a:r>
              <a:rPr lang="it-IT" sz="3200" dirty="0" err="1" smtClean="0"/>
              <a:t>Fourth</a:t>
            </a:r>
            <a:r>
              <a:rPr lang="it-IT" sz="3200" dirty="0" smtClean="0"/>
              <a:t>, </a:t>
            </a:r>
            <a:r>
              <a:rPr lang="it-IT" sz="3200" dirty="0" err="1" smtClean="0"/>
              <a:t>does</a:t>
            </a:r>
            <a:r>
              <a:rPr lang="it-IT" sz="3200" dirty="0" smtClean="0"/>
              <a:t> the </a:t>
            </a:r>
            <a:r>
              <a:rPr lang="it-IT" sz="3200" dirty="0" err="1" smtClean="0"/>
              <a:t>favorable</a:t>
            </a:r>
            <a:r>
              <a:rPr lang="it-IT" sz="3200" dirty="0" smtClean="0"/>
              <a:t> </a:t>
            </a:r>
            <a:r>
              <a:rPr lang="it-IT" sz="3200" dirty="0" err="1" smtClean="0"/>
              <a:t>clinical</a:t>
            </a:r>
            <a:r>
              <a:rPr lang="it-IT" sz="3200" dirty="0" smtClean="0"/>
              <a:t> </a:t>
            </a:r>
            <a:r>
              <a:rPr lang="it-IT" sz="3200" dirty="0" err="1" smtClean="0"/>
              <a:t>outcome</a:t>
            </a:r>
            <a:r>
              <a:rPr lang="it-IT" sz="3200" dirty="0" smtClean="0"/>
              <a:t> of </a:t>
            </a:r>
            <a:r>
              <a:rPr lang="it-IT" sz="3200" dirty="0" err="1" smtClean="0"/>
              <a:t>patients</a:t>
            </a:r>
            <a:r>
              <a:rPr lang="it-IT" sz="3200" dirty="0" smtClean="0"/>
              <a:t> with TIL+ </a:t>
            </a:r>
            <a:r>
              <a:rPr lang="it-IT" sz="3200" dirty="0" err="1" smtClean="0"/>
              <a:t>TNBCs</a:t>
            </a:r>
            <a:r>
              <a:rPr lang="it-IT" sz="3200" dirty="0" smtClean="0"/>
              <a:t> and ERBB2+ </a:t>
            </a:r>
            <a:r>
              <a:rPr lang="it-IT" sz="3200" dirty="0" err="1" smtClean="0"/>
              <a:t>BCs</a:t>
            </a:r>
            <a:r>
              <a:rPr lang="it-IT" sz="3200" dirty="0" smtClean="0"/>
              <a:t> relate to the </a:t>
            </a:r>
            <a:r>
              <a:rPr lang="it-IT" sz="3200" dirty="0" err="1" smtClean="0"/>
              <a:t>ability</a:t>
            </a:r>
            <a:r>
              <a:rPr lang="it-IT" sz="3200" dirty="0" smtClean="0"/>
              <a:t> of </a:t>
            </a:r>
            <a:r>
              <a:rPr lang="it-IT" sz="3200" dirty="0" err="1" smtClean="0"/>
              <a:t>these</a:t>
            </a:r>
            <a:r>
              <a:rPr lang="it-IT" sz="3200" dirty="0" smtClean="0"/>
              <a:t> </a:t>
            </a:r>
            <a:r>
              <a:rPr lang="it-IT" sz="3200" dirty="0" err="1" smtClean="0"/>
              <a:t>individuals</a:t>
            </a:r>
            <a:r>
              <a:rPr lang="it-IT" sz="3200" dirty="0" smtClean="0"/>
              <a:t> to </a:t>
            </a:r>
            <a:r>
              <a:rPr lang="it-IT" sz="3200" dirty="0" err="1" smtClean="0"/>
              <a:t>respond</a:t>
            </a:r>
            <a:r>
              <a:rPr lang="it-IT" sz="3200" dirty="0" smtClean="0"/>
              <a:t> </a:t>
            </a:r>
            <a:r>
              <a:rPr lang="it-IT" sz="3200" dirty="0" err="1" smtClean="0"/>
              <a:t>particularly</a:t>
            </a:r>
            <a:r>
              <a:rPr lang="it-IT" sz="3200" dirty="0" smtClean="0"/>
              <a:t> </a:t>
            </a:r>
            <a:r>
              <a:rPr lang="it-IT" sz="3200" dirty="0" err="1" smtClean="0"/>
              <a:t>well</a:t>
            </a:r>
            <a:r>
              <a:rPr lang="it-IT" sz="3200" dirty="0" smtClean="0"/>
              <a:t> to </a:t>
            </a:r>
            <a:r>
              <a:rPr lang="it-IT" sz="3200" dirty="0" err="1" smtClean="0"/>
              <a:t>chemotherapy</a:t>
            </a:r>
            <a:r>
              <a:rPr lang="it-IT" sz="3200" dirty="0" smtClean="0"/>
              <a:t>, or do </a:t>
            </a:r>
            <a:r>
              <a:rPr lang="it-IT" sz="3200" dirty="0" err="1" smtClean="0"/>
              <a:t>these</a:t>
            </a:r>
            <a:r>
              <a:rPr lang="it-IT" sz="3200" dirty="0" smtClean="0"/>
              <a:t> </a:t>
            </a:r>
            <a:r>
              <a:rPr lang="it-IT" sz="3200" dirty="0" err="1" smtClean="0"/>
              <a:t>patients</a:t>
            </a:r>
            <a:r>
              <a:rPr lang="it-IT" sz="3200" dirty="0" smtClean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 an </a:t>
            </a:r>
            <a:r>
              <a:rPr lang="it-IT" sz="3200" dirty="0" err="1" smtClean="0"/>
              <a:t>intrinsically</a:t>
            </a:r>
            <a:r>
              <a:rPr lang="it-IT" sz="3200" dirty="0" smtClean="0"/>
              <a:t> </a:t>
            </a:r>
            <a:r>
              <a:rPr lang="it-IT" sz="3200" dirty="0" err="1" smtClean="0"/>
              <a:t>good</a:t>
            </a:r>
            <a:r>
              <a:rPr lang="it-IT" sz="3200" dirty="0" smtClean="0"/>
              <a:t> </a:t>
            </a:r>
            <a:r>
              <a:rPr lang="it-IT" sz="3200" dirty="0" err="1" smtClean="0"/>
              <a:t>prognosis</a:t>
            </a:r>
            <a:r>
              <a:rPr lang="it-IT" sz="3200" dirty="0" smtClean="0"/>
              <a:t> </a:t>
            </a:r>
            <a:r>
              <a:rPr lang="it-IT" sz="3200" dirty="0" err="1" smtClean="0"/>
              <a:t>irrespective</a:t>
            </a:r>
            <a:r>
              <a:rPr lang="it-IT" sz="3200" dirty="0" smtClean="0"/>
              <a:t> of treatment? In the </a:t>
            </a:r>
            <a:r>
              <a:rPr lang="it-IT" sz="3200" dirty="0" err="1" smtClean="0"/>
              <a:t>latter</a:t>
            </a:r>
            <a:r>
              <a:rPr lang="it-IT" sz="3200" dirty="0" smtClean="0"/>
              <a:t> case, </a:t>
            </a:r>
            <a:r>
              <a:rPr lang="it-IT" sz="3200" dirty="0" err="1" smtClean="0"/>
              <a:t>patients</a:t>
            </a:r>
            <a:r>
              <a:rPr lang="it-IT" sz="3200" dirty="0" smtClean="0"/>
              <a:t> with TIL+ </a:t>
            </a:r>
            <a:r>
              <a:rPr lang="it-IT" sz="3200" dirty="0" err="1" smtClean="0"/>
              <a:t>TNBCs</a:t>
            </a:r>
            <a:r>
              <a:rPr lang="it-IT" sz="3200" dirty="0" smtClean="0"/>
              <a:t> and ERBB2+ </a:t>
            </a:r>
            <a:r>
              <a:rPr lang="it-IT" sz="3200" dirty="0" err="1" smtClean="0"/>
              <a:t>BCs</a:t>
            </a:r>
            <a:r>
              <a:rPr lang="it-IT" sz="3200" dirty="0" smtClean="0"/>
              <a:t> </a:t>
            </a:r>
            <a:r>
              <a:rPr lang="it-IT" sz="3200" dirty="0" err="1" smtClean="0"/>
              <a:t>may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</a:t>
            </a:r>
            <a:r>
              <a:rPr lang="it-IT" sz="3200" dirty="0" err="1" smtClean="0"/>
              <a:t>even</a:t>
            </a:r>
            <a:r>
              <a:rPr lang="it-IT" sz="3200" dirty="0" smtClean="0"/>
              <a:t> </a:t>
            </a:r>
            <a:r>
              <a:rPr lang="it-IT" sz="3200" dirty="0" err="1" smtClean="0"/>
              <a:t>require</a:t>
            </a:r>
            <a:r>
              <a:rPr lang="it-IT" sz="3200" dirty="0" smtClean="0"/>
              <a:t> </a:t>
            </a:r>
            <a:r>
              <a:rPr lang="it-IT" sz="3200" dirty="0" err="1" smtClean="0"/>
              <a:t>chemotherapy</a:t>
            </a:r>
            <a:r>
              <a:rPr lang="it-IT" sz="3200" dirty="0" smtClean="0"/>
              <a:t>, </a:t>
            </a:r>
            <a:r>
              <a:rPr lang="it-IT" sz="3200" dirty="0" err="1" smtClean="0"/>
              <a:t>meaning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the </a:t>
            </a:r>
            <a:r>
              <a:rPr lang="it-IT" sz="3200" dirty="0" err="1" smtClean="0"/>
              <a:t>identification</a:t>
            </a:r>
            <a:r>
              <a:rPr lang="it-IT" sz="3200" dirty="0" smtClean="0"/>
              <a:t> of </a:t>
            </a:r>
            <a:r>
              <a:rPr lang="it-IT" sz="3200" dirty="0" err="1" smtClean="0"/>
              <a:t>TILs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tumor</a:t>
            </a:r>
            <a:r>
              <a:rPr lang="it-IT" sz="3200" dirty="0" smtClean="0"/>
              <a:t> bed </a:t>
            </a:r>
            <a:r>
              <a:rPr lang="it-IT" sz="3200" dirty="0" err="1" smtClean="0"/>
              <a:t>would</a:t>
            </a:r>
            <a:r>
              <a:rPr lang="it-IT" sz="3200" dirty="0" smtClean="0"/>
              <a:t> </a:t>
            </a:r>
            <a:r>
              <a:rPr lang="it-IT" sz="3200" dirty="0" err="1" smtClean="0"/>
              <a:t>influ</a:t>
            </a:r>
            <a:r>
              <a:rPr lang="it-IT" sz="3200" dirty="0" smtClean="0"/>
              <a:t>- </a:t>
            </a:r>
            <a:r>
              <a:rPr lang="it-IT" sz="3200" dirty="0" err="1" smtClean="0"/>
              <a:t>ence</a:t>
            </a:r>
            <a:r>
              <a:rPr lang="it-IT" sz="3200" dirty="0" smtClean="0"/>
              <a:t> routine </a:t>
            </a:r>
            <a:r>
              <a:rPr lang="it-IT" sz="3200" dirty="0" err="1" smtClean="0"/>
              <a:t>therapeutic</a:t>
            </a:r>
            <a:r>
              <a:rPr lang="it-IT" sz="3200" dirty="0" smtClean="0"/>
              <a:t> </a:t>
            </a:r>
            <a:r>
              <a:rPr lang="it-IT" sz="3200" dirty="0" err="1" smtClean="0"/>
              <a:t>decisions</a:t>
            </a:r>
            <a:r>
              <a:rPr lang="it-IT" sz="48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54BD-8736-A048-991F-9DD36CFDAC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7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FF0000"/>
                </a:solidFill>
              </a:rPr>
              <a:t>Risposta immunitaria funzionale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54BD-8736-A048-991F-9DD36CFDAC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24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dirty="0" smtClean="0"/>
              <a:t>A supportare l’importanza di questo elemento, vi sono numerosi studi che dimostrano come aumenti l’incidenza del BC di</a:t>
            </a:r>
            <a:r>
              <a:rPr lang="it-IT" baseline="0" dirty="0" smtClean="0"/>
              <a:t> 3 volte nei topi </a:t>
            </a:r>
            <a:r>
              <a:rPr lang="it-IT" baseline="0" dirty="0" err="1" smtClean="0"/>
              <a:t>biota</a:t>
            </a:r>
            <a:r>
              <a:rPr lang="it-IT" baseline="0" dirty="0" smtClean="0"/>
              <a:t>-free</a:t>
            </a:r>
          </a:p>
          <a:p>
            <a:pPr marL="285750" indent="-285750">
              <a:buFont typeface="Arial" charset="0"/>
              <a:buChar char="•"/>
            </a:pPr>
            <a:r>
              <a:rPr lang="it-IT" baseline="0" dirty="0" smtClean="0"/>
              <a:t>E questo perché, durante la gravidanza abbiamo alti livelli ormonali che stimolano la proliferazione tumorale e contemporaneamente uno stato di momentanea immunodepressione.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54BD-8736-A048-991F-9DD36CFDAC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4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L’attività </a:t>
            </a:r>
            <a:r>
              <a:rPr lang="it-IT" dirty="0" err="1" smtClean="0"/>
              <a:t>immunomodulatoria</a:t>
            </a:r>
            <a:r>
              <a:rPr lang="it-IT" baseline="0" dirty="0" smtClean="0"/>
              <a:t> del farmaco è necessaria per ottenere un’efficacia clinica.</a:t>
            </a:r>
          </a:p>
          <a:p>
            <a:r>
              <a:rPr lang="it-IT" baseline="0" dirty="0" smtClean="0"/>
              <a:t>Il rapporto tra </a:t>
            </a:r>
            <a:r>
              <a:rPr lang="it-IT" baseline="0" dirty="0" err="1" smtClean="0"/>
              <a:t>herceptin</a:t>
            </a:r>
            <a:r>
              <a:rPr lang="it-IT" baseline="0" dirty="0" smtClean="0"/>
              <a:t> 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54BD-8736-A048-991F-9DD36CFDAC8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1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 meta-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on 633 BC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adoptively</a:t>
            </a:r>
            <a:r>
              <a:rPr lang="it-IT" dirty="0" smtClean="0"/>
              <a:t> </a:t>
            </a:r>
            <a:r>
              <a:rPr lang="it-IT" dirty="0" err="1" smtClean="0"/>
              <a:t>transferred</a:t>
            </a:r>
            <a:r>
              <a:rPr lang="it-IT" dirty="0" smtClean="0"/>
              <a:t> with </a:t>
            </a:r>
            <a:r>
              <a:rPr lang="it-IT" dirty="0" err="1" smtClean="0"/>
              <a:t>autologous</a:t>
            </a:r>
            <a:r>
              <a:rPr lang="it-IT" dirty="0" smtClean="0"/>
              <a:t> </a:t>
            </a:r>
            <a:r>
              <a:rPr lang="it-IT" dirty="0" err="1" smtClean="0"/>
              <a:t>DCs</a:t>
            </a:r>
            <a:r>
              <a:rPr lang="it-IT" dirty="0" smtClean="0"/>
              <a:t> (</a:t>
            </a:r>
            <a:r>
              <a:rPr lang="it-IT" dirty="0" err="1" smtClean="0"/>
              <a:t>pulsed</a:t>
            </a:r>
            <a:r>
              <a:rPr lang="it-IT" dirty="0" smtClean="0"/>
              <a:t> or </a:t>
            </a:r>
            <a:r>
              <a:rPr lang="it-IT" dirty="0" err="1" smtClean="0"/>
              <a:t>not</a:t>
            </a:r>
            <a:r>
              <a:rPr lang="it-IT" dirty="0" smtClean="0"/>
              <a:t> with a source of </a:t>
            </a:r>
            <a:r>
              <a:rPr lang="it-IT" dirty="0" err="1" smtClean="0"/>
              <a:t>tumor-associated</a:t>
            </a:r>
            <a:r>
              <a:rPr lang="it-IT" dirty="0" smtClean="0"/>
              <a:t> </a:t>
            </a:r>
            <a:r>
              <a:rPr lang="it-IT" dirty="0" err="1" smtClean="0"/>
              <a:t>antigens</a:t>
            </a:r>
            <a:r>
              <a:rPr lang="it-IT" dirty="0" smtClean="0"/>
              <a:t>) and </a:t>
            </a:r>
            <a:r>
              <a:rPr lang="it-IT" dirty="0" err="1" smtClean="0"/>
              <a:t>cytokine-induced</a:t>
            </a:r>
            <a:r>
              <a:rPr lang="it-IT" dirty="0" smtClean="0"/>
              <a:t> killer (CIK) </a:t>
            </a:r>
            <a:r>
              <a:rPr lang="it-IT" dirty="0" err="1" smtClean="0"/>
              <a:t>cells</a:t>
            </a:r>
            <a:r>
              <a:rPr lang="it-IT" dirty="0" smtClean="0"/>
              <a:t> (a </a:t>
            </a:r>
            <a:r>
              <a:rPr lang="it-IT" dirty="0" err="1" smtClean="0"/>
              <a:t>poorly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mix of T </a:t>
            </a:r>
            <a:r>
              <a:rPr lang="it-IT" dirty="0" err="1" smtClean="0"/>
              <a:t>lymphocytes</a:t>
            </a:r>
            <a:r>
              <a:rPr lang="it-IT" dirty="0" smtClean="0"/>
              <a:t> and NK </a:t>
            </a:r>
            <a:r>
              <a:rPr lang="it-IT" dirty="0" err="1" smtClean="0"/>
              <a:t>cells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</a:t>
            </a:r>
            <a:r>
              <a:rPr lang="it-IT" i="1" dirty="0" smtClean="0"/>
              <a:t>in vitro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exposure</a:t>
            </a:r>
            <a:r>
              <a:rPr lang="it-IT" dirty="0" smtClean="0"/>
              <a:t> of </a:t>
            </a:r>
            <a:r>
              <a:rPr lang="it-IT" dirty="0" err="1" smtClean="0"/>
              <a:t>peripheral</a:t>
            </a:r>
            <a:r>
              <a:rPr lang="it-IT" dirty="0" smtClean="0"/>
              <a:t>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mononuclear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to an anti-CD3 </a:t>
            </a:r>
            <a:r>
              <a:rPr lang="it-IT" dirty="0" err="1" smtClean="0"/>
              <a:t>mAb</a:t>
            </a:r>
            <a:r>
              <a:rPr lang="it-IT" dirty="0" smtClean="0"/>
              <a:t>, IL-1β, IL-2 and IFN-</a:t>
            </a:r>
            <a:r>
              <a:rPr lang="it-IT" dirty="0" err="1" smtClean="0"/>
              <a:t>γ</a:t>
            </a:r>
            <a:r>
              <a:rPr lang="it-IT" dirty="0" smtClean="0"/>
              <a:t>), alone or in </a:t>
            </a:r>
            <a:r>
              <a:rPr lang="it-IT" dirty="0" err="1" smtClean="0"/>
              <a:t>combination</a:t>
            </a:r>
            <a:r>
              <a:rPr lang="it-IT" dirty="0" smtClean="0"/>
              <a:t>, </a:t>
            </a:r>
            <a:r>
              <a:rPr lang="it-IT" dirty="0" err="1" smtClean="0"/>
              <a:t>suggests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treatment </a:t>
            </a:r>
            <a:r>
              <a:rPr lang="it-IT" dirty="0" err="1" smtClean="0"/>
              <a:t>improves</a:t>
            </a:r>
            <a:r>
              <a:rPr lang="it-IT" dirty="0" smtClean="0"/>
              <a:t> the 1-year </a:t>
            </a:r>
            <a:r>
              <a:rPr lang="it-IT" dirty="0" err="1" smtClean="0"/>
              <a:t>survival</a:t>
            </a:r>
            <a:r>
              <a:rPr lang="it-IT" dirty="0" smtClean="0"/>
              <a:t> rate1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54BD-8736-A048-991F-9DD36CFDAC8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1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9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3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09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2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6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268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58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18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17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096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06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55993F-02BD-8D4E-91BA-AB43D9468861}" type="datetimeFigureOut">
              <a:rPr lang="it-IT" smtClean="0"/>
              <a:t>10/04/16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C39B51D-FBA9-504A-BBE6-88A3DC9C2368}" type="slidenum">
              <a:rPr lang="it-IT" smtClean="0"/>
              <a:t>‹n.›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9" pos="2124" userDrawn="1">
          <p15:clr>
            <a:srgbClr val="F26B43"/>
          </p15:clr>
        </p15:guide>
        <p15:guide id="10" pos="360" userDrawn="1">
          <p15:clr>
            <a:srgbClr val="F26B43"/>
          </p15:clr>
        </p15:guide>
        <p15:guide id="11" orient="horz" pos="432" userDrawn="1">
          <p15:clr>
            <a:srgbClr val="F26B43"/>
          </p15:clr>
        </p15:guide>
        <p15:guide id="12" pos="5400" userDrawn="1">
          <p15:clr>
            <a:srgbClr val="F26B43"/>
          </p15:clr>
        </p15:guide>
        <p15:guide id="13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7829" y="1237459"/>
            <a:ext cx="7933319" cy="2445700"/>
          </a:xfrm>
        </p:spPr>
        <p:txBody>
          <a:bodyPr>
            <a:normAutofit/>
          </a:bodyPr>
          <a:lstStyle/>
          <a:p>
            <a:r>
              <a:rPr lang="it-IT" sz="3200" dirty="0"/>
              <a:t>Natural and </a:t>
            </a:r>
            <a:r>
              <a:rPr lang="it-IT" sz="3200" dirty="0" err="1"/>
              <a:t>therapy-induced</a:t>
            </a:r>
            <a:r>
              <a:rPr lang="it-IT" sz="3200" dirty="0"/>
              <a:t> </a:t>
            </a:r>
            <a:br>
              <a:rPr lang="it-IT" sz="3200" dirty="0"/>
            </a:br>
            <a:r>
              <a:rPr lang="it-IT" sz="3200" dirty="0" err="1" smtClean="0"/>
              <a:t>immunosurveillance</a:t>
            </a:r>
            <a:r>
              <a:rPr lang="it-IT" sz="3200" dirty="0" smtClean="0"/>
              <a:t> </a:t>
            </a:r>
            <a:r>
              <a:rPr lang="it-IT" sz="3200" dirty="0"/>
              <a:t>in </a:t>
            </a:r>
            <a:r>
              <a:rPr lang="it-IT" sz="3200" dirty="0" err="1"/>
              <a:t>breast</a:t>
            </a:r>
            <a:r>
              <a:rPr lang="it-IT" sz="3200" dirty="0"/>
              <a:t> </a:t>
            </a:r>
            <a:r>
              <a:rPr lang="it-IT" sz="3200" dirty="0" err="1" smtClean="0"/>
              <a:t>cancer</a:t>
            </a:r>
            <a:r>
              <a:rPr lang="it-IT" sz="2000" dirty="0" smtClean="0"/>
              <a:t>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3000" dirty="0"/>
              <a:t/>
            </a:r>
            <a:br>
              <a:rPr lang="it-IT" sz="3000" dirty="0"/>
            </a:br>
            <a:r>
              <a:rPr lang="it-IT" sz="1100" dirty="0"/>
              <a:t>Guido </a:t>
            </a:r>
            <a:r>
              <a:rPr lang="it-IT" sz="1100" dirty="0" err="1"/>
              <a:t>Kroemer</a:t>
            </a:r>
            <a:r>
              <a:rPr lang="it-IT" sz="1100" dirty="0"/>
              <a:t>, Laura </a:t>
            </a:r>
            <a:r>
              <a:rPr lang="it-IT" sz="1100" dirty="0" err="1"/>
              <a:t>Senovilla</a:t>
            </a:r>
            <a:r>
              <a:rPr lang="it-IT" sz="1100" dirty="0"/>
              <a:t>, Lorenzo Galluzzi, </a:t>
            </a:r>
            <a:r>
              <a:rPr lang="it-IT" sz="1100" dirty="0" err="1"/>
              <a:t>Fabrice</a:t>
            </a:r>
            <a:r>
              <a:rPr lang="it-IT" sz="1100" dirty="0"/>
              <a:t> André &amp; Laurence </a:t>
            </a:r>
            <a:r>
              <a:rPr lang="it-IT" sz="1100" dirty="0" err="1"/>
              <a:t>Zitvoge</a:t>
            </a:r>
            <a:r>
              <a:rPr lang="it-IT" sz="1100" dirty="0"/>
              <a:t> 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b="1" dirty="0"/>
              <a:t/>
            </a:r>
            <a:br>
              <a:rPr lang="it-IT" sz="1100" b="1" dirty="0"/>
            </a:br>
            <a:r>
              <a:rPr lang="it-IT" sz="1100" b="1" dirty="0"/>
              <a:t>nature medicine </a:t>
            </a:r>
            <a:r>
              <a:rPr lang="it-IT" sz="1100" dirty="0"/>
              <a:t>VOLUME 21 | NUMBER 10 | OCTOBER 2015 </a:t>
            </a:r>
            <a:br>
              <a:rPr lang="it-IT" sz="1100" dirty="0"/>
            </a:br>
            <a:endParaRPr lang="it-IT" sz="1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7829" y="4425281"/>
            <a:ext cx="6329806" cy="21787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600" dirty="0"/>
              <a:t>Dipartimento di Scienze Biomediche, Metaboliche e Neuroscienze.</a:t>
            </a:r>
          </a:p>
          <a:p>
            <a:pPr>
              <a:lnSpc>
                <a:spcPct val="120000"/>
              </a:lnSpc>
            </a:pPr>
            <a:r>
              <a:rPr lang="it-IT" sz="2600" dirty="0"/>
              <a:t>Facoltà di Medicina e Chirurgia</a:t>
            </a:r>
          </a:p>
          <a:p>
            <a:pPr>
              <a:lnSpc>
                <a:spcPct val="120000"/>
              </a:lnSpc>
            </a:pPr>
            <a:endParaRPr lang="it-IT" dirty="0" smtClean="0"/>
          </a:p>
          <a:p>
            <a:r>
              <a:rPr lang="it-IT" sz="2175" dirty="0" smtClean="0"/>
              <a:t>Tutor</a:t>
            </a:r>
            <a:r>
              <a:rPr lang="it-IT" sz="2175" dirty="0"/>
              <a:t>: Prof. </a:t>
            </a:r>
            <a:r>
              <a:rPr lang="it-IT" sz="2175" dirty="0" err="1"/>
              <a:t>Cossarizza</a:t>
            </a:r>
            <a:r>
              <a:rPr lang="it-IT" sz="2175" dirty="0"/>
              <a:t> Andrea (Patologia generale e Immunologia clinica</a:t>
            </a:r>
            <a:r>
              <a:rPr lang="it-IT" sz="2175" dirty="0" smtClean="0"/>
              <a:t>)</a:t>
            </a:r>
            <a:endParaRPr lang="it-IT" sz="2175" dirty="0"/>
          </a:p>
          <a:p>
            <a:r>
              <a:rPr lang="it-IT" sz="2175" dirty="0"/>
              <a:t>Gruppo: Bruno Giuliano Gangi (V anno), Giacomo </a:t>
            </a:r>
            <a:r>
              <a:rPr lang="it-IT" sz="2175" dirty="0" err="1"/>
              <a:t>Argenziano</a:t>
            </a:r>
            <a:r>
              <a:rPr lang="it-IT" sz="2175" dirty="0"/>
              <a:t> </a:t>
            </a:r>
            <a:r>
              <a:rPr lang="it-IT" sz="2175" dirty="0" smtClean="0"/>
              <a:t>e</a:t>
            </a:r>
            <a:br>
              <a:rPr lang="it-IT" sz="2175" dirty="0" smtClean="0"/>
            </a:br>
            <a:r>
              <a:rPr lang="it-IT" sz="2175" dirty="0" smtClean="0"/>
              <a:t>Francesco </a:t>
            </a:r>
            <a:r>
              <a:rPr lang="it-IT" sz="2175" dirty="0"/>
              <a:t>Bruni (III anno) </a:t>
            </a:r>
          </a:p>
          <a:p>
            <a:r>
              <a:rPr lang="it-IT" sz="2175" dirty="0"/>
              <a:t>Relatore: Francesco Bruni (III anno)</a:t>
            </a:r>
          </a:p>
          <a:p>
            <a:endParaRPr lang="it-IT" sz="2175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"/>
            <a:ext cx="2274641" cy="10084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0129" y="4990253"/>
            <a:ext cx="1496615" cy="1499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2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317" y="439946"/>
            <a:ext cx="8515349" cy="600369"/>
          </a:xfrm>
        </p:spPr>
        <p:txBody>
          <a:bodyPr>
            <a:normAutofit/>
          </a:bodyPr>
          <a:lstStyle/>
          <a:p>
            <a:pPr algn="l"/>
            <a:r>
              <a:rPr lang="it-IT" sz="3300" dirty="0"/>
              <a:t>Immunoterapie sperimentali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1320020"/>
            <a:ext cx="4514850" cy="4883936"/>
          </a:xfr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54317" y="1654493"/>
            <a:ext cx="4374833" cy="42413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5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4715" y="1949953"/>
            <a:ext cx="4454435" cy="36240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57175" indent="-257175">
              <a:buFont typeface="+mj-lt"/>
              <a:buAutoNum type="alphaLcPeriod"/>
            </a:pPr>
            <a:r>
              <a:rPr lang="it-IT" sz="2000" dirty="0"/>
              <a:t>Farmaci bloccanti di molecole con funzione co-inibitoria </a:t>
            </a:r>
          </a:p>
          <a:p>
            <a:pPr marL="257175" indent="-257175">
              <a:buFont typeface="+mj-lt"/>
              <a:buAutoNum type="alphaLcPeriod"/>
            </a:pPr>
            <a:r>
              <a:rPr lang="it-IT" sz="2000" dirty="0"/>
              <a:t>Ig co-</a:t>
            </a:r>
            <a:r>
              <a:rPr lang="it-IT" sz="2000" dirty="0" err="1"/>
              <a:t>attivatorie</a:t>
            </a:r>
            <a:endParaRPr lang="it-IT" sz="2000" dirty="0"/>
          </a:p>
          <a:p>
            <a:pPr marL="257175" indent="-257175">
              <a:buFont typeface="+mj-lt"/>
              <a:buAutoNum type="alphaLcPeriod"/>
            </a:pPr>
            <a:r>
              <a:rPr lang="it-IT" sz="2000" dirty="0"/>
              <a:t>Trasferimento di cellule autologhe </a:t>
            </a:r>
            <a:r>
              <a:rPr lang="it-IT" sz="2000" dirty="0" smtClean="0"/>
              <a:t>ingegnerizzate</a:t>
            </a:r>
            <a:endParaRPr lang="it-IT" sz="2000" dirty="0"/>
          </a:p>
          <a:p>
            <a:pPr marL="257175" indent="-257175">
              <a:buFont typeface="+mj-lt"/>
              <a:buAutoNum type="alphaLcPeriod"/>
            </a:pPr>
            <a:r>
              <a:rPr lang="it-IT" sz="2000" dirty="0"/>
              <a:t>Vaccini con Ag tumorali </a:t>
            </a:r>
          </a:p>
          <a:p>
            <a:pPr marL="257175" indent="-257175">
              <a:buFont typeface="+mj-lt"/>
              <a:buAutoNum type="alphaLcPeriod"/>
            </a:pPr>
            <a:r>
              <a:rPr lang="it-IT" sz="2000" dirty="0"/>
              <a:t>Farmaci attivatori di PRR (Pattern </a:t>
            </a:r>
            <a:r>
              <a:rPr lang="it-IT" sz="2000" dirty="0" err="1"/>
              <a:t>Racognition</a:t>
            </a:r>
            <a:r>
              <a:rPr lang="it-IT" sz="2000" dirty="0"/>
              <a:t> </a:t>
            </a:r>
            <a:r>
              <a:rPr lang="it-IT" sz="2000" dirty="0" err="1"/>
              <a:t>Receptor</a:t>
            </a:r>
            <a:r>
              <a:rPr lang="it-IT" sz="2000" dirty="0"/>
              <a:t>)</a:t>
            </a:r>
          </a:p>
          <a:p>
            <a:pPr marL="257175" indent="-257175">
              <a:buFont typeface="+mj-lt"/>
              <a:buAutoNum type="alphaLcPeriod"/>
            </a:pPr>
            <a:r>
              <a:rPr lang="it-IT" sz="2000" dirty="0"/>
              <a:t>Utilizzo di Ig come attivatori policlonali (</a:t>
            </a:r>
            <a:r>
              <a:rPr lang="it-IT" sz="2000" dirty="0" err="1"/>
              <a:t>superantigeni</a:t>
            </a:r>
            <a:r>
              <a:rPr lang="it-IT" sz="2000" dirty="0"/>
              <a:t>) </a:t>
            </a:r>
          </a:p>
          <a:p>
            <a:pPr marL="214313" indent="-214313">
              <a:buFont typeface="Arial" charset="0"/>
              <a:buChar char="•"/>
            </a:pPr>
            <a:endParaRPr lang="it-IT" sz="1600" dirty="0"/>
          </a:p>
          <a:p>
            <a:endParaRPr lang="it-IT" sz="1350" dirty="0"/>
          </a:p>
        </p:txBody>
      </p:sp>
      <p:sp>
        <p:nvSpPr>
          <p:cNvPr id="7" name="Cornice 6"/>
          <p:cNvSpPr/>
          <p:nvPr/>
        </p:nvSpPr>
        <p:spPr>
          <a:xfrm>
            <a:off x="174715" y="3538330"/>
            <a:ext cx="2846782" cy="33130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ornice 7"/>
          <p:cNvSpPr/>
          <p:nvPr/>
        </p:nvSpPr>
        <p:spPr>
          <a:xfrm>
            <a:off x="6798365" y="2994991"/>
            <a:ext cx="2345636" cy="1550505"/>
          </a:xfrm>
          <a:prstGeom prst="frame">
            <a:avLst>
              <a:gd name="adj1" fmla="val 569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6437" y="347146"/>
            <a:ext cx="6301072" cy="614363"/>
          </a:xfrm>
        </p:spPr>
        <p:txBody>
          <a:bodyPr>
            <a:noAutofit/>
          </a:bodyPr>
          <a:lstStyle/>
          <a:p>
            <a:r>
              <a:rPr lang="it-IT" sz="3600" dirty="0"/>
              <a:t>Riassumendo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5567" y="1873407"/>
            <a:ext cx="8511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charset="0"/>
              <a:buChar char="•"/>
            </a:pPr>
            <a:r>
              <a:rPr lang="it-IT" sz="2800" dirty="0" err="1"/>
              <a:t>TILs</a:t>
            </a:r>
            <a:r>
              <a:rPr lang="it-IT" sz="2800" dirty="0"/>
              <a:t> e IRG nel BC hanno valore prognostico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it-IT" sz="2800" dirty="0"/>
              <a:t>L’</a:t>
            </a:r>
            <a:r>
              <a:rPr lang="it-IT" sz="2800" dirty="0" err="1"/>
              <a:t>immunosorveglianza</a:t>
            </a:r>
            <a:r>
              <a:rPr lang="it-IT" sz="2800" dirty="0"/>
              <a:t> è legata a fattori esterni 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it-IT" sz="2800" dirty="0"/>
              <a:t>Terapia e </a:t>
            </a:r>
            <a:r>
              <a:rPr lang="it-IT" sz="2800" dirty="0" err="1"/>
              <a:t>immunosorveglianza</a:t>
            </a:r>
            <a:r>
              <a:rPr lang="it-IT" sz="2800" dirty="0"/>
              <a:t> sono in stretto rapporto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it-IT" sz="2800" dirty="0"/>
              <a:t>Sulla base dei meccanismi della risposta immunitaria, si possono sviluppare nuove strategie terapeutiche</a:t>
            </a:r>
          </a:p>
          <a:p>
            <a:pPr marL="214313" indent="-214313" algn="just">
              <a:buFont typeface="Arial" charset="0"/>
              <a:buChar char="•"/>
            </a:pPr>
            <a:endParaRPr lang="it-IT" sz="2800" dirty="0"/>
          </a:p>
          <a:p>
            <a:pPr marL="214313" indent="-214313" algn="just">
              <a:buFont typeface="Arial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67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531" y="510990"/>
            <a:ext cx="2875430" cy="4952492"/>
          </a:xfrm>
        </p:spPr>
        <p:txBody>
          <a:bodyPr>
            <a:normAutofit/>
          </a:bodyPr>
          <a:lstStyle/>
          <a:p>
            <a:pPr algn="l"/>
            <a:r>
              <a:rPr lang="it-IT" sz="2700" dirty="0"/>
              <a:t>Di cosa parleremo nei prossimi 15 minuti? 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3064638" y="1114158"/>
            <a:ext cx="5808166" cy="5679518"/>
          </a:xfrm>
        </p:spPr>
        <p:txBody>
          <a:bodyPr>
            <a:normAutofit/>
          </a:bodyPr>
          <a:lstStyle/>
          <a:p>
            <a:r>
              <a:rPr lang="it-IT" sz="2100" dirty="0"/>
              <a:t>L’</a:t>
            </a:r>
            <a:r>
              <a:rPr lang="it-IT" sz="2100" dirty="0" err="1"/>
              <a:t>immunosorveglianza</a:t>
            </a:r>
            <a:r>
              <a:rPr lang="it-IT" sz="2100" dirty="0"/>
              <a:t>: il rapporto tra neoplasia e sistema immunitario.</a:t>
            </a:r>
          </a:p>
          <a:p>
            <a:r>
              <a:rPr lang="it-IT" sz="2100" dirty="0"/>
              <a:t>Classificazione del cancro alla mammella con attuali approcci terapeutici e il riscontro di </a:t>
            </a:r>
            <a:r>
              <a:rPr lang="it-IT" sz="2100" dirty="0" err="1"/>
              <a:t>TILs</a:t>
            </a:r>
            <a:r>
              <a:rPr lang="it-IT" sz="2100" dirty="0"/>
              <a:t>.</a:t>
            </a:r>
          </a:p>
          <a:p>
            <a:r>
              <a:rPr lang="it-IT" sz="2100" dirty="0"/>
              <a:t>Il paradosso degli </a:t>
            </a:r>
            <a:r>
              <a:rPr lang="it-IT" sz="2100" dirty="0" err="1"/>
              <a:t>IRGs</a:t>
            </a:r>
            <a:r>
              <a:rPr lang="it-IT" sz="2100" dirty="0"/>
              <a:t> (</a:t>
            </a:r>
            <a:r>
              <a:rPr lang="it-IT" sz="2100" b="1" dirty="0"/>
              <a:t>I</a:t>
            </a:r>
            <a:r>
              <a:rPr lang="it-IT" sz="2100" dirty="0"/>
              <a:t>mmune </a:t>
            </a:r>
            <a:r>
              <a:rPr lang="it-IT" sz="2100" b="1" dirty="0" err="1"/>
              <a:t>R</a:t>
            </a:r>
            <a:r>
              <a:rPr lang="it-IT" sz="2100" dirty="0" err="1"/>
              <a:t>elated</a:t>
            </a:r>
            <a:r>
              <a:rPr lang="it-IT" sz="2100" dirty="0"/>
              <a:t> </a:t>
            </a:r>
            <a:r>
              <a:rPr lang="it-IT" sz="2100" b="1" dirty="0" err="1"/>
              <a:t>G</a:t>
            </a:r>
            <a:r>
              <a:rPr lang="it-IT" sz="2100" dirty="0" err="1"/>
              <a:t>enes</a:t>
            </a:r>
            <a:r>
              <a:rPr lang="it-IT" sz="2100" dirty="0"/>
              <a:t>) </a:t>
            </a:r>
          </a:p>
          <a:p>
            <a:r>
              <a:rPr lang="it-IT" sz="2100" dirty="0"/>
              <a:t>I fattori esterni che modulano l’infiltrato linfocitario</a:t>
            </a:r>
          </a:p>
          <a:p>
            <a:r>
              <a:rPr lang="it-IT" sz="2100" dirty="0"/>
              <a:t>L’</a:t>
            </a:r>
            <a:r>
              <a:rPr lang="it-IT" sz="2100" dirty="0" err="1"/>
              <a:t>immunostimolazione</a:t>
            </a:r>
            <a:r>
              <a:rPr lang="it-IT" sz="2100" dirty="0"/>
              <a:t> cancro-specifica</a:t>
            </a:r>
          </a:p>
          <a:p>
            <a:r>
              <a:rPr lang="it-IT" sz="2100" dirty="0"/>
              <a:t>Immunoterapie sperimentali e  prospettive terapeutiche</a:t>
            </a:r>
            <a:endParaRPr lang="it-IT" sz="2400" dirty="0"/>
          </a:p>
          <a:p>
            <a:endParaRPr lang="it-IT" sz="165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1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583" y="1960042"/>
            <a:ext cx="7752521" cy="808285"/>
          </a:xfrm>
        </p:spPr>
        <p:txBody>
          <a:bodyPr>
            <a:noAutofit/>
          </a:bodyPr>
          <a:lstStyle/>
          <a:p>
            <a:pPr algn="l"/>
            <a:r>
              <a:rPr lang="it-IT" sz="2000" dirty="0"/>
              <a:t>Peculiarità del sistema immunitario di controllare la crescita neoplastica </a:t>
            </a:r>
            <a:r>
              <a:rPr lang="it-IT" sz="3200" cap="none" dirty="0"/>
              <a:t>in vivo.</a:t>
            </a:r>
            <a:r>
              <a:rPr lang="it-IT" sz="3600" cap="none" dirty="0"/>
              <a:t/>
            </a:r>
            <a:br>
              <a:rPr lang="it-IT" sz="3600" cap="none" dirty="0"/>
            </a:br>
            <a:endParaRPr lang="it-IT" sz="2000" cap="none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60755" y="1098533"/>
            <a:ext cx="6301072" cy="6143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Che cos’è l’</a:t>
            </a:r>
            <a:r>
              <a:rPr lang="it-IT" sz="2400" dirty="0" err="1" smtClean="0"/>
              <a:t>immunosorveglianza</a:t>
            </a:r>
            <a:r>
              <a:rPr lang="it-IT" sz="2400" dirty="0" smtClean="0"/>
              <a:t>? </a:t>
            </a:r>
            <a:endParaRPr lang="it-IT" sz="2400" dirty="0"/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085746" y="3569651"/>
            <a:ext cx="6676081" cy="6143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L’applicazione di questo concetto nella pratica clinica 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03583" y="4323329"/>
            <a:ext cx="6222491" cy="66200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l">
              <a:buFont typeface="Arial" charset="0"/>
              <a:buChar char="•"/>
            </a:pPr>
            <a:r>
              <a:rPr lang="it-IT" sz="2000" dirty="0"/>
              <a:t>Melanoma </a:t>
            </a:r>
          </a:p>
          <a:p>
            <a:pPr marL="214313" indent="-214313" algn="l">
              <a:buFont typeface="Arial" charset="0"/>
              <a:buChar char="•"/>
            </a:pPr>
            <a:r>
              <a:rPr lang="it-IT" sz="2000" dirty="0" err="1"/>
              <a:t>Nsclc</a:t>
            </a:r>
            <a:r>
              <a:rPr lang="it-IT" sz="2000" dirty="0"/>
              <a:t> (non-small-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lung</a:t>
            </a:r>
            <a:r>
              <a:rPr lang="it-IT" sz="2000" dirty="0"/>
              <a:t> </a:t>
            </a:r>
            <a:r>
              <a:rPr lang="it-IT" sz="2000" dirty="0" err="1"/>
              <a:t>cancer</a:t>
            </a:r>
            <a:r>
              <a:rPr lang="it-IT" sz="2000" dirty="0"/>
              <a:t>)</a:t>
            </a:r>
            <a:br>
              <a:rPr lang="it-IT" sz="2000" dirty="0"/>
            </a:br>
            <a:endParaRPr lang="it-IT" sz="2000" dirty="0"/>
          </a:p>
          <a:p>
            <a:pPr marL="214313" indent="-214313" algn="l">
              <a:buFont typeface="Arial" charset="0"/>
              <a:buChar char="•"/>
            </a:pPr>
            <a:r>
              <a:rPr lang="it-IT" sz="2000" dirty="0"/>
              <a:t>BC ?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1162" y="2775278"/>
            <a:ext cx="2050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i="1" dirty="0">
                <a:latin typeface="Century Schoolbook" charset="0"/>
                <a:ea typeface="Century Schoolbook" charset="0"/>
                <a:cs typeface="Century Schoolbook" charset="0"/>
              </a:rPr>
              <a:t>Enciclopedia Treccani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60755" y="5124653"/>
            <a:ext cx="263869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→    </a:t>
            </a:r>
            <a:r>
              <a:rPr lang="it-IT" sz="1400" dirty="0" err="1">
                <a:latin typeface="+mj-lt"/>
              </a:rPr>
              <a:t>Denkert</a:t>
            </a:r>
            <a:r>
              <a:rPr lang="it-IT" sz="1400" dirty="0">
                <a:latin typeface="+mj-lt"/>
              </a:rPr>
              <a:t> et al (2010)</a:t>
            </a:r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3115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54989" y="4469328"/>
            <a:ext cx="166693" cy="1531422"/>
          </a:xfrm>
          <a:prstGeom prst="rect">
            <a:avLst/>
          </a:prstGeom>
          <a:solidFill>
            <a:srgbClr val="1C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" y="507038"/>
            <a:ext cx="9072960" cy="39622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Cornice 4"/>
          <p:cNvSpPr/>
          <p:nvPr/>
        </p:nvSpPr>
        <p:spPr>
          <a:xfrm>
            <a:off x="6596743" y="507038"/>
            <a:ext cx="2547257" cy="4135974"/>
          </a:xfrm>
          <a:prstGeom prst="frame">
            <a:avLst>
              <a:gd name="adj1" fmla="val 26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6794" y="516975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 </a:t>
            </a:r>
            <a:r>
              <a:rPr lang="it-IT" sz="2400" b="1" dirty="0" err="1"/>
              <a:t>TILs</a:t>
            </a:r>
            <a:r>
              <a:rPr lang="it-IT" sz="2400" b="1" dirty="0"/>
              <a:t>, ovvero l’infiltrato di linfociti T a livello stromale o </a:t>
            </a:r>
            <a:r>
              <a:rPr lang="it-IT" sz="2400" b="1" dirty="0" err="1"/>
              <a:t>intratumorale</a:t>
            </a:r>
            <a:r>
              <a:rPr lang="it-IT" sz="2400" b="1" dirty="0"/>
              <a:t>, hanno valore prognostico in 2 delle 4 forme di BC.</a:t>
            </a:r>
          </a:p>
        </p:txBody>
      </p:sp>
    </p:spTree>
    <p:extLst>
      <p:ext uri="{BB962C8B-B14F-4D97-AF65-F5344CB8AC3E}">
        <p14:creationId xmlns:p14="http://schemas.microsoft.com/office/powerpoint/2010/main" val="15056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408643"/>
            <a:ext cx="908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latin typeface="Century Schoolbook" charset="0"/>
                <a:ea typeface="Century Schoolbook" charset="0"/>
                <a:cs typeface="Century Schoolbook" charset="0"/>
              </a:rPr>
              <a:t>La relazione </a:t>
            </a:r>
            <a:r>
              <a:rPr lang="it-IT" sz="2700" dirty="0" err="1">
                <a:latin typeface="Century Schoolbook" charset="0"/>
                <a:ea typeface="Century Schoolbook" charset="0"/>
                <a:cs typeface="Century Schoolbook" charset="0"/>
              </a:rPr>
              <a:t>TILs</a:t>
            </a:r>
            <a:r>
              <a:rPr lang="it-IT" sz="2700" dirty="0">
                <a:latin typeface="Century Schoolbook" charset="0"/>
                <a:ea typeface="Century Schoolbook" charset="0"/>
                <a:cs typeface="Century Schoolbook" charset="0"/>
              </a:rPr>
              <a:t> – prognosi </a:t>
            </a:r>
            <a:br>
              <a:rPr lang="it-IT" sz="2700" dirty="0">
                <a:latin typeface="Century Schoolbook" charset="0"/>
                <a:ea typeface="Century Schoolbook" charset="0"/>
                <a:cs typeface="Century Schoolbook" charset="0"/>
              </a:rPr>
            </a:br>
            <a:r>
              <a:rPr lang="it-IT" sz="2700" dirty="0">
                <a:latin typeface="Century Schoolbook" charset="0"/>
                <a:ea typeface="Century Schoolbook" charset="0"/>
                <a:cs typeface="Century Schoolbook" charset="0"/>
              </a:rPr>
              <a:t>ha aperto numerose questioni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1920" y="1647037"/>
            <a:ext cx="8596993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it-IT" sz="2000" dirty="0"/>
              <a:t>Una concentrazione intermedia di </a:t>
            </a:r>
            <a:r>
              <a:rPr lang="it-IT" sz="2000" dirty="0" err="1"/>
              <a:t>TILs</a:t>
            </a:r>
            <a:r>
              <a:rPr lang="it-IT" sz="2000" dirty="0"/>
              <a:t> è associata a una prognosi ”intermedia” ?</a:t>
            </a:r>
            <a:br>
              <a:rPr lang="it-IT" sz="2000" dirty="0"/>
            </a:br>
            <a:r>
              <a:rPr lang="it-IT" sz="2000" dirty="0"/>
              <a:t> </a:t>
            </a:r>
          </a:p>
          <a:p>
            <a:pPr marL="257175" indent="-257175">
              <a:buFont typeface="+mj-lt"/>
              <a:buAutoNum type="arabicPeriod"/>
            </a:pPr>
            <a:r>
              <a:rPr lang="it-IT" sz="2000" dirty="0"/>
              <a:t>Diversi subset cellulari di </a:t>
            </a:r>
            <a:r>
              <a:rPr lang="it-IT" sz="2000" dirty="0" err="1"/>
              <a:t>TILs</a:t>
            </a:r>
            <a:r>
              <a:rPr lang="it-IT" sz="2000" dirty="0"/>
              <a:t> si associano a diversi valori prognostici e predittivi, o è la semplice concentrazione cellulare l’elemento determinante?</a:t>
            </a:r>
            <a:br>
              <a:rPr lang="it-IT" sz="2000" dirty="0"/>
            </a:br>
            <a:endParaRPr lang="it-IT" sz="2000" dirty="0"/>
          </a:p>
          <a:p>
            <a:pPr marL="257175" indent="-257175">
              <a:buFont typeface="+mj-lt"/>
              <a:buAutoNum type="arabicPeriod"/>
            </a:pPr>
            <a:r>
              <a:rPr lang="it-IT" sz="2000" dirty="0"/>
              <a:t>Quali sono i meccanismi molecolari endogeni che provocano il passaggio, in un BC, da </a:t>
            </a:r>
            <a:r>
              <a:rPr lang="it-IT" sz="2000" dirty="0" err="1"/>
              <a:t>TILs</a:t>
            </a:r>
            <a:r>
              <a:rPr lang="it-IT" sz="2000" dirty="0"/>
              <a:t> negativo a </a:t>
            </a:r>
            <a:r>
              <a:rPr lang="it-IT" sz="2000" dirty="0" err="1"/>
              <a:t>TILs</a:t>
            </a:r>
            <a:r>
              <a:rPr lang="it-IT" sz="2000" dirty="0"/>
              <a:t> positivo? La loro scoperta apre delle possibilità nel ristabilire l’</a:t>
            </a:r>
            <a:r>
              <a:rPr lang="it-IT" sz="2000" dirty="0" err="1"/>
              <a:t>immunosorveglianza</a:t>
            </a:r>
            <a:r>
              <a:rPr lang="it-IT" sz="2000" dirty="0"/>
              <a:t> nelle pazienti con BC  TIL negativo?</a:t>
            </a:r>
            <a:br>
              <a:rPr lang="it-IT" sz="2000" dirty="0"/>
            </a:br>
            <a:endParaRPr lang="it-IT" sz="2000" dirty="0"/>
          </a:p>
          <a:p>
            <a:pPr marL="257175" indent="-257175">
              <a:buFont typeface="+mj-lt"/>
              <a:buAutoNum type="arabicPeriod"/>
            </a:pPr>
            <a:r>
              <a:rPr lang="it-IT" sz="2000" dirty="0"/>
              <a:t>Nei casi di BC </a:t>
            </a:r>
            <a:r>
              <a:rPr lang="it-IT" sz="2000" dirty="0" err="1"/>
              <a:t>TILs</a:t>
            </a:r>
            <a:r>
              <a:rPr lang="it-IT" sz="2000" dirty="0"/>
              <a:t> + l’</a:t>
            </a:r>
            <a:r>
              <a:rPr lang="it-IT" sz="2000" dirty="0" err="1"/>
              <a:t>outcome</a:t>
            </a:r>
            <a:r>
              <a:rPr lang="it-IT" sz="2000" dirty="0"/>
              <a:t>  è strettamente correlato con </a:t>
            </a:r>
            <a:r>
              <a:rPr lang="it-IT" sz="2000"/>
              <a:t>il </a:t>
            </a:r>
            <a:r>
              <a:rPr lang="it-IT" sz="2000" smtClean="0"/>
              <a:t>trattamento </a:t>
            </a:r>
            <a:r>
              <a:rPr lang="it-IT" sz="2000" dirty="0" err="1"/>
              <a:t>chemoterapico</a:t>
            </a:r>
            <a:r>
              <a:rPr lang="it-IT" sz="2000" dirty="0"/>
              <a:t>?</a:t>
            </a:r>
          </a:p>
          <a:p>
            <a:pPr marL="257175" indent="-257175">
              <a:buFont typeface="+mj-lt"/>
              <a:buAutoNum type="arabicPeriod"/>
            </a:pPr>
            <a:endParaRPr lang="it-IT" sz="1350" dirty="0"/>
          </a:p>
          <a:p>
            <a:pPr marL="257175" indent="-257175">
              <a:buFont typeface="+mj-lt"/>
              <a:buAutoNum type="arabicPeriod"/>
            </a:pPr>
            <a:endParaRPr lang="it-IT" sz="1350" dirty="0"/>
          </a:p>
          <a:p>
            <a:pPr marL="257175" indent="-257175">
              <a:buFont typeface="+mj-lt"/>
              <a:buAutoNum type="arabicPeriod"/>
            </a:pP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102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446" y="1224643"/>
            <a:ext cx="8463774" cy="482992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La tassonomia del 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trascrittoma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 del BC si era concentrata, inizialmente, sull’ espressione di geni esclusivi delle cellule neoplastiche (‘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intrinsic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subtypes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’) e considerava come confondenti i geni preferenzialmente espressi dalle cellule del sistema immunitario. </a:t>
            </a:r>
          </a:p>
          <a:p>
            <a:pPr algn="just"/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Alti livelli di 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IRGs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intratumorali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, inclusi geni associati all’attività dei linfociti CD8+ e geni correlati all’attivazione di una risposta agli IFN di tipo I, sono correlati a una migliore prognosi. </a:t>
            </a:r>
          </a:p>
          <a:p>
            <a:pPr algn="just"/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Tuttavia, anche alti livelli  di espressione di geni a significato immunosoppressivo (CTLA4 e </a:t>
            </a:r>
            <a:r>
              <a:rPr lang="it-IT" dirty="0">
                <a:latin typeface="Corbel" charset="0"/>
                <a:ea typeface="Corbel" charset="0"/>
                <a:cs typeface="Corbel" charset="0"/>
              </a:rPr>
              <a:t>FOXP3) 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costituiscono un fattore prognostico positivo. </a:t>
            </a:r>
          </a:p>
          <a:p>
            <a:pPr algn="just"/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Questa co-espressione di 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mRNA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 codificanti per elementi a significato </a:t>
            </a:r>
            <a:r>
              <a:rPr lang="it-IT" dirty="0" err="1" smtClean="0">
                <a:latin typeface="Corbel" charset="0"/>
                <a:ea typeface="Corbel" charset="0"/>
                <a:cs typeface="Corbel" charset="0"/>
              </a:rPr>
              <a:t>immunostimolatorio</a:t>
            </a:r>
            <a:r>
              <a:rPr lang="it-IT" dirty="0" smtClean="0">
                <a:latin typeface="Corbel" charset="0"/>
                <a:ea typeface="Corbel" charset="0"/>
                <a:cs typeface="Corbel" charset="0"/>
              </a:rPr>
              <a:t> e immunosoppressivo indica la presenza di una risposta immunitaria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7104" y="374919"/>
            <a:ext cx="8463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b="1" dirty="0" err="1">
                <a:latin typeface="Century Schoolbook" charset="0"/>
                <a:ea typeface="Century Schoolbook" charset="0"/>
                <a:cs typeface="Century Schoolbook" charset="0"/>
              </a:rPr>
              <a:t>IRGs</a:t>
            </a:r>
            <a:r>
              <a:rPr lang="it-IT" sz="3300" b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it-IT" sz="3300" dirty="0">
                <a:latin typeface="Century Schoolbook" charset="0"/>
                <a:ea typeface="Century Schoolbook" charset="0"/>
                <a:cs typeface="Century Schoolbook" charset="0"/>
              </a:rPr>
              <a:t>– </a:t>
            </a:r>
            <a:r>
              <a:rPr lang="it-IT" sz="3300" b="1" dirty="0">
                <a:latin typeface="Century Schoolbook" charset="0"/>
                <a:ea typeface="Century Schoolbook" charset="0"/>
                <a:cs typeface="Century Schoolbook" charset="0"/>
              </a:rPr>
              <a:t>I</a:t>
            </a:r>
            <a:r>
              <a:rPr lang="it-IT" sz="3300" dirty="0">
                <a:latin typeface="Century Schoolbook" charset="0"/>
                <a:ea typeface="Century Schoolbook" charset="0"/>
                <a:cs typeface="Century Schoolbook" charset="0"/>
              </a:rPr>
              <a:t>mmune </a:t>
            </a:r>
            <a:r>
              <a:rPr lang="it-IT" sz="3300" b="1" dirty="0" err="1">
                <a:latin typeface="Century Schoolbook" charset="0"/>
                <a:ea typeface="Century Schoolbook" charset="0"/>
                <a:cs typeface="Century Schoolbook" charset="0"/>
              </a:rPr>
              <a:t>R</a:t>
            </a:r>
            <a:r>
              <a:rPr lang="it-IT" sz="3300" dirty="0" err="1">
                <a:latin typeface="Century Schoolbook" charset="0"/>
                <a:ea typeface="Century Schoolbook" charset="0"/>
                <a:cs typeface="Century Schoolbook" charset="0"/>
              </a:rPr>
              <a:t>elated</a:t>
            </a:r>
            <a:r>
              <a:rPr lang="it-IT" sz="3300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it-IT" sz="3300" b="1" dirty="0" err="1">
                <a:latin typeface="Century Schoolbook" charset="0"/>
                <a:ea typeface="Century Schoolbook" charset="0"/>
                <a:cs typeface="Century Schoolbook" charset="0"/>
              </a:rPr>
              <a:t>G</a:t>
            </a:r>
            <a:r>
              <a:rPr lang="it-IT" sz="3300" dirty="0" err="1">
                <a:latin typeface="Century Schoolbook" charset="0"/>
                <a:ea typeface="Century Schoolbook" charset="0"/>
                <a:cs typeface="Century Schoolbook" charset="0"/>
              </a:rPr>
              <a:t>enes</a:t>
            </a:r>
            <a:r>
              <a:rPr lang="it-IT" sz="3300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47594" y="5350369"/>
            <a:ext cx="1210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rgbClr val="252525"/>
                </a:solidFill>
                <a:latin typeface="Corbel" charset="0"/>
                <a:ea typeface="Corbel" charset="0"/>
                <a:cs typeface="Corbel" charset="0"/>
              </a:rPr>
              <a:t>organizzata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788513" y="492069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3131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792" y="296541"/>
            <a:ext cx="8373070" cy="576403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I fattori esterni che modulano l’infiltrato linfocitario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38" y="872945"/>
            <a:ext cx="4598644" cy="5368830"/>
          </a:xfrm>
        </p:spPr>
      </p:pic>
      <p:sp>
        <p:nvSpPr>
          <p:cNvPr id="3" name="Rettangolo 2"/>
          <p:cNvSpPr/>
          <p:nvPr/>
        </p:nvSpPr>
        <p:spPr>
          <a:xfrm>
            <a:off x="4746468" y="2036289"/>
            <a:ext cx="1018227" cy="55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Rettangolo 4"/>
          <p:cNvSpPr/>
          <p:nvPr/>
        </p:nvSpPr>
        <p:spPr>
          <a:xfrm>
            <a:off x="7938654" y="2040834"/>
            <a:ext cx="1120490" cy="55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Rettangolo 5"/>
          <p:cNvSpPr/>
          <p:nvPr/>
        </p:nvSpPr>
        <p:spPr>
          <a:xfrm>
            <a:off x="7487478" y="1306505"/>
            <a:ext cx="1118488" cy="73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ttangolo 6"/>
          <p:cNvSpPr/>
          <p:nvPr/>
        </p:nvSpPr>
        <p:spPr>
          <a:xfrm>
            <a:off x="6462948" y="872944"/>
            <a:ext cx="815224" cy="87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Rettangolo 7"/>
          <p:cNvSpPr/>
          <p:nvPr/>
        </p:nvSpPr>
        <p:spPr>
          <a:xfrm>
            <a:off x="5293710" y="1318603"/>
            <a:ext cx="1058500" cy="717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" name="CasellaDiTesto 8"/>
          <p:cNvSpPr txBox="1"/>
          <p:nvPr/>
        </p:nvSpPr>
        <p:spPr>
          <a:xfrm>
            <a:off x="299791" y="872944"/>
            <a:ext cx="41764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sz="1600" dirty="0"/>
              <a:t>L’espressione di diversi pattern antigenici esclusivi del BC come ERBB</a:t>
            </a:r>
            <a:r>
              <a:rPr lang="it-IT" dirty="0"/>
              <a:t>2</a:t>
            </a:r>
            <a:r>
              <a:rPr lang="it-IT" sz="1600" dirty="0"/>
              <a:t>, influisce sulla risposta immunitaria. 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/>
              <a:t>L’utilizzo di farmaci (</a:t>
            </a:r>
            <a:r>
              <a:rPr lang="it-IT" sz="1600" dirty="0" err="1"/>
              <a:t>antracicline</a:t>
            </a:r>
            <a:r>
              <a:rPr lang="it-IT" sz="1600" dirty="0"/>
              <a:t>) e radioterapia sono induttori della </a:t>
            </a:r>
            <a:r>
              <a:rPr lang="it-IT" sz="1600" dirty="0" err="1"/>
              <a:t>Immunogenic</a:t>
            </a:r>
            <a:r>
              <a:rPr lang="it-IT" sz="1600" dirty="0"/>
              <a:t> Cell Death.</a:t>
            </a:r>
          </a:p>
          <a:p>
            <a:pPr marL="214313" indent="-214313">
              <a:buFont typeface="Arial" charset="0"/>
              <a:buChar char="•"/>
            </a:pPr>
            <a:endParaRPr lang="it-IT" sz="1350" dirty="0"/>
          </a:p>
          <a:p>
            <a:pPr marL="214313" indent="-214313">
              <a:buFont typeface="Arial" charset="0"/>
              <a:buChar char="•"/>
            </a:pPr>
            <a:endParaRPr lang="it-IT" sz="135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9790" y="2492353"/>
            <a:ext cx="4176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sz="1600" dirty="0"/>
              <a:t>È stato visto che nelle donne obese con BC, l’infiltrato è ricco di macrofagi immunosoppressori e quindi, prognosi negativa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99790" y="3569571"/>
            <a:ext cx="417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sz="1600" dirty="0"/>
              <a:t>Il </a:t>
            </a:r>
            <a:r>
              <a:rPr lang="it-IT" sz="1600" dirty="0" err="1"/>
              <a:t>biota</a:t>
            </a:r>
            <a:r>
              <a:rPr lang="it-IT" sz="1600" dirty="0"/>
              <a:t> residente ha un aspetto bivalente provocando o un aumento dell’infiltrato linfocitario o un repentino calo.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9790" y="4400568"/>
            <a:ext cx="4176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sz="1600" dirty="0"/>
              <a:t>Soprattutto in pazienti con BC, durante la gravidanza, si è trovata una minore concentrazione di </a:t>
            </a:r>
            <a:r>
              <a:rPr lang="it-IT" sz="1600" dirty="0" err="1"/>
              <a:t>TILs</a:t>
            </a:r>
            <a:r>
              <a:rPr lang="it-IT" sz="1600" dirty="0"/>
              <a:t>. 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/>
              <a:t>Anche durante l’allattamento, la presenza di </a:t>
            </a:r>
            <a:r>
              <a:rPr lang="it-IT" sz="1600" dirty="0" err="1"/>
              <a:t>IRGs</a:t>
            </a:r>
            <a:r>
              <a:rPr lang="it-IT" sz="1600" dirty="0"/>
              <a:t> immunosoppressori, è predominante nell’infiltrato.</a:t>
            </a:r>
          </a:p>
        </p:txBody>
      </p:sp>
    </p:spTree>
    <p:extLst>
      <p:ext uri="{BB962C8B-B14F-4D97-AF65-F5344CB8AC3E}">
        <p14:creationId xmlns:p14="http://schemas.microsoft.com/office/powerpoint/2010/main" val="7655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703" y="318705"/>
            <a:ext cx="8089473" cy="623534"/>
          </a:xfrm>
        </p:spPr>
        <p:txBody>
          <a:bodyPr>
            <a:normAutofit/>
          </a:bodyPr>
          <a:lstStyle/>
          <a:p>
            <a:pPr algn="l"/>
            <a:r>
              <a:rPr lang="it-IT" sz="3300" dirty="0" err="1"/>
              <a:t>Immunogenic</a:t>
            </a:r>
            <a:r>
              <a:rPr lang="it-IT" sz="3300" dirty="0"/>
              <a:t> Cell Death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92" y="1197127"/>
            <a:ext cx="4102608" cy="5059680"/>
          </a:xfrm>
        </p:spPr>
      </p:pic>
      <p:sp>
        <p:nvSpPr>
          <p:cNvPr id="3" name="Cornice 2"/>
          <p:cNvSpPr/>
          <p:nvPr/>
        </p:nvSpPr>
        <p:spPr>
          <a:xfrm>
            <a:off x="5041393" y="2345635"/>
            <a:ext cx="2134042" cy="2080591"/>
          </a:xfrm>
          <a:prstGeom prst="frame">
            <a:avLst>
              <a:gd name="adj1" fmla="val 3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5" name="Cornice 4"/>
          <p:cNvSpPr/>
          <p:nvPr/>
        </p:nvSpPr>
        <p:spPr>
          <a:xfrm>
            <a:off x="6394753" y="4598505"/>
            <a:ext cx="590487" cy="1619848"/>
          </a:xfrm>
          <a:prstGeom prst="frame">
            <a:avLst>
              <a:gd name="adj1" fmla="val 1346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6538" y="1197127"/>
            <a:ext cx="46684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dirty="0"/>
              <a:t>La </a:t>
            </a:r>
            <a:r>
              <a:rPr lang="it-IT" dirty="0" err="1"/>
              <a:t>chemoterapia</a:t>
            </a:r>
            <a:r>
              <a:rPr lang="it-IT" dirty="0"/>
              <a:t> danneggia la cellula neoplastica e induce il rilascio di specifiche molecole nell’</a:t>
            </a:r>
            <a:r>
              <a:rPr lang="it-IT" dirty="0" err="1"/>
              <a:t>interstizio,chiamate</a:t>
            </a:r>
            <a:r>
              <a:rPr lang="it-IT" dirty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DAMPs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252525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D</a:t>
            </a:r>
            <a:r>
              <a:rPr lang="it-IT" dirty="0" err="1" smtClean="0"/>
              <a:t>amage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</a:t>
            </a:r>
            <a:r>
              <a:rPr lang="it-IT" dirty="0" err="1" smtClean="0"/>
              <a:t>ssociated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</a:t>
            </a:r>
            <a:r>
              <a:rPr lang="it-IT" dirty="0" err="1" smtClean="0"/>
              <a:t>olecular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</a:t>
            </a:r>
            <a:r>
              <a:rPr lang="it-IT" dirty="0" err="1" smtClean="0"/>
              <a:t>attern</a:t>
            </a:r>
            <a:r>
              <a:rPr lang="it-IT" dirty="0" err="1" smtClean="0">
                <a:solidFill>
                  <a:srgbClr val="FF0000"/>
                </a:solidFill>
              </a:rPr>
              <a:t>s</a:t>
            </a:r>
            <a:r>
              <a:rPr lang="it-IT" dirty="0"/>
              <a:t>), che attivano la risposta immunitaria innata</a:t>
            </a:r>
            <a:r>
              <a:rPr lang="it-IT" dirty="0" smtClean="0"/>
              <a:t> </a:t>
            </a:r>
            <a:r>
              <a:rPr lang="it-IT" dirty="0"/>
              <a:t>(1).</a:t>
            </a:r>
            <a:br>
              <a:rPr lang="it-IT" dirty="0"/>
            </a:br>
            <a:endParaRPr lang="it-IT" dirty="0"/>
          </a:p>
          <a:p>
            <a:pPr marL="214313" indent="-214313">
              <a:buFont typeface="Arial" charset="0"/>
              <a:buChar char="•"/>
            </a:pPr>
            <a:r>
              <a:rPr lang="it-IT" dirty="0"/>
              <a:t>I </a:t>
            </a:r>
            <a:r>
              <a:rPr lang="it-IT" dirty="0" err="1"/>
              <a:t>DAMPs</a:t>
            </a:r>
            <a:r>
              <a:rPr lang="it-IT" dirty="0"/>
              <a:t> reclutano APC (2), le quali processano antigeni specifici della neoplasia (3). </a:t>
            </a:r>
          </a:p>
          <a:p>
            <a:pPr marL="214313" indent="-214313">
              <a:buFont typeface="Arial" charset="0"/>
              <a:buChar char="•"/>
            </a:pPr>
            <a:endParaRPr lang="it-IT" dirty="0"/>
          </a:p>
          <a:p>
            <a:pPr marL="214313" indent="-214313">
              <a:buFont typeface="Arial" charset="0"/>
              <a:buChar char="•"/>
            </a:pPr>
            <a:r>
              <a:rPr lang="it-IT" dirty="0"/>
              <a:t>Gli antigeni processati vengono presentati ai linfociti (4)</a:t>
            </a:r>
          </a:p>
          <a:p>
            <a:pPr marL="214313" indent="-214313">
              <a:buFont typeface="Arial" charset="0"/>
              <a:buChar char="•"/>
            </a:pPr>
            <a:endParaRPr lang="it-IT" dirty="0"/>
          </a:p>
          <a:p>
            <a:pPr marL="214313" indent="-214313">
              <a:buFont typeface="Arial" charset="0"/>
              <a:buChar char="•"/>
            </a:pPr>
            <a:r>
              <a:rPr lang="it-IT" dirty="0"/>
              <a:t>I linfociti con TCR specifico per gli antigeni tumorali, si attivano espandendosi (5) e contrastando l’avanzamento neoplastico (6).</a:t>
            </a:r>
          </a:p>
          <a:p>
            <a:pPr marL="214313" indent="-214313">
              <a:buFont typeface="Arial" charset="0"/>
              <a:buChar char="•"/>
            </a:pPr>
            <a:endParaRPr lang="it-IT" dirty="0"/>
          </a:p>
        </p:txBody>
      </p:sp>
      <p:sp>
        <p:nvSpPr>
          <p:cNvPr id="7" name="Cornice 6"/>
          <p:cNvSpPr/>
          <p:nvPr/>
        </p:nvSpPr>
        <p:spPr>
          <a:xfrm>
            <a:off x="6215270" y="1114519"/>
            <a:ext cx="955401" cy="1323881"/>
          </a:xfrm>
          <a:prstGeom prst="frame">
            <a:avLst>
              <a:gd name="adj1" fmla="val 5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8" name="Cornice 7"/>
          <p:cNvSpPr/>
          <p:nvPr/>
        </p:nvSpPr>
        <p:spPr>
          <a:xfrm>
            <a:off x="6877877" y="1114518"/>
            <a:ext cx="2266123" cy="2702107"/>
          </a:xfrm>
          <a:prstGeom prst="frame">
            <a:avLst>
              <a:gd name="adj1" fmla="val 2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9" name="Cornice 8"/>
          <p:cNvSpPr/>
          <p:nvPr/>
        </p:nvSpPr>
        <p:spPr>
          <a:xfrm>
            <a:off x="7170671" y="3617842"/>
            <a:ext cx="1973329" cy="808384"/>
          </a:xfrm>
          <a:prstGeom prst="frame">
            <a:avLst>
              <a:gd name="adj1" fmla="val 5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  <p:bldP spid="8" grpId="2" animBg="1"/>
      <p:bldP spid="8" grpId="3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5323522"/>
            <a:ext cx="3600450" cy="334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759" y="259429"/>
            <a:ext cx="6753976" cy="533321"/>
          </a:xfrm>
        </p:spPr>
        <p:txBody>
          <a:bodyPr>
            <a:normAutofit/>
          </a:bodyPr>
          <a:lstStyle/>
          <a:p>
            <a:pPr algn="l"/>
            <a:r>
              <a:rPr lang="it-IT" sz="3000" dirty="0"/>
              <a:t>Il</a:t>
            </a:r>
            <a:r>
              <a:rPr lang="it-IT" sz="3000" b="1" dirty="0"/>
              <a:t> “</a:t>
            </a:r>
            <a:r>
              <a:rPr lang="it-IT" sz="3000" b="1" dirty="0" err="1"/>
              <a:t>lucky</a:t>
            </a:r>
            <a:r>
              <a:rPr lang="it-IT" sz="3000" b="1" dirty="0"/>
              <a:t> strike</a:t>
            </a:r>
            <a:r>
              <a:rPr lang="it-IT" sz="3000" b="1" dirty="0" smtClean="0"/>
              <a:t>”</a:t>
            </a:r>
            <a:r>
              <a:rPr lang="it-IT" sz="3000" dirty="0" smtClean="0"/>
              <a:t> ERBB2/</a:t>
            </a:r>
            <a:r>
              <a:rPr lang="it-IT" sz="3000" dirty="0" err="1" smtClean="0"/>
              <a:t>Herceptin</a:t>
            </a:r>
            <a:r>
              <a:rPr lang="it-IT" sz="3000" dirty="0" smtClean="0"/>
              <a:t> 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6763" y="1363419"/>
            <a:ext cx="4558210" cy="44940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 err="1"/>
              <a:t>Herceptin</a:t>
            </a:r>
            <a:r>
              <a:rPr lang="it-IT" dirty="0"/>
              <a:t> (</a:t>
            </a:r>
            <a:r>
              <a:rPr lang="it-IT" dirty="0" err="1"/>
              <a:t>Trastuzumab</a:t>
            </a:r>
            <a:r>
              <a:rPr lang="it-IT" dirty="0"/>
              <a:t>) è stato sviluppato inizialmente per bloccare l’espansione trofica della lesione neoplastica. </a:t>
            </a:r>
            <a:br>
              <a:rPr lang="it-IT" dirty="0"/>
            </a:br>
            <a:endParaRPr lang="it-IT" dirty="0"/>
          </a:p>
          <a:p>
            <a:pPr>
              <a:lnSpc>
                <a:spcPct val="100000"/>
              </a:lnSpc>
            </a:pPr>
            <a:r>
              <a:rPr lang="it-IT" dirty="0"/>
              <a:t>Essendo un’IgG1, il farmaco attiva una risposta immunitaria innata (macrofagi e NK </a:t>
            </a:r>
            <a:r>
              <a:rPr lang="it-IT" dirty="0" err="1"/>
              <a:t>cells</a:t>
            </a:r>
            <a:r>
              <a:rPr lang="it-IT" dirty="0"/>
              <a:t>) e adattativa (DC -&gt; CD8+).</a:t>
            </a:r>
            <a:br>
              <a:rPr lang="it-IT" dirty="0"/>
            </a:br>
            <a:endParaRPr lang="it-IT" dirty="0"/>
          </a:p>
          <a:p>
            <a:pPr>
              <a:lnSpc>
                <a:spcPct val="100000"/>
              </a:lnSpc>
            </a:pPr>
            <a:r>
              <a:rPr lang="it-IT" dirty="0"/>
              <a:t>Questo è verificato dall’aumento dei </a:t>
            </a:r>
            <a:r>
              <a:rPr lang="it-IT" dirty="0" err="1"/>
              <a:t>TILs</a:t>
            </a:r>
            <a:r>
              <a:rPr lang="it-IT" dirty="0"/>
              <a:t> e di IRG immunostimolanti.</a:t>
            </a:r>
          </a:p>
          <a:p>
            <a:endParaRPr lang="it-IT" sz="1800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Segnaposto contenut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9" y="1363420"/>
            <a:ext cx="4190003" cy="44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oli">
  <a:themeElements>
    <a:clrScheme name="Titoli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Titoli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Titoli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861</TotalTime>
  <Words>928</Words>
  <Application>Microsoft Macintosh PowerPoint</Application>
  <PresentationFormat>Presentazione su schermo (4:3)</PresentationFormat>
  <Paragraphs>80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Titoli</vt:lpstr>
      <vt:lpstr>Natural and therapy-induced  immunosurveillance in breast cancer   Guido Kroemer, Laura Senovilla, Lorenzo Galluzzi, Fabrice André &amp; Laurence Zitvoge   nature medicine VOLUME 21 | NUMBER 10 | OCTOBER 2015  </vt:lpstr>
      <vt:lpstr>Di cosa parleremo nei prossimi 15 minuti? </vt:lpstr>
      <vt:lpstr>Peculiarità del sistema immunitario di controllare la crescita neoplastica in vivo. </vt:lpstr>
      <vt:lpstr>Presentazione di PowerPoint</vt:lpstr>
      <vt:lpstr>Presentazione di PowerPoint</vt:lpstr>
      <vt:lpstr>Presentazione di PowerPoint</vt:lpstr>
      <vt:lpstr>I fattori esterni che modulano l’infiltrato linfocitario</vt:lpstr>
      <vt:lpstr>Immunogenic Cell Death</vt:lpstr>
      <vt:lpstr>Il “lucky strike” ERBB2/Herceptin </vt:lpstr>
      <vt:lpstr>Immunoterapie sperimentali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and therapy-induced  immunosurveillance in breast cancer Guido Kroemer, Laura Senovilla, Lorenzo Galluzzi, Fabrice André &amp; Laurence Zitvoge   nature medicine VOLUME 21 | NUMBER 10 | OCTOBER 2015  </dc:title>
  <dc:creator>Francesco Bruni</dc:creator>
  <cp:lastModifiedBy>Francesco Bruni</cp:lastModifiedBy>
  <cp:revision>64</cp:revision>
  <dcterms:created xsi:type="dcterms:W3CDTF">2016-01-08T15:09:08Z</dcterms:created>
  <dcterms:modified xsi:type="dcterms:W3CDTF">2016-04-10T20:54:17Z</dcterms:modified>
</cp:coreProperties>
</file>